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58" r:id="rId4"/>
    <p:sldId id="267" r:id="rId5"/>
    <p:sldId id="265" r:id="rId6"/>
    <p:sldId id="266" r:id="rId7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9999"/>
    <a:srgbClr val="99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00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14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1FC3B-0155-48A8-B545-5BE5A0C5BEB8}" type="datetimeFigureOut">
              <a:rPr lang="ko-KR" altLang="en-US" smtClean="0"/>
              <a:t>2022-04-21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21909-27E4-4130-9A10-BFA2CE3FEB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24362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1FC3B-0155-48A8-B545-5BE5A0C5BEB8}" type="datetimeFigureOut">
              <a:rPr lang="ko-KR" altLang="en-US" smtClean="0"/>
              <a:t>2022-04-21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21909-27E4-4130-9A10-BFA2CE3FEB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019187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1FC3B-0155-48A8-B545-5BE5A0C5BEB8}" type="datetimeFigureOut">
              <a:rPr lang="ko-KR" altLang="en-US" smtClean="0"/>
              <a:t>2022-04-21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21909-27E4-4130-9A10-BFA2CE3FEB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67742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1FC3B-0155-48A8-B545-5BE5A0C5BEB8}" type="datetimeFigureOut">
              <a:rPr lang="ko-KR" altLang="en-US" smtClean="0"/>
              <a:t>2022-04-21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21909-27E4-4130-9A10-BFA2CE3FEB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61721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1FC3B-0155-48A8-B545-5BE5A0C5BEB8}" type="datetimeFigureOut">
              <a:rPr lang="ko-KR" altLang="en-US" smtClean="0"/>
              <a:t>2022-04-21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21909-27E4-4130-9A10-BFA2CE3FEB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408951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1FC3B-0155-48A8-B545-5BE5A0C5BEB8}" type="datetimeFigureOut">
              <a:rPr lang="ko-KR" altLang="en-US" smtClean="0"/>
              <a:t>2022-04-21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21909-27E4-4130-9A10-BFA2CE3FEB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255589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1FC3B-0155-48A8-B545-5BE5A0C5BEB8}" type="datetimeFigureOut">
              <a:rPr lang="ko-KR" altLang="en-US" smtClean="0"/>
              <a:t>2022-04-21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21909-27E4-4130-9A10-BFA2CE3FEB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055326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1FC3B-0155-48A8-B545-5BE5A0C5BEB8}" type="datetimeFigureOut">
              <a:rPr lang="ko-KR" altLang="en-US" smtClean="0"/>
              <a:t>2022-04-21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21909-27E4-4130-9A10-BFA2CE3FEB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970154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1FC3B-0155-48A8-B545-5BE5A0C5BEB8}" type="datetimeFigureOut">
              <a:rPr lang="ko-KR" altLang="en-US" smtClean="0"/>
              <a:t>2022-04-21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21909-27E4-4130-9A10-BFA2CE3FEB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35551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1FC3B-0155-48A8-B545-5BE5A0C5BEB8}" type="datetimeFigureOut">
              <a:rPr lang="ko-KR" altLang="en-US" smtClean="0"/>
              <a:t>2022-04-21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21909-27E4-4130-9A10-BFA2CE3FEB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458029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1FC3B-0155-48A8-B545-5BE5A0C5BEB8}" type="datetimeFigureOut">
              <a:rPr lang="ko-KR" altLang="en-US" smtClean="0"/>
              <a:t>2022-04-21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21909-27E4-4130-9A10-BFA2CE3FEB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609682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F1FC3B-0155-48A8-B545-5BE5A0C5BEB8}" type="datetimeFigureOut">
              <a:rPr lang="ko-KR" altLang="en-US" smtClean="0"/>
              <a:t>2022-04-21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921909-27E4-4130-9A10-BFA2CE3FEB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45440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9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9" name="TextBox 8"/>
          <p:cNvSpPr txBox="1"/>
          <p:nvPr/>
        </p:nvSpPr>
        <p:spPr>
          <a:xfrm>
            <a:off x="347984" y="2191603"/>
            <a:ext cx="916064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smtClean="0">
                <a:latin typeface="Arial Black" panose="020B0A04020102020204" pitchFamily="34" charset="0"/>
              </a:rPr>
              <a:t>JVET-Z0079: </a:t>
            </a:r>
          </a:p>
          <a:p>
            <a:r>
              <a:rPr lang="en-US" altLang="ko-KR" sz="2400" smtClean="0"/>
              <a:t>Non-EE2</a:t>
            </a:r>
            <a:r>
              <a:rPr lang="en-US" altLang="ko-KR" sz="2400"/>
              <a:t>: Support </a:t>
            </a:r>
            <a:r>
              <a:rPr lang="en-US" altLang="ko-KR" sz="2400" smtClean="0"/>
              <a:t>RPR on ECM-4.0 </a:t>
            </a:r>
          </a:p>
          <a:p>
            <a:r>
              <a:rPr lang="en-US" altLang="ko-KR" sz="2400" smtClean="0"/>
              <a:t>and handling method for template maching based coding tools</a:t>
            </a:r>
            <a:endParaRPr lang="en-US" altLang="ko-KR" sz="2400" smtClean="0">
              <a:latin typeface="Arial Black" panose="020B0A040201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557697" y="3524471"/>
            <a:ext cx="52863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smtClean="0">
                <a:latin typeface="Arial Black" panose="020B0A04020102020204" pitchFamily="34" charset="0"/>
              </a:rPr>
              <a:t>Hyeongmun Jang (hm.jang@lge.com)</a:t>
            </a:r>
          </a:p>
        </p:txBody>
      </p:sp>
      <p:cxnSp>
        <p:nvCxnSpPr>
          <p:cNvPr id="3" name="직선 연결선 2"/>
          <p:cNvCxnSpPr>
            <a:stCxn id="5" idx="1"/>
            <a:endCxn id="5" idx="3"/>
          </p:cNvCxnSpPr>
          <p:nvPr/>
        </p:nvCxnSpPr>
        <p:spPr>
          <a:xfrm>
            <a:off x="0" y="3429000"/>
            <a:ext cx="12192000" cy="0"/>
          </a:xfrm>
          <a:prstGeom prst="line">
            <a:avLst/>
          </a:prstGeom>
          <a:ln w="28575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9316395" y="6305570"/>
            <a:ext cx="28502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smtClean="0">
                <a:solidFill>
                  <a:srgbClr val="990033"/>
                </a:solidFill>
                <a:latin typeface="Arial Black" panose="020B0A04020102020204" pitchFamily="34" charset="0"/>
              </a:rPr>
              <a:t>LG Electronics Inc.</a:t>
            </a:r>
          </a:p>
        </p:txBody>
      </p:sp>
    </p:spTree>
    <p:extLst>
      <p:ext uri="{BB962C8B-B14F-4D97-AF65-F5344CB8AC3E}">
        <p14:creationId xmlns:p14="http://schemas.microsoft.com/office/powerpoint/2010/main" val="920615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9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cxnSp>
        <p:nvCxnSpPr>
          <p:cNvPr id="6" name="직선 연결선 5"/>
          <p:cNvCxnSpPr/>
          <p:nvPr/>
        </p:nvCxnSpPr>
        <p:spPr>
          <a:xfrm flipH="1" flipV="1">
            <a:off x="11015133" y="0"/>
            <a:ext cx="42334" cy="6858000"/>
          </a:xfrm>
          <a:prstGeom prst="line">
            <a:avLst/>
          </a:prstGeom>
          <a:ln w="28575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5"/>
          <p:cNvSpPr txBox="1"/>
          <p:nvPr/>
        </p:nvSpPr>
        <p:spPr>
          <a:xfrm>
            <a:off x="200788" y="201708"/>
            <a:ext cx="12618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000" smtClean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Summary</a:t>
            </a:r>
            <a:endParaRPr lang="ko-KR" altLang="en-US" sz="2000" dirty="0"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200787" y="753529"/>
            <a:ext cx="11779545" cy="5867403"/>
          </a:xfrm>
          <a:prstGeom prst="roundRect">
            <a:avLst>
              <a:gd name="adj" fmla="val 1649"/>
            </a:avLst>
          </a:prstGeom>
          <a:solidFill>
            <a:schemeClr val="bg1"/>
          </a:solidFill>
          <a:ln w="127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endParaRPr lang="en-US" altLang="ko-KR" sz="160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endParaRPr lang="en-US" altLang="ko-KR">
              <a:solidFill>
                <a:schemeClr val="tx1"/>
              </a:solidFill>
            </a:endParaRPr>
          </a:p>
          <a:p>
            <a:pPr marL="742950" lvl="1" indent="-285750">
              <a:lnSpc>
                <a:spcPct val="150000"/>
              </a:lnSpc>
              <a:buFontTx/>
              <a:buChar char="-"/>
            </a:pPr>
            <a:endParaRPr lang="en-US" altLang="ko-KR" smtClean="0">
              <a:solidFill>
                <a:schemeClr val="tx1"/>
              </a:solidFill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318558" y="961014"/>
            <a:ext cx="115061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b="1" smtClean="0"/>
              <a:t>Proposes to fix regarding the RPR on</a:t>
            </a:r>
            <a:r>
              <a:rPr lang="ko-KR" altLang="en-US" b="1" smtClean="0"/>
              <a:t> </a:t>
            </a:r>
            <a:r>
              <a:rPr lang="en-US" altLang="ko-KR" b="1" smtClean="0"/>
              <a:t>ECM-4.0 and further handle template matching based coding tools for RPR</a:t>
            </a:r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6789638"/>
              </p:ext>
            </p:extLst>
          </p:nvPr>
        </p:nvGraphicFramePr>
        <p:xfrm>
          <a:off x="533401" y="1607347"/>
          <a:ext cx="11291356" cy="4599393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463799"/>
                <a:gridCol w="8827557"/>
              </a:tblGrid>
              <a:tr h="221271"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600" smtClean="0">
                          <a:effectLst/>
                        </a:rPr>
                        <a:t>Related coding tool</a:t>
                      </a:r>
                      <a:r>
                        <a:rPr lang="en-US" sz="1600">
                          <a:effectLst/>
                        </a:rPr>
                        <a:t> </a:t>
                      </a:r>
                      <a:endParaRPr lang="ko-KR" sz="16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46863" marR="46863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Z0079(LGE)</a:t>
                      </a:r>
                      <a:endParaRPr lang="ko-KR" sz="16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46863" marR="46863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55382"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GPM </a:t>
                      </a:r>
                      <a:r>
                        <a:rPr lang="en-US" sz="1600" smtClean="0">
                          <a:effectLst/>
                        </a:rPr>
                        <a:t>INTRA</a:t>
                      </a:r>
                      <a:endParaRPr lang="ko-KR" sz="16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46863" marR="46863" marT="0" marB="0" anchor="ctr"/>
                </a:tc>
                <a:tc>
                  <a:txBody>
                    <a:bodyPr/>
                    <a:lstStyle/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Fetch IPM information after scaling reference picture by following same spirit of JVET-X0121</a:t>
                      </a:r>
                      <a:endParaRPr lang="ko-KR" sz="16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46863" marR="46863" marT="0" marB="0"/>
                </a:tc>
              </a:tr>
              <a:tr h="885084"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600" smtClean="0">
                          <a:effectLst/>
                        </a:rPr>
                        <a:t>MVSD</a:t>
                      </a:r>
                      <a:endParaRPr lang="ko-KR" sz="16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46863" marR="46863" marT="0" marB="0" anchor="ctr"/>
                </a:tc>
                <a:tc>
                  <a:txBody>
                    <a:bodyPr/>
                    <a:lstStyle/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For each reference list, </a:t>
                      </a:r>
                      <a:endParaRPr lang="ko-KR" sz="1600">
                        <a:effectLst/>
                      </a:endParaRPr>
                    </a:p>
                    <a:p>
                      <a:pPr marL="342900" lvl="0" indent="-342900" algn="just" latinLnBrk="1">
                        <a:spcAft>
                          <a:spcPts val="0"/>
                        </a:spcAft>
                        <a:buFont typeface="맑은 고딕" panose="020B0503020000020004" pitchFamily="50" charset="-127"/>
                        <a:buChar char="-"/>
                      </a:pPr>
                      <a:r>
                        <a:rPr lang="en-US" sz="1600">
                          <a:effectLst/>
                        </a:rPr>
                        <a:t>RefPicLX is resampled, MVSD is disabled and Sign of the MVD is coded using conventional VVC way</a:t>
                      </a:r>
                      <a:endParaRPr lang="ko-KR" sz="1600">
                        <a:effectLst/>
                      </a:endParaRPr>
                    </a:p>
                    <a:p>
                      <a:pPr marL="342900" lvl="0" indent="-342900" algn="just" latinLnBrk="1">
                        <a:spcAft>
                          <a:spcPts val="0"/>
                        </a:spcAft>
                        <a:buFont typeface="맑은 고딕" panose="020B0503020000020004" pitchFamily="50" charset="-127"/>
                        <a:buChar char="-"/>
                      </a:pPr>
                      <a:r>
                        <a:rPr lang="en-US" sz="1600">
                          <a:effectLst/>
                        </a:rPr>
                        <a:t>RefPicLX is not resampled, MVSD is enabled.</a:t>
                      </a:r>
                      <a:endParaRPr lang="ko-KR" sz="16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6863" marR="46863" marT="0" marB="0"/>
                </a:tc>
              </a:tr>
              <a:tr h="710764"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600" smtClean="0">
                          <a:effectLst/>
                        </a:rPr>
                        <a:t>TMVP/NAMVP</a:t>
                      </a:r>
                      <a:endParaRPr lang="ko-KR" sz="16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46863" marR="46863" marT="0" marB="0" anchor="ctr"/>
                </a:tc>
                <a:tc>
                  <a:txBody>
                    <a:bodyPr/>
                    <a:lstStyle/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After construct candidate list, </a:t>
                      </a:r>
                      <a:endParaRPr lang="ko-KR" sz="1600">
                        <a:effectLst/>
                      </a:endParaRPr>
                    </a:p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If The candidates</a:t>
                      </a:r>
                      <a:r>
                        <a:rPr lang="ko-KR" sz="1600">
                          <a:effectLst/>
                        </a:rPr>
                        <a:t>’</a:t>
                      </a:r>
                      <a:r>
                        <a:rPr lang="en-US" sz="1600">
                          <a:effectLst/>
                        </a:rPr>
                        <a:t> reference picture is resampled then the template cost is set to MAX value</a:t>
                      </a:r>
                      <a:endParaRPr lang="ko-KR" sz="1600">
                        <a:effectLst/>
                      </a:endParaRPr>
                    </a:p>
                    <a:p>
                      <a:pPr marL="0" marR="0" lvl="0" indent="0" algn="just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smtClean="0">
                          <a:effectLst/>
                        </a:rPr>
                        <a:t>by following same spirit of JVET-Y0128</a:t>
                      </a:r>
                      <a:endParaRPr lang="ko-KR" altLang="ko-KR" sz="1600" smtClean="0">
                        <a:effectLst/>
                        <a:latin typeface="맑은 고딕" panose="020B0503020000020004" pitchFamily="50" charset="-127"/>
                        <a:ea typeface="+mn-ea"/>
                        <a:cs typeface="굴림" panose="020B0600000101010101" pitchFamily="50" charset="-127"/>
                      </a:endParaRPr>
                    </a:p>
                    <a:p>
                      <a:pPr algn="just" latinLnBrk="1">
                        <a:spcAft>
                          <a:spcPts val="0"/>
                        </a:spcAft>
                      </a:pPr>
                      <a:endParaRPr lang="ko-KR" sz="16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46863" marR="46863" marT="0" marB="0"/>
                </a:tc>
              </a:tr>
              <a:tr h="743615"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600" smtClean="0">
                          <a:effectLst/>
                        </a:rPr>
                        <a:t>MMVD/Affine MMVD</a:t>
                      </a:r>
                      <a:endParaRPr lang="ko-KR" sz="16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46863" marR="46863" marT="0" marB="0" anchor="ctr"/>
                </a:tc>
                <a:tc>
                  <a:txBody>
                    <a:bodyPr/>
                    <a:lstStyle/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After construction of the candidate list,</a:t>
                      </a:r>
                      <a:endParaRPr lang="ko-KR" sz="1600">
                        <a:effectLst/>
                      </a:endParaRPr>
                    </a:p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If the reference picture of the base candidate for the MMVD or Affine MMVD is </a:t>
                      </a:r>
                      <a:r>
                        <a:rPr lang="en-US" sz="1600" smtClean="0">
                          <a:effectLst/>
                        </a:rPr>
                        <a:t>resampled.</a:t>
                      </a:r>
                      <a:endParaRPr lang="ko-KR" sz="1600">
                        <a:effectLst/>
                      </a:endParaRPr>
                    </a:p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the template cost is set to </a:t>
                      </a:r>
                      <a:r>
                        <a:rPr lang="en-US" sz="1600" smtClean="0">
                          <a:effectLst/>
                        </a:rPr>
                        <a:t>MAX without TM </a:t>
                      </a:r>
                      <a:r>
                        <a:rPr lang="en-US" sz="1600">
                          <a:effectLst/>
                        </a:rPr>
                        <a:t>by following spirit of JVET-X0121 and Y0128</a:t>
                      </a:r>
                      <a:endParaRPr lang="ko-KR" sz="16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46863" marR="46863" marT="0" marB="0"/>
                </a:tc>
              </a:tr>
              <a:tr h="1305836"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600" smtClean="0">
                          <a:effectLst/>
                        </a:rPr>
                        <a:t>ARMC</a:t>
                      </a:r>
                      <a:endParaRPr lang="ko-KR" sz="16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46863" marR="46863" marT="0" marB="0" anchor="ctr"/>
                </a:tc>
                <a:tc>
                  <a:txBody>
                    <a:bodyPr/>
                    <a:lstStyle/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600" smtClean="0">
                          <a:effectLst/>
                        </a:rPr>
                        <a:t>From</a:t>
                      </a:r>
                      <a:r>
                        <a:rPr lang="en-US" sz="1600" baseline="0" smtClean="0">
                          <a:effectLst/>
                        </a:rPr>
                        <a:t> the JVET-X0121 and Y0128,</a:t>
                      </a:r>
                    </a:p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600" baseline="0" smtClean="0">
                          <a:effectLst/>
                        </a:rPr>
                        <a:t>The reference picture of candidate is resampled, the TM is bypassed but the cost is set to 0 not MAX.</a:t>
                      </a:r>
                    </a:p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600" baseline="0" smtClean="0">
                          <a:effectLst/>
                        </a:rPr>
                        <a:t>Hence it is suggest to fix to set cost as MAX.</a:t>
                      </a:r>
                    </a:p>
                  </a:txBody>
                  <a:tcPr marL="46863" marR="46863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90910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9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3" name="TextBox 5"/>
          <p:cNvSpPr txBox="1"/>
          <p:nvPr/>
        </p:nvSpPr>
        <p:spPr>
          <a:xfrm>
            <a:off x="200788" y="20170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000" dirty="0" smtClean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Background</a:t>
            </a:r>
            <a:endParaRPr lang="ko-KR" altLang="en-US" sz="2000" dirty="0"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</p:txBody>
      </p:sp>
      <p:cxnSp>
        <p:nvCxnSpPr>
          <p:cNvPr id="16" name="직선 연결선 15"/>
          <p:cNvCxnSpPr/>
          <p:nvPr/>
        </p:nvCxnSpPr>
        <p:spPr>
          <a:xfrm flipH="1" flipV="1">
            <a:off x="11015133" y="0"/>
            <a:ext cx="42334" cy="6858000"/>
          </a:xfrm>
          <a:prstGeom prst="line">
            <a:avLst/>
          </a:prstGeom>
          <a:ln w="28575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모서리가 둥근 직사각형 10"/>
          <p:cNvSpPr/>
          <p:nvPr/>
        </p:nvSpPr>
        <p:spPr>
          <a:xfrm>
            <a:off x="200787" y="753529"/>
            <a:ext cx="11779545" cy="5867403"/>
          </a:xfrm>
          <a:prstGeom prst="roundRect">
            <a:avLst>
              <a:gd name="adj" fmla="val 1649"/>
            </a:avLst>
          </a:prstGeom>
          <a:solidFill>
            <a:schemeClr val="bg1"/>
          </a:solidFill>
          <a:ln w="127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mtClean="0">
                <a:solidFill>
                  <a:schemeClr val="tx1"/>
                </a:solidFill>
              </a:rPr>
              <a:t/>
            </a:r>
            <a:br>
              <a:rPr lang="en-US" altLang="ko-KR" smtClean="0">
                <a:solidFill>
                  <a:schemeClr val="tx1"/>
                </a:solidFill>
              </a:rPr>
            </a:br>
            <a:endParaRPr lang="en-US" altLang="ko-KR" smtClean="0">
              <a:solidFill>
                <a:schemeClr val="tx1"/>
              </a:solidFill>
            </a:endParaRPr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3639062"/>
              </p:ext>
            </p:extLst>
          </p:nvPr>
        </p:nvGraphicFramePr>
        <p:xfrm>
          <a:off x="253702" y="1355347"/>
          <a:ext cx="11673713" cy="4800371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132713"/>
                <a:gridCol w="4715852"/>
                <a:gridCol w="2256873"/>
                <a:gridCol w="3568275"/>
              </a:tblGrid>
              <a:tr h="263931"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ko-KR" sz="1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45506" marR="45506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Z0079(LGE)</a:t>
                      </a:r>
                      <a:endParaRPr lang="ko-KR" sz="1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45506" marR="45506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100" smtClean="0">
                          <a:effectLst/>
                        </a:rPr>
                        <a:t>Z0062</a:t>
                      </a:r>
                      <a:endParaRPr lang="ko-KR" sz="1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45506" marR="45506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100" smtClean="0">
                          <a:effectLst/>
                        </a:rPr>
                        <a:t>MR105+Z0067</a:t>
                      </a:r>
                      <a:endParaRPr lang="ko-KR" sz="1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45506" marR="45506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86675">
                <a:tc>
                  <a:txBody>
                    <a:bodyPr/>
                    <a:lstStyle/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GPM </a:t>
                      </a:r>
                      <a:r>
                        <a:rPr lang="en-US" sz="1100" smtClean="0">
                          <a:effectLst/>
                        </a:rPr>
                        <a:t>INTRA</a:t>
                      </a:r>
                      <a:endParaRPr lang="ko-KR" sz="1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45506" marR="45506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Fetch IPM information after scaling reference picture by following same spirit of JVET-X0121</a:t>
                      </a:r>
                      <a:endParaRPr lang="ko-KR" sz="1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45506" marR="45506" marT="0" marB="0"/>
                </a:tc>
                <a:tc>
                  <a:txBody>
                    <a:bodyPr/>
                    <a:lstStyle/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100" smtClean="0">
                          <a:effectLst/>
                        </a:rPr>
                        <a:t>Same</a:t>
                      </a:r>
                      <a:endParaRPr lang="ko-KR" sz="1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45506" marR="45506" marT="0" marB="0"/>
                </a:tc>
                <a:tc>
                  <a:txBody>
                    <a:bodyPr/>
                    <a:lstStyle/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Same</a:t>
                      </a:r>
                      <a:endParaRPr lang="ko-KR" sz="1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45506" marR="45506" marT="0" marB="0"/>
                </a:tc>
              </a:tr>
              <a:tr h="511582">
                <a:tc>
                  <a:txBody>
                    <a:bodyPr/>
                    <a:lstStyle/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100" smtClean="0">
                          <a:effectLst/>
                        </a:rPr>
                        <a:t>MVSD</a:t>
                      </a:r>
                      <a:endParaRPr lang="ko-KR" sz="1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45506" marR="45506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For each reference list, </a:t>
                      </a:r>
                      <a:endParaRPr lang="ko-KR" sz="1100">
                        <a:effectLst/>
                      </a:endParaRPr>
                    </a:p>
                    <a:p>
                      <a:pPr marL="342900" lvl="0" indent="-342900" algn="just" latinLnBrk="1">
                        <a:spcAft>
                          <a:spcPts val="0"/>
                        </a:spcAft>
                        <a:buFont typeface="맑은 고딕" panose="020B0503020000020004" pitchFamily="50" charset="-127"/>
                        <a:buChar char="-"/>
                      </a:pPr>
                      <a:r>
                        <a:rPr lang="en-US" sz="1100">
                          <a:effectLst/>
                        </a:rPr>
                        <a:t>RefPicLX is resampled, MVSD is disabled and Sign of the MVD is coded using conventional VVC way</a:t>
                      </a:r>
                      <a:endParaRPr lang="ko-KR" sz="1100">
                        <a:effectLst/>
                      </a:endParaRPr>
                    </a:p>
                    <a:p>
                      <a:pPr marL="342900" lvl="0" indent="-342900" algn="just" latinLnBrk="1">
                        <a:spcAft>
                          <a:spcPts val="0"/>
                        </a:spcAft>
                        <a:buFont typeface="맑은 고딕" panose="020B0503020000020004" pitchFamily="50" charset="-127"/>
                        <a:buChar char="-"/>
                      </a:pPr>
                      <a:r>
                        <a:rPr lang="en-US" sz="1100">
                          <a:effectLst/>
                        </a:rPr>
                        <a:t>RefPicLX is not resampled, MVSD is enabled.</a:t>
                      </a:r>
                      <a:endParaRPr lang="ko-KR" sz="1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5506" marR="45506" marT="0" marB="0"/>
                </a:tc>
                <a:tc>
                  <a:txBody>
                    <a:bodyPr/>
                    <a:lstStyle/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100" smtClean="0">
                          <a:effectLst/>
                        </a:rPr>
                        <a:t>Same</a:t>
                      </a:r>
                      <a:endParaRPr lang="ko-KR" sz="1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45506" marR="45506" marT="0" marB="0"/>
                </a:tc>
                <a:tc>
                  <a:txBody>
                    <a:bodyPr/>
                    <a:lstStyle/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Sign of the MVD is always coded by index.</a:t>
                      </a:r>
                      <a:endParaRPr lang="ko-KR" sz="1100">
                        <a:effectLst/>
                      </a:endParaRPr>
                    </a:p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However, during calculation of the template cost of each sign-pair for MVD, the reference picture is resampled, that processing is bypassed.</a:t>
                      </a:r>
                      <a:endParaRPr lang="ko-KR" sz="1100">
                        <a:effectLst/>
                      </a:endParaRPr>
                    </a:p>
                    <a:p>
                      <a:pPr algn="just" latinLnBrk="1">
                        <a:spcAft>
                          <a:spcPts val="0"/>
                        </a:spcAft>
                      </a:pPr>
                      <a:endParaRPr lang="ko-KR" sz="1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45506" marR="45506" marT="0" marB="0"/>
                </a:tc>
              </a:tr>
              <a:tr h="355600">
                <a:tc>
                  <a:txBody>
                    <a:bodyPr/>
                    <a:lstStyle/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100" smtClean="0">
                          <a:effectLst/>
                        </a:rPr>
                        <a:t>TMVP/</a:t>
                      </a:r>
                    </a:p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100" smtClean="0">
                          <a:effectLst/>
                        </a:rPr>
                        <a:t>NAMVP</a:t>
                      </a:r>
                      <a:endParaRPr lang="ko-KR" sz="1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45506" marR="45506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After construct candidate list, </a:t>
                      </a:r>
                      <a:endParaRPr lang="ko-KR" sz="1100">
                        <a:effectLst/>
                      </a:endParaRPr>
                    </a:p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If The candidates</a:t>
                      </a:r>
                      <a:r>
                        <a:rPr lang="ko-KR" sz="1100">
                          <a:effectLst/>
                        </a:rPr>
                        <a:t>’</a:t>
                      </a:r>
                      <a:r>
                        <a:rPr lang="en-US" sz="1100">
                          <a:effectLst/>
                        </a:rPr>
                        <a:t> reference picture is resampled then the template cost is set to MAX value</a:t>
                      </a:r>
                      <a:endParaRPr lang="ko-KR" sz="1100">
                        <a:effectLst/>
                      </a:endParaRPr>
                    </a:p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ko-KR" sz="1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45506" marR="45506" marT="0" marB="0"/>
                </a:tc>
                <a:tc>
                  <a:txBody>
                    <a:bodyPr/>
                    <a:lstStyle/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100" smtClean="0">
                          <a:effectLst/>
                        </a:rPr>
                        <a:t>Same</a:t>
                      </a:r>
                      <a:endParaRPr lang="ko-KR" sz="1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45506" marR="45506" marT="0" marB="0"/>
                </a:tc>
                <a:tc>
                  <a:txBody>
                    <a:bodyPr/>
                    <a:lstStyle/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None</a:t>
                      </a:r>
                      <a:endParaRPr lang="ko-KR" sz="1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45506" marR="45506" marT="0" marB="0"/>
                </a:tc>
              </a:tr>
              <a:tr h="711200">
                <a:tc>
                  <a:txBody>
                    <a:bodyPr/>
                    <a:lstStyle/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100" smtClean="0">
                          <a:effectLst/>
                        </a:rPr>
                        <a:t>MMVD/</a:t>
                      </a:r>
                    </a:p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100" smtClean="0">
                          <a:effectLst/>
                        </a:rPr>
                        <a:t>AffineMMVD</a:t>
                      </a:r>
                      <a:endParaRPr lang="ko-KR" sz="1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45506" marR="45506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After construction of the candidate list,</a:t>
                      </a:r>
                      <a:endParaRPr lang="ko-KR" sz="1100">
                        <a:effectLst/>
                      </a:endParaRPr>
                    </a:p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If the reference picture of the base candidate for the MMVD or Affine MMVD is resampled,</a:t>
                      </a:r>
                      <a:endParaRPr lang="ko-KR" sz="1100">
                        <a:effectLst/>
                      </a:endParaRPr>
                    </a:p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the template cost is set to MAX by following spirit of JVET-X0121 and Y0128</a:t>
                      </a:r>
                      <a:endParaRPr lang="ko-KR" sz="1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45506" marR="45506" marT="0" marB="0"/>
                </a:tc>
                <a:tc>
                  <a:txBody>
                    <a:bodyPr/>
                    <a:lstStyle/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100" smtClean="0">
                          <a:effectLst/>
                        </a:rPr>
                        <a:t>Same</a:t>
                      </a:r>
                      <a:endParaRPr lang="ko-KR" sz="1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45506" marR="45506" marT="0" marB="0"/>
                </a:tc>
                <a:tc>
                  <a:txBody>
                    <a:bodyPr/>
                    <a:lstStyle/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Similar but different implementation,</a:t>
                      </a:r>
                      <a:endParaRPr lang="ko-KR" sz="1100">
                        <a:effectLst/>
                      </a:endParaRPr>
                    </a:p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This implementation set the cost as MAX_UINT&gt;&gt;1 not </a:t>
                      </a:r>
                      <a:endParaRPr lang="ko-KR" sz="1100">
                        <a:effectLst/>
                      </a:endParaRPr>
                    </a:p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std::numeric_limits&lt;Distortion&gt;::max</a:t>
                      </a:r>
                      <a:r>
                        <a:rPr lang="en-US" sz="1050" smtClean="0">
                          <a:effectLst/>
                        </a:rPr>
                        <a:t>().</a:t>
                      </a:r>
                      <a:endParaRPr lang="ko-KR" sz="1100">
                        <a:effectLst/>
                      </a:endParaRPr>
                    </a:p>
                  </a:txBody>
                  <a:tcPr marL="45506" marR="45506" marT="0" marB="0"/>
                </a:tc>
              </a:tr>
              <a:tr h="927100">
                <a:tc>
                  <a:txBody>
                    <a:bodyPr/>
                    <a:lstStyle/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100" smtClean="0">
                          <a:effectLst/>
                        </a:rPr>
                        <a:t>ARMC</a:t>
                      </a:r>
                      <a:endParaRPr lang="ko-KR" sz="1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45506" marR="45506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altLang="ko-KR" sz="1100" smtClean="0">
                          <a:effectLst/>
                        </a:rPr>
                        <a:t>From</a:t>
                      </a:r>
                      <a:r>
                        <a:rPr lang="en-US" altLang="ko-KR" sz="1100" baseline="0" smtClean="0">
                          <a:effectLst/>
                        </a:rPr>
                        <a:t> the JVET-X0121 and Y0128,</a:t>
                      </a:r>
                    </a:p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altLang="ko-KR" sz="1100" baseline="0" smtClean="0">
                          <a:effectLst/>
                        </a:rPr>
                        <a:t>The reference picture of candidate is resampled, the TM is bypassed but the cost is set to 0 not MAX.</a:t>
                      </a:r>
                    </a:p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altLang="ko-KR" sz="1100" baseline="0" smtClean="0">
                          <a:effectLst/>
                        </a:rPr>
                        <a:t>Hence it is suggest to fix to set cost as MAX.</a:t>
                      </a:r>
                    </a:p>
                  </a:txBody>
                  <a:tcPr marL="45506" marR="45506" marT="0" marB="0"/>
                </a:tc>
                <a:tc>
                  <a:txBody>
                    <a:bodyPr/>
                    <a:lstStyle/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None</a:t>
                      </a:r>
                      <a:endParaRPr lang="ko-KR" sz="1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45506" marR="45506" marT="0" marB="0"/>
                </a:tc>
                <a:tc>
                  <a:txBody>
                    <a:bodyPr/>
                    <a:lstStyle/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None</a:t>
                      </a:r>
                      <a:endParaRPr lang="ko-KR" sz="1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45506" marR="45506" marT="0" marB="0"/>
                </a:tc>
              </a:tr>
              <a:tr h="927100">
                <a:tc>
                  <a:txBody>
                    <a:bodyPr/>
                    <a:lstStyle/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100" kern="1200" baseline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ALF improvement</a:t>
                      </a:r>
                      <a:endParaRPr lang="ko-KR" sz="1100" kern="1200" baseline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973" marR="57973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100" kern="1200" baseline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None</a:t>
                      </a:r>
                      <a:endParaRPr lang="ko-KR" sz="1100" kern="1200" baseline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973" marR="57973" marT="0" marB="0"/>
                </a:tc>
                <a:tc>
                  <a:txBody>
                    <a:bodyPr/>
                    <a:lstStyle/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100" kern="1200" baseline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Modify SIMD to support input width being non-dividable by 8.</a:t>
                      </a:r>
                      <a:endParaRPr lang="ko-KR" sz="1100" kern="1200" baseline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973" marR="57973" marT="0" marB="0"/>
                </a:tc>
                <a:tc>
                  <a:txBody>
                    <a:bodyPr/>
                    <a:lstStyle/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100" kern="1200" baseline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None</a:t>
                      </a:r>
                      <a:endParaRPr lang="ko-KR" sz="1100" kern="1200" baseline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973" marR="57973" marT="0" marB="0"/>
                </a:tc>
              </a:tr>
            </a:tbl>
          </a:graphicData>
        </a:graphic>
      </p:graphicFrame>
      <p:sp>
        <p:nvSpPr>
          <p:cNvPr id="7" name="직사각형 6"/>
          <p:cNvSpPr/>
          <p:nvPr/>
        </p:nvSpPr>
        <p:spPr>
          <a:xfrm>
            <a:off x="295698" y="938154"/>
            <a:ext cx="115061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b="1" smtClean="0"/>
              <a:t>Regarding the detail fixes for each contribution</a:t>
            </a:r>
          </a:p>
        </p:txBody>
      </p:sp>
    </p:spTree>
    <p:extLst>
      <p:ext uri="{BB962C8B-B14F-4D97-AF65-F5344CB8AC3E}">
        <p14:creationId xmlns:p14="http://schemas.microsoft.com/office/powerpoint/2010/main" val="3176674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9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3" name="TextBox 5"/>
          <p:cNvSpPr txBox="1"/>
          <p:nvPr/>
        </p:nvSpPr>
        <p:spPr>
          <a:xfrm>
            <a:off x="200788" y="176709"/>
            <a:ext cx="29546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>
              <a:defRPr sz="2000">
                <a:latin typeface="LG스마트체 Regular" panose="020B0600000101010101" pitchFamily="50" charset="-127"/>
                <a:ea typeface="LG스마트체 Regular" panose="020B0600000101010101" pitchFamily="50" charset="-127"/>
              </a:defRPr>
            </a:lvl1pPr>
          </a:lstStyle>
          <a:p>
            <a:r>
              <a:rPr lang="en-US" altLang="ko-KR" smtClean="0"/>
              <a:t>Simulation results</a:t>
            </a:r>
            <a:endParaRPr lang="ko-KR" altLang="en-US" dirty="0"/>
          </a:p>
        </p:txBody>
      </p:sp>
      <p:cxnSp>
        <p:nvCxnSpPr>
          <p:cNvPr id="8" name="직선 연결선 7"/>
          <p:cNvCxnSpPr/>
          <p:nvPr/>
        </p:nvCxnSpPr>
        <p:spPr>
          <a:xfrm flipH="1" flipV="1">
            <a:off x="11015133" y="0"/>
            <a:ext cx="42334" cy="6858000"/>
          </a:xfrm>
          <a:prstGeom prst="line">
            <a:avLst/>
          </a:prstGeom>
          <a:ln w="28575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모서리가 둥근 직사각형 10"/>
          <p:cNvSpPr/>
          <p:nvPr/>
        </p:nvSpPr>
        <p:spPr>
          <a:xfrm>
            <a:off x="200788" y="753527"/>
            <a:ext cx="11779545" cy="5867403"/>
          </a:xfrm>
          <a:prstGeom prst="roundRect">
            <a:avLst>
              <a:gd name="adj" fmla="val 1649"/>
            </a:avLst>
          </a:prstGeom>
          <a:solidFill>
            <a:schemeClr val="bg1"/>
          </a:solidFill>
          <a:ln w="127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mtClean="0"/>
              <a:t>ind</a:t>
            </a:r>
            <a:endParaRPr lang="ko-KR" altLang="en-US"/>
          </a:p>
        </p:txBody>
      </p: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1645434"/>
              </p:ext>
            </p:extLst>
          </p:nvPr>
        </p:nvGraphicFramePr>
        <p:xfrm>
          <a:off x="474447" y="1547760"/>
          <a:ext cx="11031751" cy="169396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335592"/>
                <a:gridCol w="1008401"/>
                <a:gridCol w="1085970"/>
                <a:gridCol w="1085970"/>
                <a:gridCol w="1025638"/>
                <a:gridCol w="956688"/>
                <a:gridCol w="904975"/>
                <a:gridCol w="870500"/>
                <a:gridCol w="965306"/>
                <a:gridCol w="904975"/>
                <a:gridCol w="887736"/>
              </a:tblGrid>
              <a:tr h="92057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Random Access Main 10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900" kern="12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Low Delay Main 10</a:t>
                      </a:r>
                      <a:endParaRPr lang="ko-KR" sz="9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</a:tr>
              <a:tr h="97173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900" kern="12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Over ECM-4.0 with anchor configuration setting</a:t>
                      </a:r>
                      <a:endParaRPr lang="ko-KR" altLang="ko-KR" sz="9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900" kern="12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Over ECM-4.0 with anchor configuration setting</a:t>
                      </a:r>
                      <a:endParaRPr lang="ko-KR" sz="9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</a:tr>
              <a:tr h="92057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Y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U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V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EncT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DecT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Y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U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V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EncT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DecT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</a:tr>
              <a:tr h="17203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A1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-61.29%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-43.12%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-35.38%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</a:tr>
              <a:tr h="17203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A2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-57.11%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-72.94%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-67.00%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26%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</a:tr>
              <a:tr h="11468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B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-58.75%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-62.36%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-50.09%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28%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-57.11%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-58.62%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-44.55%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26%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</a:tr>
              <a:tr h="17203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C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-61.96%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-56.96%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-50.03%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-63.42%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-55.89%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-47.46%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</a:tr>
              <a:tr h="11468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E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-50.77%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-37.85%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-33.69%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28%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</a:tr>
              <a:tr h="11468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Overall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-59.79%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-59.19%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-50.51%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28%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-57.63%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-52.51%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-42.80%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</a:tr>
              <a:tr h="17203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D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-63.61%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-55.63%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-51.90%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-63.53%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-53.70%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-47.94%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26%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</a:tr>
              <a:tr h="11468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F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-38.51%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-39.53%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-37.23%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35%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36%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-39.01%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-31.07%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-30.31%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35%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graphicFrame>
        <p:nvGraphicFramePr>
          <p:cNvPr id="9" name="표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3466131"/>
              </p:ext>
            </p:extLst>
          </p:nvPr>
        </p:nvGraphicFramePr>
        <p:xfrm>
          <a:off x="474446" y="4420058"/>
          <a:ext cx="11031751" cy="169396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335592"/>
                <a:gridCol w="1008401"/>
                <a:gridCol w="1085970"/>
                <a:gridCol w="1085970"/>
                <a:gridCol w="1025638"/>
                <a:gridCol w="956688"/>
                <a:gridCol w="904975"/>
                <a:gridCol w="870500"/>
                <a:gridCol w="965306"/>
                <a:gridCol w="904975"/>
                <a:gridCol w="887736"/>
              </a:tblGrid>
              <a:tr h="92057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Random Access Main 10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900" kern="12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Low Delay Main 10</a:t>
                      </a:r>
                      <a:endParaRPr lang="ko-KR" sz="9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</a:tr>
              <a:tr h="97173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900" kern="12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Over ECM-4.0 with anchor configuration setting</a:t>
                      </a:r>
                      <a:endParaRPr lang="ko-KR" altLang="ko-KR" sz="9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900" kern="12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Over ECM-4.0 with anchor configuration setting</a:t>
                      </a:r>
                      <a:endParaRPr lang="ko-KR" sz="9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</a:tr>
              <a:tr h="92057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Y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U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V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EncT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DecT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Y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U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V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EncT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DecT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</a:tr>
              <a:tr h="17203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A1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-36.01%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-18.62%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-13.62%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71%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69%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</a:tr>
              <a:tr h="17203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A2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-30.37%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-52.38%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-42.82%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73%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69%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</a:tr>
              <a:tr h="11468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B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-34.07%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-46.34%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-31.71%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74%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70%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</a:tr>
              <a:tr h="17203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C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-23.74%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-25.99%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-17.79%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73%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71%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-30.20%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-30.36%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-21.11%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70%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74%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</a:tr>
              <a:tr h="11468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E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-29.16%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-30.96%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-28.75%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75%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</a:tr>
              <a:tr h="11468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Overall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-30.96%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-36.58%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-26.60%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73%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70%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</a:tr>
              <a:tr h="17203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D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-26.31%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-25.89%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-20.06%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74%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72%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-30.40%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-32.56%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-26.18%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70%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74%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</a:tr>
              <a:tr h="11468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F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-9.23%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-11.44%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-8.94%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78%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10" name="직사각형 9"/>
          <p:cNvSpPr/>
          <p:nvPr/>
        </p:nvSpPr>
        <p:spPr>
          <a:xfrm>
            <a:off x="318558" y="961014"/>
            <a:ext cx="1150619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smtClean="0"/>
              <a:t>PSNR1 for configuration1</a:t>
            </a:r>
          </a:p>
        </p:txBody>
      </p:sp>
      <p:sp>
        <p:nvSpPr>
          <p:cNvPr id="12" name="직사각형 11"/>
          <p:cNvSpPr/>
          <p:nvPr/>
        </p:nvSpPr>
        <p:spPr>
          <a:xfrm>
            <a:off x="318557" y="3807288"/>
            <a:ext cx="115061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/>
              <a:t>PSNR1 for </a:t>
            </a:r>
            <a:r>
              <a:rPr lang="en-US" altLang="ko-KR" smtClean="0"/>
              <a:t>configuration2</a:t>
            </a:r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169698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9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3" name="TextBox 5"/>
          <p:cNvSpPr txBox="1"/>
          <p:nvPr/>
        </p:nvSpPr>
        <p:spPr>
          <a:xfrm>
            <a:off x="200788" y="176709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>
              <a:defRPr sz="2000">
                <a:latin typeface="LG스마트체 Regular" panose="020B0600000101010101" pitchFamily="50" charset="-127"/>
                <a:ea typeface="LG스마트체 Regular" panose="020B0600000101010101" pitchFamily="50" charset="-127"/>
              </a:defRPr>
            </a:lvl1pPr>
          </a:lstStyle>
          <a:p>
            <a:r>
              <a:rPr lang="en-US" altLang="ko-KR" smtClean="0"/>
              <a:t>Conclusion</a:t>
            </a:r>
            <a:endParaRPr lang="ko-KR" altLang="en-US" dirty="0"/>
          </a:p>
        </p:txBody>
      </p:sp>
      <p:cxnSp>
        <p:nvCxnSpPr>
          <p:cNvPr id="8" name="직선 연결선 7"/>
          <p:cNvCxnSpPr/>
          <p:nvPr/>
        </p:nvCxnSpPr>
        <p:spPr>
          <a:xfrm flipH="1" flipV="1">
            <a:off x="11015133" y="0"/>
            <a:ext cx="42334" cy="6858000"/>
          </a:xfrm>
          <a:prstGeom prst="line">
            <a:avLst/>
          </a:prstGeom>
          <a:ln w="28575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모서리가 둥근 직사각형 10"/>
          <p:cNvSpPr/>
          <p:nvPr/>
        </p:nvSpPr>
        <p:spPr>
          <a:xfrm>
            <a:off x="270456" y="792417"/>
            <a:ext cx="11779545" cy="5867403"/>
          </a:xfrm>
          <a:prstGeom prst="roundRect">
            <a:avLst>
              <a:gd name="adj" fmla="val 1649"/>
            </a:avLst>
          </a:prstGeom>
          <a:solidFill>
            <a:schemeClr val="bg1"/>
          </a:solidFill>
          <a:ln w="127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mtClean="0"/>
              <a:t>ind</a:t>
            </a:r>
            <a:endParaRPr lang="ko-KR" altLang="en-US"/>
          </a:p>
        </p:txBody>
      </p:sp>
      <p:sp>
        <p:nvSpPr>
          <p:cNvPr id="4" name="직사각형 3"/>
          <p:cNvSpPr/>
          <p:nvPr/>
        </p:nvSpPr>
        <p:spPr>
          <a:xfrm>
            <a:off x="1134534" y="3502562"/>
            <a:ext cx="92809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b="1" dirty="0" smtClean="0"/>
              <a:t>It is recommend </a:t>
            </a:r>
            <a:r>
              <a:rPr lang="en-US" altLang="ko-KR" b="1" smtClean="0"/>
              <a:t>to </a:t>
            </a:r>
            <a:r>
              <a:rPr lang="en-US" altLang="ko-KR" b="1" smtClean="0"/>
              <a:t>adopt the suggested fixes for supporing the RPR</a:t>
            </a:r>
            <a:r>
              <a:rPr lang="en-US" altLang="ko-KR" b="1" smtClean="0"/>
              <a:t> in ECM-4.0</a:t>
            </a:r>
            <a:endParaRPr lang="en-US" altLang="ko-KR" b="1" dirty="0" smtClean="0"/>
          </a:p>
        </p:txBody>
      </p:sp>
    </p:spTree>
    <p:extLst>
      <p:ext uri="{BB962C8B-B14F-4D97-AF65-F5344CB8AC3E}">
        <p14:creationId xmlns:p14="http://schemas.microsoft.com/office/powerpoint/2010/main" val="707526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9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cxnSp>
        <p:nvCxnSpPr>
          <p:cNvPr id="8" name="직선 연결선 7"/>
          <p:cNvCxnSpPr/>
          <p:nvPr/>
        </p:nvCxnSpPr>
        <p:spPr>
          <a:xfrm flipH="1" flipV="1">
            <a:off x="11015133" y="0"/>
            <a:ext cx="42334" cy="6858000"/>
          </a:xfrm>
          <a:prstGeom prst="line">
            <a:avLst/>
          </a:prstGeom>
          <a:ln w="28575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모서리가 둥근 직사각형 10"/>
          <p:cNvSpPr/>
          <p:nvPr/>
        </p:nvSpPr>
        <p:spPr>
          <a:xfrm>
            <a:off x="200788" y="753527"/>
            <a:ext cx="11779545" cy="5867403"/>
          </a:xfrm>
          <a:prstGeom prst="roundRect">
            <a:avLst>
              <a:gd name="adj" fmla="val 1649"/>
            </a:avLst>
          </a:prstGeom>
          <a:solidFill>
            <a:schemeClr val="bg1"/>
          </a:solidFill>
          <a:ln w="127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mtClean="0"/>
              <a:t>ind</a:t>
            </a:r>
            <a:endParaRPr lang="ko-KR" altLang="en-US"/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0226962"/>
              </p:ext>
            </p:extLst>
          </p:nvPr>
        </p:nvGraphicFramePr>
        <p:xfrm>
          <a:off x="350161" y="1414679"/>
          <a:ext cx="10515599" cy="87495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391560"/>
                <a:gridCol w="901700"/>
                <a:gridCol w="3784600"/>
                <a:gridCol w="4437739"/>
              </a:tblGrid>
              <a:tr h="193242">
                <a:tc>
                  <a:txBody>
                    <a:bodyPr/>
                    <a:lstStyle/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 </a:t>
                      </a:r>
                      <a:endParaRPr lang="ko-KR" sz="8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57973" marR="57973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Z0079(LGE)</a:t>
                      </a:r>
                      <a:endParaRPr lang="ko-KR" sz="8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57973" marR="57973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Z0062(Ericsson)</a:t>
                      </a:r>
                      <a:endParaRPr lang="ko-KR" sz="8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57973" marR="57973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MR105+Z0067(InterDigital)</a:t>
                      </a:r>
                      <a:endParaRPr lang="ko-KR" sz="8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57973" marR="57973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86485">
                <a:tc>
                  <a:txBody>
                    <a:bodyPr/>
                    <a:lstStyle/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Up/down sampling filter</a:t>
                      </a:r>
                      <a:endParaRPr lang="ko-KR" sz="8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57973" marR="57973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None</a:t>
                      </a:r>
                      <a:endParaRPr lang="ko-KR" sz="8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57973" marR="57973" marT="0" marB="0"/>
                </a:tc>
                <a:tc>
                  <a:txBody>
                    <a:bodyPr/>
                    <a:lstStyle/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Proposed to use existing 12-tap filter as the upsampling for Affine. </a:t>
                      </a:r>
                      <a:endParaRPr lang="ko-KR" sz="800">
                        <a:effectLst/>
                      </a:endParaRPr>
                    </a:p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Proposed to 1.5x down-sampling luma filter</a:t>
                      </a:r>
                      <a:endParaRPr lang="ko-KR" sz="8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57973" marR="57973" marT="0" marB="0"/>
                </a:tc>
                <a:tc>
                  <a:txBody>
                    <a:bodyPr/>
                    <a:lstStyle/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None</a:t>
                      </a:r>
                      <a:endParaRPr lang="ko-KR" sz="8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57973" marR="57973" marT="0" marB="0"/>
                </a:tc>
              </a:tr>
              <a:tr h="295231">
                <a:tc>
                  <a:txBody>
                    <a:bodyPr/>
                    <a:lstStyle/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Chroma format adaptation </a:t>
                      </a:r>
                      <a:endParaRPr lang="ko-KR" sz="8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57973" marR="57973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None</a:t>
                      </a:r>
                      <a:endParaRPr lang="ko-KR" sz="8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57973" marR="57973" marT="0" marB="0"/>
                </a:tc>
                <a:tc>
                  <a:txBody>
                    <a:bodyPr/>
                    <a:lstStyle/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None</a:t>
                      </a:r>
                      <a:endParaRPr lang="ko-KR" sz="8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57973" marR="57973" marT="0" marB="0"/>
                </a:tc>
                <a:tc>
                  <a:txBody>
                    <a:bodyPr/>
                    <a:lstStyle/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Luma only RPR</a:t>
                      </a:r>
                      <a:endParaRPr lang="ko-KR" sz="8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굴림" panose="020B0600000101010101" pitchFamily="50" charset="-127"/>
                      </a:endParaRPr>
                    </a:p>
                  </a:txBody>
                  <a:tcPr marL="57973" marR="57973" marT="0" marB="0"/>
                </a:tc>
              </a:tr>
            </a:tbl>
          </a:graphicData>
        </a:graphic>
      </p:graphicFrame>
      <p:sp>
        <p:nvSpPr>
          <p:cNvPr id="13" name="직사각형 12"/>
          <p:cNvSpPr/>
          <p:nvPr/>
        </p:nvSpPr>
        <p:spPr>
          <a:xfrm>
            <a:off x="295698" y="938154"/>
            <a:ext cx="115061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b="1" smtClean="0"/>
              <a:t>Regarding the non-fixes for each contribution</a:t>
            </a:r>
          </a:p>
        </p:txBody>
      </p:sp>
      <p:sp>
        <p:nvSpPr>
          <p:cNvPr id="9" name="TextBox 5"/>
          <p:cNvSpPr txBox="1"/>
          <p:nvPr/>
        </p:nvSpPr>
        <p:spPr>
          <a:xfrm>
            <a:off x="200788" y="201708"/>
            <a:ext cx="15311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000" dirty="0" smtClean="0">
                <a:solidFill>
                  <a:srgbClr val="FF0000"/>
                </a:solidFill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Background</a:t>
            </a:r>
            <a:endParaRPr lang="ko-KR" altLang="en-US" sz="2000" dirty="0">
              <a:solidFill>
                <a:srgbClr val="FF0000"/>
              </a:solidFill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12967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913</TotalTime>
  <Words>945</Words>
  <Application>Microsoft Office PowerPoint</Application>
  <PresentationFormat>와이드스크린</PresentationFormat>
  <Paragraphs>299</Paragraphs>
  <Slides>6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3" baseType="lpstr">
      <vt:lpstr>LG스마트체 Regular</vt:lpstr>
      <vt:lpstr>굴림</vt:lpstr>
      <vt:lpstr>맑은 고딕</vt:lpstr>
      <vt:lpstr>Arial</vt:lpstr>
      <vt:lpstr>Arial Black</vt:lpstr>
      <vt:lpstr>Times New Roman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Hyeongmun Jang</dc:creator>
  <cp:lastModifiedBy>Hyeongmun Jang</cp:lastModifiedBy>
  <cp:revision>25</cp:revision>
  <dcterms:created xsi:type="dcterms:W3CDTF">2022-04-15T01:24:39Z</dcterms:created>
  <dcterms:modified xsi:type="dcterms:W3CDTF">2022-04-20T23:25:40Z</dcterms:modified>
</cp:coreProperties>
</file>