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21"/>
  </p:notesMasterIdLst>
  <p:sldIdLst>
    <p:sldId id="270" r:id="rId13"/>
    <p:sldId id="268" r:id="rId14"/>
    <p:sldId id="275" r:id="rId15"/>
    <p:sldId id="276" r:id="rId16"/>
    <p:sldId id="277" r:id="rId17"/>
    <p:sldId id="273" r:id="rId18"/>
    <p:sldId id="278" r:id="rId19"/>
    <p:sldId id="274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F"/>
    <a:srgbClr val="DCEBFF"/>
    <a:srgbClr val="00FB92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47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47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7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4/21/2022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598127"/>
            <a:ext cx="8308800" cy="1038672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Pekka Astola, Jani Lainema, Ramin Ghaznavi Youvalari, Alireza Aminlou, Krit Panusopone</a:t>
            </a:r>
          </a:p>
          <a:p>
            <a:pPr algn="ctr"/>
            <a:endParaRPr lang="en-GB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936704"/>
            <a:ext cx="8308800" cy="1861521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2800" dirty="0"/>
              <a:t>AHG12:</a:t>
            </a:r>
            <a:br>
              <a:rPr lang="en-GB" sz="2800" dirty="0"/>
            </a:br>
            <a:r>
              <a:rPr lang="en-GB" sz="2800" dirty="0"/>
              <a:t>Convolutional cross-component model (CCCM)</a:t>
            </a:r>
            <a:br>
              <a:rPr lang="en-GB" sz="2800" dirty="0"/>
            </a:br>
            <a:r>
              <a:rPr lang="en-GB" sz="2800" dirty="0"/>
              <a:t>for intra prediction</a:t>
            </a:r>
            <a:br>
              <a:rPr lang="en-GB" sz="2800" dirty="0"/>
            </a:br>
            <a:br>
              <a:rPr lang="en-GB" sz="2800" dirty="0"/>
            </a:br>
            <a:r>
              <a:rPr lang="en-GB" sz="2400" dirty="0"/>
              <a:t>JVET-Z0064</a:t>
            </a:r>
            <a:endParaRPr lang="en-FI" sz="28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Chroma samples are predicted using (downsampled) luma samples in the spirit of CCLM modes:</a:t>
            </a:r>
            <a:br>
              <a:rPr lang="en-US" sz="1800" dirty="0"/>
            </a:br>
            <a:endParaRPr lang="en-US" sz="1800" dirty="0"/>
          </a:p>
          <a:p>
            <a:r>
              <a:rPr lang="en-CA" sz="1800" dirty="0"/>
              <a:t>	</a:t>
            </a:r>
            <a:r>
              <a:rPr lang="en-CA" sz="1800" dirty="0" err="1"/>
              <a:t>predChromaVal</a:t>
            </a:r>
            <a:r>
              <a:rPr lang="en-CA" sz="1800" dirty="0"/>
              <a:t> = c</a:t>
            </a:r>
            <a:r>
              <a:rPr lang="en-CA" sz="1800" baseline="-25000" dirty="0"/>
              <a:t>0</a:t>
            </a:r>
            <a:r>
              <a:rPr lang="en-CA" sz="1800" dirty="0"/>
              <a:t>C + c</a:t>
            </a:r>
            <a:r>
              <a:rPr lang="en-CA" sz="1800" baseline="-25000" dirty="0"/>
              <a:t>1</a:t>
            </a:r>
            <a:r>
              <a:rPr lang="en-CA" sz="1800" dirty="0"/>
              <a:t>N + c</a:t>
            </a:r>
            <a:r>
              <a:rPr lang="en-CA" sz="1800" baseline="-25000" dirty="0"/>
              <a:t>2</a:t>
            </a:r>
            <a:r>
              <a:rPr lang="en-CA" sz="1800" dirty="0"/>
              <a:t>S + c</a:t>
            </a:r>
            <a:r>
              <a:rPr lang="en-CA" sz="1800" baseline="-25000" dirty="0"/>
              <a:t>3</a:t>
            </a:r>
            <a:r>
              <a:rPr lang="en-CA" sz="1800" dirty="0"/>
              <a:t>E + c</a:t>
            </a:r>
            <a:r>
              <a:rPr lang="en-CA" sz="1800" baseline="-25000" dirty="0"/>
              <a:t>4</a:t>
            </a:r>
            <a:r>
              <a:rPr lang="en-CA" sz="1800" dirty="0"/>
              <a:t>W + c</a:t>
            </a:r>
            <a:r>
              <a:rPr lang="en-CA" sz="1800" baseline="-25000" dirty="0"/>
              <a:t>5</a:t>
            </a:r>
            <a:r>
              <a:rPr lang="en-CA" sz="1800" dirty="0"/>
              <a:t>P + c</a:t>
            </a:r>
            <a:r>
              <a:rPr lang="en-CA" sz="1800" baseline="-25000" dirty="0"/>
              <a:t>6</a:t>
            </a:r>
            <a:r>
              <a:rPr lang="en-CA" sz="1800" dirty="0"/>
              <a:t>B</a:t>
            </a:r>
            <a:endParaRPr lang="en-US" sz="1800" dirty="0"/>
          </a:p>
          <a:p>
            <a:br>
              <a:rPr lang="en-US" sz="1800" dirty="0"/>
            </a:br>
            <a:r>
              <a:rPr lang="en-US" sz="1800" dirty="0"/>
              <a:t>Input to </a:t>
            </a:r>
            <a:r>
              <a:rPr lang="en-US" sz="1800"/>
              <a:t>the above convolution </a:t>
            </a:r>
            <a:r>
              <a:rPr lang="en-US" sz="1800" dirty="0"/>
              <a:t>consists of the 7 filter </a:t>
            </a:r>
            <a:r>
              <a:rPr lang="en-US" sz="1800"/>
              <a:t>coefficients </a:t>
            </a:r>
            <a:r>
              <a:rPr lang="en-CA" sz="1800"/>
              <a:t>c</a:t>
            </a:r>
            <a:r>
              <a:rPr lang="en-CA" sz="1800" baseline="-25000"/>
              <a:t>i </a:t>
            </a:r>
            <a:r>
              <a:rPr lang="en-US" sz="1800"/>
              <a:t>and: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Collocated luma sample C and its neighbors N, S, W, 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Nonlinear term P:</a:t>
            </a:r>
          </a:p>
          <a:p>
            <a:r>
              <a:rPr lang="en-US" sz="1800" dirty="0"/>
              <a:t>	</a:t>
            </a:r>
            <a:r>
              <a:rPr lang="en-CA" sz="1800" dirty="0"/>
              <a:t> P = ( C*C + </a:t>
            </a:r>
            <a:r>
              <a:rPr lang="en-CA" sz="1800" dirty="0" err="1"/>
              <a:t>midVal</a:t>
            </a:r>
            <a:r>
              <a:rPr lang="en-CA" sz="1800" dirty="0"/>
              <a:t> ) &gt;&gt; </a:t>
            </a:r>
            <a:r>
              <a:rPr lang="en-CA" sz="1800" dirty="0" err="1"/>
              <a:t>bitDepth</a:t>
            </a:r>
            <a:r>
              <a:rPr lang="en-FI" sz="18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Bias term B:</a:t>
            </a:r>
          </a:p>
          <a:p>
            <a:r>
              <a:rPr lang="en-US" sz="1800" dirty="0"/>
              <a:t>	</a:t>
            </a:r>
            <a:r>
              <a:rPr lang="en-CA" sz="1800" dirty="0"/>
              <a:t> B = </a:t>
            </a:r>
            <a:r>
              <a:rPr lang="en-CA" sz="1800" dirty="0" err="1"/>
              <a:t>midVal</a:t>
            </a:r>
            <a:endParaRPr lang="en-FI" sz="1800" dirty="0"/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Convolutional cross-component model (CCCM)</a:t>
            </a:r>
          </a:p>
        </p:txBody>
      </p:sp>
      <p:pic>
        <p:nvPicPr>
          <p:cNvPr id="4" name="Picture 3" descr="A picture containing text, shoji, crossword puzzle&#10;&#10;Description automatically generated">
            <a:extLst>
              <a:ext uri="{FF2B5EF4-FFF2-40B4-BE49-F238E27FC236}">
                <a16:creationId xmlns:a16="http://schemas.microsoft.com/office/drawing/2014/main" id="{AC85558B-EDBD-2E1C-85AE-EA3B8AC82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742" y="3053023"/>
            <a:ext cx="1258855" cy="116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3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As in CCLM, the filter coefficients are calculated using least squares minimization between </a:t>
            </a:r>
            <a:r>
              <a:rPr lang="en-US" sz="1800"/>
              <a:t>the reconstructed chroma and predicted chroma samples in </a:t>
            </a:r>
            <a:r>
              <a:rPr lang="en-US" sz="1800" dirty="0"/>
              <a:t>the reference area of the PU.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Calculate </a:t>
            </a:r>
            <a:r>
              <a:rPr lang="en-US" sz="1800"/>
              <a:t>autocorrelation matrix </a:t>
            </a:r>
            <a:r>
              <a:rPr lang="en-US" sz="1800" dirty="0"/>
              <a:t>and </a:t>
            </a:r>
            <a:r>
              <a:rPr lang="en-US" sz="1800"/>
              <a:t>cross-correlation vector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LDL decomposition of the autocorrelation matrix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Use back-substitution to find the final filter coefficients</a:t>
            </a:r>
          </a:p>
          <a:p>
            <a:endParaRPr lang="en-US" sz="1800" dirty="0"/>
          </a:p>
          <a:p>
            <a:r>
              <a:rPr lang="en-US" sz="1800" dirty="0"/>
              <a:t>Process follows the strategy currently used to find ALF coefficients, but: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LDL instead of Cholesky to avoid square root operations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Using integer arithmetic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CCCM filter coefficient calculation</a:t>
            </a:r>
          </a:p>
        </p:txBody>
      </p:sp>
    </p:spTree>
    <p:extLst>
      <p:ext uri="{BB962C8B-B14F-4D97-AF65-F5344CB8AC3E}">
        <p14:creationId xmlns:p14="http://schemas.microsoft.com/office/powerpoint/2010/main" val="4208998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Reference area extends 6 sample lines above and left of the PU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One-line extensions to support the “side samples” of the filter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CCCM reference area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40632DE1-1FCB-A756-5AF9-E36A7CA83F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085" y="1923988"/>
            <a:ext cx="4340476" cy="271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034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Dual model CCCM follows </a:t>
            </a:r>
            <a:r>
              <a:rPr lang="en-US" sz="1800"/>
              <a:t>the multi-model </a:t>
            </a:r>
            <a:r>
              <a:rPr lang="en-US" sz="1800" dirty="0"/>
              <a:t>CCLM concept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Using average reference luma sample as the classification threshold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One CCCM model for samples above the threshold and another for the rest</a:t>
            </a:r>
          </a:p>
          <a:p>
            <a:endParaRPr lang="en-US" sz="1800" dirty="0"/>
          </a:p>
          <a:p>
            <a:r>
              <a:rPr lang="en-US" sz="1800" dirty="0"/>
              <a:t>Signaling using a single flag which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Enables/disables single model CCCM if intra mode is LM_CHROMA_IDX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Enables/disables dual model CCCM if intra mode is MMLM_CHROMA_IDX </a:t>
            </a:r>
          </a:p>
          <a:p>
            <a:endParaRPr lang="en-US" sz="1800" dirty="0"/>
          </a:p>
          <a:p>
            <a:r>
              <a:rPr lang="en-US" sz="1800" dirty="0"/>
              <a:t>Encoder search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RDO check for both single model and dual model CCCM mode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Further detail</a:t>
            </a:r>
          </a:p>
        </p:txBody>
      </p:sp>
    </p:spTree>
    <p:extLst>
      <p:ext uri="{BB962C8B-B14F-4D97-AF65-F5344CB8AC3E}">
        <p14:creationId xmlns:p14="http://schemas.microsoft.com/office/powerpoint/2010/main" val="722777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71005D-4EFA-B9D5-A4A7-D5F4738D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50122"/>
              </p:ext>
            </p:extLst>
          </p:nvPr>
        </p:nvGraphicFramePr>
        <p:xfrm>
          <a:off x="2558107" y="1043946"/>
          <a:ext cx="3597366" cy="3620900"/>
        </p:xfrm>
        <a:graphic>
          <a:graphicData uri="http://schemas.openxmlformats.org/drawingml/2006/table">
            <a:tbl>
              <a:tblPr/>
              <a:tblGrid>
                <a:gridCol w="599561">
                  <a:extLst>
                    <a:ext uri="{9D8B030D-6E8A-4147-A177-3AD203B41FA5}">
                      <a16:colId xmlns:a16="http://schemas.microsoft.com/office/drawing/2014/main" val="3284254640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5848330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2565147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63293572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67430707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2956510699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31092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48423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38829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1691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-5.64 %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6719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6314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35228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73609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66164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29072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43516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-2.66 %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4541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83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15546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6643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48688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355501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-4.26 %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7516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789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84700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5525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96536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83710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1922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37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765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 (variants)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B6BC16-71FA-64CC-BBD4-B681D6E79D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896572"/>
              </p:ext>
            </p:extLst>
          </p:nvPr>
        </p:nvGraphicFramePr>
        <p:xfrm>
          <a:off x="3166945" y="828360"/>
          <a:ext cx="5939844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756594">
                  <a:extLst>
                    <a:ext uri="{9D8B030D-6E8A-4147-A177-3AD203B41FA5}">
                      <a16:colId xmlns:a16="http://schemas.microsoft.com/office/drawing/2014/main" val="1619326734"/>
                    </a:ext>
                  </a:extLst>
                </a:gridCol>
                <a:gridCol w="756594">
                  <a:extLst>
                    <a:ext uri="{9D8B030D-6E8A-4147-A177-3AD203B41FA5}">
                      <a16:colId xmlns:a16="http://schemas.microsoft.com/office/drawing/2014/main" val="69905903"/>
                    </a:ext>
                  </a:extLst>
                </a:gridCol>
                <a:gridCol w="756594">
                  <a:extLst>
                    <a:ext uri="{9D8B030D-6E8A-4147-A177-3AD203B41FA5}">
                      <a16:colId xmlns:a16="http://schemas.microsoft.com/office/drawing/2014/main" val="2395232587"/>
                    </a:ext>
                  </a:extLst>
                </a:gridCol>
                <a:gridCol w="756594">
                  <a:extLst>
                    <a:ext uri="{9D8B030D-6E8A-4147-A177-3AD203B41FA5}">
                      <a16:colId xmlns:a16="http://schemas.microsoft.com/office/drawing/2014/main" val="480381616"/>
                    </a:ext>
                  </a:extLst>
                </a:gridCol>
                <a:gridCol w="756594">
                  <a:extLst>
                    <a:ext uri="{9D8B030D-6E8A-4147-A177-3AD203B41FA5}">
                      <a16:colId xmlns:a16="http://schemas.microsoft.com/office/drawing/2014/main" val="2773157600"/>
                    </a:ext>
                  </a:extLst>
                </a:gridCol>
                <a:gridCol w="756594">
                  <a:extLst>
                    <a:ext uri="{9D8B030D-6E8A-4147-A177-3AD203B41FA5}">
                      <a16:colId xmlns:a16="http://schemas.microsoft.com/office/drawing/2014/main" val="336416720"/>
                    </a:ext>
                  </a:extLst>
                </a:gridCol>
                <a:gridCol w="756594">
                  <a:extLst>
                    <a:ext uri="{9D8B030D-6E8A-4147-A177-3AD203B41FA5}">
                      <a16:colId xmlns:a16="http://schemas.microsoft.com/office/drawing/2014/main" val="988793808"/>
                    </a:ext>
                  </a:extLst>
                </a:gridCol>
                <a:gridCol w="643686">
                  <a:extLst>
                    <a:ext uri="{9D8B030D-6E8A-4147-A177-3AD203B41FA5}">
                      <a16:colId xmlns:a16="http://schemas.microsoft.com/office/drawing/2014/main" val="3481981707"/>
                    </a:ext>
                  </a:extLst>
                </a:gridCol>
              </a:tblGrid>
              <a:tr h="257551">
                <a:tc>
                  <a:txBody>
                    <a:bodyPr/>
                    <a:lstStyle/>
                    <a:p>
                      <a:endParaRPr lang="en-FI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Proposed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Nonlinear off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 ref lines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 ref lines above CTU</a:t>
                      </a:r>
                      <a:endParaRPr lang="en-FI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Min PU 64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Multi-mode off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 flags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221129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vs. ECM4</a:t>
                      </a:r>
                      <a:endParaRPr lang="en-FI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1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2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3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4</a:t>
                      </a:r>
                      <a:endParaRPr lang="en-FI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5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6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7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305897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-1.28 %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6586155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-5.64 %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-5.59 %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-5.50 %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-5.59 %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-5.82 %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-5.53 %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-5.57 %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6158584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959145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352715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-0.37 %</a:t>
                      </a:r>
                      <a:endParaRPr lang="en-FI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443916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-1.47 %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134768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UV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-2.98 %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-3.07 %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-2.88 %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-4.92 %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878925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619614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5069283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endParaRPr lang="en-FI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285361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vs. Test 1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1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2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3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4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5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6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 7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257799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669116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368266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027899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056726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068182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109464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UV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840485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685718"/>
                  </a:ext>
                </a:extLst>
              </a:tr>
              <a:tr h="1430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0.19 %</a:t>
                      </a:r>
                      <a:endParaRPr lang="en-FI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4388" marR="643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891441"/>
                  </a:ext>
                </a:extLst>
              </a:tr>
            </a:tbl>
          </a:graphicData>
        </a:graphic>
      </p:graphicFrame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4C6C46E6-3B28-7DC8-5F10-C76C305670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39" y="1080000"/>
            <a:ext cx="3040566" cy="356040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US" sz="1300" dirty="0"/>
              <a:t>Test 1: Proposed method</a:t>
            </a:r>
          </a:p>
          <a:p>
            <a:pPr>
              <a:spcAft>
                <a:spcPts val="1200"/>
              </a:spcAft>
            </a:pPr>
            <a:r>
              <a:rPr lang="en-US" sz="1300" dirty="0"/>
              <a:t>Test 2: Disabling the nonlinear term </a:t>
            </a:r>
          </a:p>
          <a:p>
            <a:pPr>
              <a:spcAft>
                <a:spcPts val="1200"/>
              </a:spcAft>
            </a:pPr>
            <a:r>
              <a:rPr lang="en-US" sz="1300" dirty="0"/>
              <a:t>Test 3: Using 3 lines of reference samples</a:t>
            </a:r>
          </a:p>
          <a:p>
            <a:pPr>
              <a:spcAft>
                <a:spcPts val="1200"/>
              </a:spcAft>
            </a:pPr>
            <a:r>
              <a:rPr lang="en-US" sz="1300" dirty="0"/>
              <a:t>Test 4: Using 2 lines of reference samples above the CTU </a:t>
            </a:r>
          </a:p>
          <a:p>
            <a:pPr>
              <a:spcAft>
                <a:spcPts val="1200"/>
              </a:spcAft>
            </a:pPr>
            <a:r>
              <a:rPr lang="en-US" sz="1300" dirty="0"/>
              <a:t>Test 5: Enable CCCM modes only if chroma PU has at least 64 samples</a:t>
            </a:r>
          </a:p>
          <a:p>
            <a:pPr>
              <a:spcAft>
                <a:spcPts val="1200"/>
              </a:spcAft>
            </a:pPr>
            <a:r>
              <a:rPr lang="en-US" sz="1300" dirty="0"/>
              <a:t>Test 6: Enable only single model CCCM mode</a:t>
            </a:r>
          </a:p>
          <a:p>
            <a:pPr>
              <a:spcAft>
                <a:spcPts val="1200"/>
              </a:spcAft>
            </a:pPr>
            <a:r>
              <a:rPr lang="en-US" sz="1300" dirty="0"/>
              <a:t>Test 7: 3 extra flags for PU level</a:t>
            </a:r>
            <a:br>
              <a:rPr lang="en-US" sz="1300" dirty="0"/>
            </a:br>
            <a:r>
              <a:rPr lang="en-US" sz="1300" dirty="0"/>
              <a:t>- activate nonlinear term</a:t>
            </a:r>
            <a:br>
              <a:rPr lang="en-US" sz="1300" dirty="0"/>
            </a:br>
            <a:r>
              <a:rPr lang="en-US" sz="1300" dirty="0"/>
              <a:t>- select 3 or 6 reference lines</a:t>
            </a:r>
            <a:br>
              <a:rPr lang="en-US" sz="1300" dirty="0"/>
            </a:br>
            <a:r>
              <a:rPr lang="en-US" sz="1300" dirty="0"/>
              <a:t>- select 5-tap (+) or 3-tap (-) filter</a:t>
            </a:r>
            <a:br>
              <a:rPr lang="en-US" sz="1300" dirty="0"/>
            </a:br>
            <a:r>
              <a:rPr lang="en-US" sz="1300" dirty="0"/>
              <a:t>- ~15% extra encoder runtime</a:t>
            </a:r>
          </a:p>
        </p:txBody>
      </p:sp>
    </p:spTree>
    <p:extLst>
      <p:ext uri="{BB962C8B-B14F-4D97-AF65-F5344CB8AC3E}">
        <p14:creationId xmlns:p14="http://schemas.microsoft.com/office/powerpoint/2010/main" val="2254791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Proposing convolutional cross-component based chroma prediction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Provides significant coding efficiency improvements</a:t>
            </a:r>
            <a:endParaRPr lang="en-US" sz="180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Has minimal impact on encoder/decoder runtimes</a:t>
            </a:r>
          </a:p>
          <a:p>
            <a:endParaRPr lang="en-US" sz="1800" dirty="0"/>
          </a:p>
          <a:p>
            <a:r>
              <a:rPr lang="en-US" sz="1800"/>
              <a:t>It is suggested </a:t>
            </a:r>
            <a:r>
              <a:rPr lang="en-US" sz="1800" dirty="0"/>
              <a:t>to include the technique in the next round of </a:t>
            </a:r>
            <a:r>
              <a:rPr lang="en-US" sz="1800"/>
              <a:t>EEs.</a:t>
            </a:r>
          </a:p>
          <a:p>
            <a:endParaRPr lang="en-US" sz="1800"/>
          </a:p>
          <a:p>
            <a:endParaRPr lang="en-US" sz="1800"/>
          </a:p>
          <a:p>
            <a:r>
              <a:rPr lang="en-US" sz="1800"/>
              <a:t>Thanks to Qualcomm for cross-check.</a:t>
            </a:r>
            <a:endParaRPr lang="en-US" sz="1800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66855118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6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8684</TotalTime>
  <Words>1143</Words>
  <Application>Microsoft Office PowerPoint</Application>
  <PresentationFormat>On-screen Show (16:9)</PresentationFormat>
  <Paragraphs>340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6_Gray</vt:lpstr>
      <vt:lpstr>AHG12: Convolutional cross-component model (CCCM) for intra prediction  JVET-Z0064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Astola, Pekka (Nokia - FI/Tampere)</cp:lastModifiedBy>
  <cp:revision>41</cp:revision>
  <dcterms:created xsi:type="dcterms:W3CDTF">2021-02-11T14:34:49Z</dcterms:created>
  <dcterms:modified xsi:type="dcterms:W3CDTF">2022-04-22T23:57:44Z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