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10">
  <p:sldMasterIdLst>
    <p:sldMasterId id="2147483672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  <p:sldId id="263" r:id="rId9"/>
  </p:sldIdLst>
  <p:sldSz cx="12192000" cy="6858000"/>
  <p:notesSz cx="6797675" cy="99266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idaniyoshitaka" initials="k" lastIdx="2" clrIdx="0">
    <p:extLst>
      <p:ext uri="{19B8F6BF-5375-455C-9EA6-DF929625EA0E}">
        <p15:presenceInfo xmlns:p15="http://schemas.microsoft.com/office/powerpoint/2012/main" userId="kidaniyoshitaka" providerId="None"/>
      </p:ext>
    </p:extLst>
  </p:cmAuthor>
  <p:cmAuthor id="2" name="Kidani Yoshitaka" initials="KY" lastIdx="1" clrIdx="1">
    <p:extLst>
      <p:ext uri="{19B8F6BF-5375-455C-9EA6-DF929625EA0E}">
        <p15:presenceInfo xmlns:p15="http://schemas.microsoft.com/office/powerpoint/2012/main" userId="5a5f0272ae16109f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9E4FF"/>
    <a:srgbClr val="CCECFF"/>
    <a:srgbClr val="3061EF"/>
    <a:srgbClr val="619EE9"/>
    <a:srgbClr val="99FF99"/>
    <a:srgbClr val="D5DFFB"/>
    <a:srgbClr val="D7D7E5"/>
    <a:srgbClr val="C3C3D7"/>
    <a:srgbClr val="BEBED4"/>
    <a:srgbClr val="6464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淡色スタイル 3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C7853C-536D-4A76-A0AE-DD22124D55A5}" styleName="テーマ スタイル 1 - アクセント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505E3EF-67EA-436B-97B2-0124C06EBD24}" styleName="中間スタイル 4 - アクセント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12C8C85-51F0-491E-9774-3900AFEF0FD7}" styleName="淡色スタイル 2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D113A9D2-9D6B-4929-AA2D-F23B5EE8CBE7}" styleName="テーマ スタイル 2 - アクセント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93D81CF-94F2-401A-BA57-92F5A7B2D0C5}" styleName="スタイル (中間)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B344D84-9AFB-497E-A393-DC336BA19D2E}" styleName="中間スタイル 3 - アクセント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5BE263C-DBD7-4A20-BB59-AAB30ACAA65A}" styleName="中間スタイル 3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072" autoAdjust="0"/>
    <p:restoredTop sz="85729" autoAdjust="0"/>
  </p:normalViewPr>
  <p:slideViewPr>
    <p:cSldViewPr>
      <p:cViewPr varScale="1">
        <p:scale>
          <a:sx n="86" d="100"/>
          <a:sy n="86" d="100"/>
        </p:scale>
        <p:origin x="1228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135" cy="496253"/>
          </a:xfrm>
          <a:prstGeom prst="rect">
            <a:avLst/>
          </a:prstGeom>
        </p:spPr>
        <p:txBody>
          <a:bodyPr vert="horz" lIns="91302" tIns="45652" rIns="91302" bIns="45652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49956" y="1"/>
            <a:ext cx="2946135" cy="496253"/>
          </a:xfrm>
          <a:prstGeom prst="rect">
            <a:avLst/>
          </a:prstGeom>
        </p:spPr>
        <p:txBody>
          <a:bodyPr vert="horz" lIns="91302" tIns="45652" rIns="91302" bIns="45652" rtlCol="0"/>
          <a:lstStyle>
            <a:lvl1pPr algn="r">
              <a:defRPr sz="1200"/>
            </a:lvl1pPr>
          </a:lstStyle>
          <a:p>
            <a:fld id="{898866AA-18BF-4B89-BCE1-A24A7808011A}" type="datetimeFigureOut">
              <a:rPr kumimoji="1" lang="ja-JP" altLang="en-US" smtClean="0"/>
              <a:pPr/>
              <a:t>2022/4/20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1" y="9428801"/>
            <a:ext cx="2946135" cy="496252"/>
          </a:xfrm>
          <a:prstGeom prst="rect">
            <a:avLst/>
          </a:prstGeom>
        </p:spPr>
        <p:txBody>
          <a:bodyPr vert="horz" lIns="91302" tIns="45652" rIns="91302" bIns="45652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49956" y="9428801"/>
            <a:ext cx="2946135" cy="496252"/>
          </a:xfrm>
          <a:prstGeom prst="rect">
            <a:avLst/>
          </a:prstGeom>
        </p:spPr>
        <p:txBody>
          <a:bodyPr vert="horz" lIns="91302" tIns="45652" rIns="91302" bIns="45652" rtlCol="0" anchor="b"/>
          <a:lstStyle>
            <a:lvl1pPr algn="r">
              <a:defRPr sz="1200"/>
            </a:lvl1pPr>
          </a:lstStyle>
          <a:p>
            <a:fld id="{8847E3EF-7A54-414E-B94D-5899260002E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0253617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135" cy="496253"/>
          </a:xfrm>
          <a:prstGeom prst="rect">
            <a:avLst/>
          </a:prstGeom>
        </p:spPr>
        <p:txBody>
          <a:bodyPr vert="horz" lIns="91302" tIns="45652" rIns="91302" bIns="45652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49956" y="1"/>
            <a:ext cx="2946135" cy="496253"/>
          </a:xfrm>
          <a:prstGeom prst="rect">
            <a:avLst/>
          </a:prstGeom>
        </p:spPr>
        <p:txBody>
          <a:bodyPr vert="horz" lIns="91302" tIns="45652" rIns="91302" bIns="45652" rtlCol="0"/>
          <a:lstStyle>
            <a:lvl1pPr algn="r">
              <a:defRPr sz="1200"/>
            </a:lvl1pPr>
          </a:lstStyle>
          <a:p>
            <a:fld id="{4333C07C-2DC1-49FF-80DF-BF99CF460423}" type="datetimeFigureOut">
              <a:rPr kumimoji="1" lang="ja-JP" altLang="en-US" smtClean="0"/>
              <a:pPr/>
              <a:t>2022/4/20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5113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02" tIns="45652" rIns="91302" bIns="45652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0246" y="4715193"/>
            <a:ext cx="5437187" cy="4466274"/>
          </a:xfrm>
          <a:prstGeom prst="rect">
            <a:avLst/>
          </a:prstGeom>
        </p:spPr>
        <p:txBody>
          <a:bodyPr vert="horz" lIns="91302" tIns="45652" rIns="91302" bIns="45652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1" y="9428801"/>
            <a:ext cx="2946135" cy="496252"/>
          </a:xfrm>
          <a:prstGeom prst="rect">
            <a:avLst/>
          </a:prstGeom>
        </p:spPr>
        <p:txBody>
          <a:bodyPr vert="horz" lIns="91302" tIns="45652" rIns="91302" bIns="45652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49956" y="9428801"/>
            <a:ext cx="2946135" cy="496252"/>
          </a:xfrm>
          <a:prstGeom prst="rect">
            <a:avLst/>
          </a:prstGeom>
        </p:spPr>
        <p:txBody>
          <a:bodyPr vert="horz" lIns="91302" tIns="45652" rIns="91302" bIns="45652" rtlCol="0" anchor="b"/>
          <a:lstStyle>
            <a:lvl1pPr algn="r">
              <a:defRPr sz="1200"/>
            </a:lvl1pPr>
          </a:lstStyle>
          <a:p>
            <a:fld id="{C2313C58-A294-46CD-87E2-FAD27896B76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852710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344981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線コネクタ 11"/>
          <p:cNvCxnSpPr/>
          <p:nvPr userDrawn="1"/>
        </p:nvCxnSpPr>
        <p:spPr bwMode="gray">
          <a:xfrm>
            <a:off x="0" y="3813949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正方形/長方形 12"/>
          <p:cNvSpPr/>
          <p:nvPr userDrawn="1"/>
        </p:nvSpPr>
        <p:spPr bwMode="gray">
          <a:xfrm>
            <a:off x="0" y="-1"/>
            <a:ext cx="152400" cy="3813949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</a:endParaRPr>
          </a:p>
        </p:txBody>
      </p:sp>
      <p:sp>
        <p:nvSpPr>
          <p:cNvPr id="14" name="タイトル 1"/>
          <p:cNvSpPr>
            <a:spLocks noGrp="1"/>
          </p:cNvSpPr>
          <p:nvPr>
            <p:ph type="ctrTitle"/>
          </p:nvPr>
        </p:nvSpPr>
        <p:spPr>
          <a:xfrm>
            <a:off x="347620" y="2280426"/>
            <a:ext cx="11499120" cy="1470025"/>
          </a:xfrm>
        </p:spPr>
        <p:txBody>
          <a:bodyPr anchor="b">
            <a:normAutofit/>
          </a:bodyPr>
          <a:lstStyle>
            <a:lvl1pPr algn="l">
              <a:defRPr sz="44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16" name="図 1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347620" y="3877448"/>
            <a:ext cx="6858000" cy="1443852"/>
          </a:xfrm>
        </p:spPr>
        <p:txBody>
          <a:bodyPr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dirty="0"/>
              <a:t>マスター サブタイトルの書式設定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7613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コンテンツ プレースホルダー 2"/>
          <p:cNvSpPr>
            <a:spLocks noGrp="1"/>
          </p:cNvSpPr>
          <p:nvPr>
            <p:ph idx="1"/>
          </p:nvPr>
        </p:nvSpPr>
        <p:spPr bwMode="gray">
          <a:xfrm>
            <a:off x="336629" y="1048121"/>
            <a:ext cx="11520011" cy="5276480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n"/>
              <a:defRPr sz="2267" b="1">
                <a:solidFill>
                  <a:schemeClr val="tx1"/>
                </a:solidFill>
              </a:defRPr>
            </a:lvl1pPr>
            <a:lvl2pPr marL="613255" indent="-310235">
              <a:buClr>
                <a:schemeClr val="tx1"/>
              </a:buClr>
              <a:buFont typeface="Wingdings" panose="05000000000000000000" pitchFamily="2" charset="2"/>
              <a:buChar char="l"/>
              <a:defRPr sz="2000" b="1">
                <a:solidFill>
                  <a:schemeClr val="tx1"/>
                </a:solidFill>
              </a:defRPr>
            </a:lvl2pPr>
            <a:lvl3pPr marL="817072" indent="-203818">
              <a:buClr>
                <a:schemeClr val="tx1"/>
              </a:buClr>
              <a:defRPr sz="1867">
                <a:solidFill>
                  <a:schemeClr val="tx1"/>
                </a:solidFill>
              </a:defRPr>
            </a:lvl3pPr>
            <a:lvl4pPr marL="1019085" indent="-202014">
              <a:buClr>
                <a:schemeClr val="tx1"/>
              </a:buClr>
              <a:defRPr sz="1600">
                <a:solidFill>
                  <a:schemeClr val="tx1"/>
                </a:solidFill>
              </a:defRPr>
            </a:lvl4pPr>
            <a:lvl5pPr marL="1221097" indent="-202014">
              <a:defRPr sz="1600"/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336629" y="60626"/>
            <a:ext cx="10725623" cy="570732"/>
          </a:xfrm>
        </p:spPr>
        <p:txBody>
          <a:bodyPr anchor="b" anchorCtr="0">
            <a:normAutofit/>
          </a:bodyPr>
          <a:lstStyle>
            <a:lvl1pPr algn="l">
              <a:defRPr sz="2667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cxnSp>
        <p:nvCxnSpPr>
          <p:cNvPr id="9" name="直線コネクタ 8"/>
          <p:cNvCxnSpPr/>
          <p:nvPr userDrawn="1"/>
        </p:nvCxnSpPr>
        <p:spPr bwMode="gray">
          <a:xfrm>
            <a:off x="0" y="648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6"/>
            <a:ext cx="242373" cy="648291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</a:endParaRPr>
          </a:p>
        </p:txBody>
      </p:sp>
      <p:cxnSp>
        <p:nvCxnSpPr>
          <p:cNvPr id="12" name="直線コネクタ 1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849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線コネクタ 6"/>
          <p:cNvCxnSpPr/>
          <p:nvPr userDrawn="1"/>
        </p:nvCxnSpPr>
        <p:spPr bwMode="gray">
          <a:xfrm>
            <a:off x="0" y="3813949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正方形/長方形 7"/>
          <p:cNvSpPr/>
          <p:nvPr userDrawn="1"/>
        </p:nvSpPr>
        <p:spPr bwMode="gray">
          <a:xfrm>
            <a:off x="0" y="-1"/>
            <a:ext cx="152400" cy="3813949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</a:endParaRPr>
          </a:p>
        </p:txBody>
      </p:sp>
      <p:pic>
        <p:nvPicPr>
          <p:cNvPr id="10" name="図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11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タイトル 1"/>
          <p:cNvSpPr>
            <a:spLocks noGrp="1"/>
          </p:cNvSpPr>
          <p:nvPr>
            <p:ph type="ctrTitle"/>
          </p:nvPr>
        </p:nvSpPr>
        <p:spPr>
          <a:xfrm>
            <a:off x="347620" y="2280426"/>
            <a:ext cx="11499120" cy="1470025"/>
          </a:xfrm>
        </p:spPr>
        <p:txBody>
          <a:bodyPr anchor="b">
            <a:normAutofit/>
          </a:bodyPr>
          <a:lstStyle>
            <a:lvl1pPr algn="l">
              <a:defRPr sz="40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70729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336629" y="60626"/>
            <a:ext cx="10725623" cy="570732"/>
          </a:xfrm>
        </p:spPr>
        <p:txBody>
          <a:bodyPr anchor="b" anchorCtr="0">
            <a:normAutofit/>
          </a:bodyPr>
          <a:lstStyle>
            <a:lvl1pPr algn="l">
              <a:defRPr sz="2667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cxnSp>
        <p:nvCxnSpPr>
          <p:cNvPr id="9" name="直線コネクタ 8"/>
          <p:cNvCxnSpPr/>
          <p:nvPr userDrawn="1"/>
        </p:nvCxnSpPr>
        <p:spPr bwMode="gray">
          <a:xfrm>
            <a:off x="0" y="648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6"/>
            <a:ext cx="242373" cy="648291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</a:endParaRPr>
          </a:p>
        </p:txBody>
      </p:sp>
      <p:cxnSp>
        <p:nvCxnSpPr>
          <p:cNvPr id="12" name="直線コネクタ 1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35625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つのコンテンツ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37929" y="648086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817559-BB6D-4C96-94D1-43E03D71EB93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2022/4/20</a:t>
            </a:fld>
            <a:endParaRPr lang="ja-JP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336629" y="60626"/>
            <a:ext cx="10725623" cy="570732"/>
          </a:xfrm>
        </p:spPr>
        <p:txBody>
          <a:bodyPr anchor="b" anchorCtr="0">
            <a:normAutofit/>
          </a:bodyPr>
          <a:lstStyle>
            <a:lvl1pPr algn="l">
              <a:defRPr sz="2667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cxnSp>
        <p:nvCxnSpPr>
          <p:cNvPr id="9" name="直線コネクタ 8"/>
          <p:cNvCxnSpPr/>
          <p:nvPr userDrawn="1"/>
        </p:nvCxnSpPr>
        <p:spPr bwMode="gray">
          <a:xfrm>
            <a:off x="0" y="648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6"/>
            <a:ext cx="242373" cy="648291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</a:endParaRPr>
          </a:p>
        </p:txBody>
      </p:sp>
      <p:cxnSp>
        <p:nvCxnSpPr>
          <p:cNvPr id="12" name="直線コネクタ 1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コンテンツ プレースホルダー 2"/>
          <p:cNvSpPr>
            <a:spLocks noGrp="1"/>
          </p:cNvSpPr>
          <p:nvPr>
            <p:ph sz="half" idx="1"/>
          </p:nvPr>
        </p:nvSpPr>
        <p:spPr bwMode="gray">
          <a:xfrm>
            <a:off x="336629" y="1053548"/>
            <a:ext cx="5651876" cy="5260016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6838" indent="-203818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</a:defRPr>
            </a:lvl2pPr>
            <a:lvl3pPr marL="714261" indent="-207424">
              <a:buClr>
                <a:schemeClr val="tx1"/>
              </a:buClr>
              <a:defRPr sz="1600">
                <a:solidFill>
                  <a:schemeClr val="tx1"/>
                </a:solidFill>
              </a:defRPr>
            </a:lvl3pPr>
            <a:lvl4pPr marL="918078" indent="-203818">
              <a:buClr>
                <a:schemeClr val="tx1"/>
              </a:buClr>
              <a:defRPr sz="1333">
                <a:solidFill>
                  <a:schemeClr val="tx1"/>
                </a:solidFill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14" name="コンテンツ プレースホルダー 2"/>
          <p:cNvSpPr>
            <a:spLocks noGrp="1"/>
          </p:cNvSpPr>
          <p:nvPr>
            <p:ph sz="half" idx="10"/>
          </p:nvPr>
        </p:nvSpPr>
        <p:spPr bwMode="gray">
          <a:xfrm>
            <a:off x="6204764" y="1053548"/>
            <a:ext cx="5651876" cy="5260016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6838" indent="-203818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</a:defRPr>
            </a:lvl2pPr>
            <a:lvl3pPr marL="714261" indent="-207424">
              <a:buClr>
                <a:schemeClr val="tx1"/>
              </a:buClr>
              <a:defRPr sz="1600">
                <a:solidFill>
                  <a:schemeClr val="tx1"/>
                </a:solidFill>
              </a:defRPr>
            </a:lvl3pPr>
            <a:lvl4pPr marL="918078" indent="-203818">
              <a:buClr>
                <a:schemeClr val="tx1"/>
              </a:buClr>
              <a:defRPr sz="1333">
                <a:solidFill>
                  <a:schemeClr val="tx1"/>
                </a:solidFill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962457765"/>
      </p:ext>
    </p:extLst>
  </p:cSld>
  <p:clrMapOvr>
    <a:masterClrMapping/>
  </p:clrMapOvr>
  <p:hf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つのコンテンツ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336629" y="60626"/>
            <a:ext cx="10725623" cy="570732"/>
          </a:xfrm>
        </p:spPr>
        <p:txBody>
          <a:bodyPr anchor="b" anchorCtr="0">
            <a:normAutofit/>
          </a:bodyPr>
          <a:lstStyle>
            <a:lvl1pPr algn="l">
              <a:defRPr sz="2667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cxnSp>
        <p:nvCxnSpPr>
          <p:cNvPr id="9" name="直線コネクタ 8"/>
          <p:cNvCxnSpPr/>
          <p:nvPr userDrawn="1"/>
        </p:nvCxnSpPr>
        <p:spPr bwMode="gray">
          <a:xfrm>
            <a:off x="0" y="648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6"/>
            <a:ext cx="242373" cy="648291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</a:endParaRPr>
          </a:p>
        </p:txBody>
      </p:sp>
      <p:cxnSp>
        <p:nvCxnSpPr>
          <p:cNvPr id="12" name="直線コネクタ 1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コンテンツ プレースホルダー 2"/>
          <p:cNvSpPr>
            <a:spLocks noGrp="1"/>
          </p:cNvSpPr>
          <p:nvPr>
            <p:ph sz="half" idx="1"/>
          </p:nvPr>
        </p:nvSpPr>
        <p:spPr bwMode="gray">
          <a:xfrm>
            <a:off x="336629" y="1550504"/>
            <a:ext cx="5651876" cy="4763060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6838" indent="-203818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</a:defRPr>
            </a:lvl2pPr>
            <a:lvl3pPr marL="714261" indent="-207424">
              <a:buClr>
                <a:schemeClr val="tx1"/>
              </a:buClr>
              <a:defRPr sz="1600">
                <a:solidFill>
                  <a:schemeClr val="tx1"/>
                </a:solidFill>
              </a:defRPr>
            </a:lvl3pPr>
            <a:lvl4pPr marL="918078" indent="-203818">
              <a:buClr>
                <a:schemeClr val="tx1"/>
              </a:buClr>
              <a:defRPr sz="1333">
                <a:solidFill>
                  <a:schemeClr val="tx1"/>
                </a:solidFill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14" name="コンテンツ プレースホルダー 2"/>
          <p:cNvSpPr>
            <a:spLocks noGrp="1"/>
          </p:cNvSpPr>
          <p:nvPr>
            <p:ph sz="half" idx="10"/>
          </p:nvPr>
        </p:nvSpPr>
        <p:spPr bwMode="gray">
          <a:xfrm>
            <a:off x="6204764" y="1550504"/>
            <a:ext cx="5651876" cy="4763060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6838" indent="-203818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</a:defRPr>
            </a:lvl2pPr>
            <a:lvl3pPr marL="714261" indent="-207424">
              <a:buClr>
                <a:schemeClr val="tx1"/>
              </a:buClr>
              <a:defRPr sz="1600">
                <a:solidFill>
                  <a:schemeClr val="tx1"/>
                </a:solidFill>
              </a:defRPr>
            </a:lvl3pPr>
            <a:lvl4pPr marL="918078" indent="-203818">
              <a:buClr>
                <a:schemeClr val="tx1"/>
              </a:buClr>
              <a:defRPr sz="1333">
                <a:solidFill>
                  <a:schemeClr val="tx1"/>
                </a:solidFill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11" name="テキスト プレースホルダー 2"/>
          <p:cNvSpPr>
            <a:spLocks noGrp="1"/>
          </p:cNvSpPr>
          <p:nvPr>
            <p:ph type="body" idx="11"/>
          </p:nvPr>
        </p:nvSpPr>
        <p:spPr>
          <a:xfrm>
            <a:off x="336629" y="1075186"/>
            <a:ext cx="5651876" cy="369332"/>
          </a:xfrm>
          <a:solidFill>
            <a:schemeClr val="accent2"/>
          </a:solidFill>
        </p:spPr>
        <p:txBody>
          <a:bodyPr wrap="square" anchor="ctr">
            <a:sp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519462" indent="0">
              <a:buNone/>
              <a:defRPr sz="2267" b="1"/>
            </a:lvl2pPr>
            <a:lvl3pPr marL="1038925" indent="0">
              <a:buNone/>
              <a:defRPr sz="2000" b="1"/>
            </a:lvl3pPr>
            <a:lvl4pPr marL="1558388" indent="0">
              <a:buNone/>
              <a:defRPr sz="1867" b="1"/>
            </a:lvl4pPr>
            <a:lvl5pPr marL="2077848" indent="0">
              <a:buNone/>
              <a:defRPr sz="1867" b="1"/>
            </a:lvl5pPr>
            <a:lvl6pPr marL="2597310" indent="0">
              <a:buNone/>
              <a:defRPr sz="1867" b="1"/>
            </a:lvl6pPr>
            <a:lvl7pPr marL="3116773" indent="0">
              <a:buNone/>
              <a:defRPr sz="1867" b="1"/>
            </a:lvl7pPr>
            <a:lvl8pPr marL="3636236" indent="0">
              <a:buNone/>
              <a:defRPr sz="1867" b="1"/>
            </a:lvl8pPr>
            <a:lvl9pPr marL="4155697" indent="0">
              <a:buNone/>
              <a:defRPr sz="1867" b="1"/>
            </a:lvl9pPr>
          </a:lstStyle>
          <a:p>
            <a:pPr lvl="0"/>
            <a:r>
              <a:rPr kumimoji="1" lang="ja-JP" altLang="en-US" dirty="0"/>
              <a:t>マスター テキストの書式設定</a:t>
            </a:r>
          </a:p>
        </p:txBody>
      </p:sp>
      <p:sp>
        <p:nvSpPr>
          <p:cNvPr id="16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204765" y="1075186"/>
            <a:ext cx="5651876" cy="369332"/>
          </a:xfrm>
          <a:solidFill>
            <a:schemeClr val="accent2"/>
          </a:solidFill>
        </p:spPr>
        <p:txBody>
          <a:bodyPr wrap="square" anchor="ctr">
            <a:sp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519462" indent="0">
              <a:buNone/>
              <a:defRPr sz="2267" b="1"/>
            </a:lvl2pPr>
            <a:lvl3pPr marL="1038925" indent="0">
              <a:buNone/>
              <a:defRPr sz="2000" b="1"/>
            </a:lvl3pPr>
            <a:lvl4pPr marL="1558388" indent="0">
              <a:buNone/>
              <a:defRPr sz="1867" b="1"/>
            </a:lvl4pPr>
            <a:lvl5pPr marL="2077848" indent="0">
              <a:buNone/>
              <a:defRPr sz="1867" b="1"/>
            </a:lvl5pPr>
            <a:lvl6pPr marL="2597310" indent="0">
              <a:buNone/>
              <a:defRPr sz="1867" b="1"/>
            </a:lvl6pPr>
            <a:lvl7pPr marL="3116773" indent="0">
              <a:buNone/>
              <a:defRPr sz="1867" b="1"/>
            </a:lvl7pPr>
            <a:lvl8pPr marL="3636236" indent="0">
              <a:buNone/>
              <a:defRPr sz="1867" b="1"/>
            </a:lvl8pPr>
            <a:lvl9pPr marL="4155697" indent="0">
              <a:buNone/>
              <a:defRPr sz="1867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2247240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線コネクタ 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図 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4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111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090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最終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5256" y="1676400"/>
            <a:ext cx="5861488" cy="2983862"/>
          </a:xfrm>
          <a:prstGeom prst="rect">
            <a:avLst/>
          </a:prstGeom>
        </p:spPr>
      </p:pic>
      <p:sp>
        <p:nvSpPr>
          <p:cNvPr id="4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181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37929" y="365125"/>
            <a:ext cx="1150951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37929" y="1825624"/>
            <a:ext cx="11509513" cy="44862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37929" y="648086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71"/>
          <p:cNvSpPr>
            <a:spLocks noChangeArrowheads="1"/>
          </p:cNvSpPr>
          <p:nvPr userDrawn="1"/>
        </p:nvSpPr>
        <p:spPr bwMode="auto">
          <a:xfrm>
            <a:off x="1" y="6480863"/>
            <a:ext cx="12191999" cy="376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>
            <a:normAutofit/>
          </a:bodyPr>
          <a:lstStyle/>
          <a:p>
            <a:pPr algn="ctr">
              <a:defRPr/>
            </a:pPr>
            <a:r>
              <a:rPr kumimoji="0" lang="en-US" altLang="en-US" sz="800" b="1" dirty="0">
                <a:solidFill>
                  <a:prstClr val="black"/>
                </a:solidFill>
                <a:latin typeface="メイリオ"/>
              </a:rPr>
              <a:t>Copyright(C) 2022 </a:t>
            </a:r>
            <a:r>
              <a:rPr kumimoji="0" lang="en-US" altLang="ja-JP" sz="800" b="1" dirty="0">
                <a:solidFill>
                  <a:prstClr val="black"/>
                </a:solidFill>
                <a:latin typeface="メイリオ"/>
              </a:rPr>
              <a:t>KDDI Research, Inc</a:t>
            </a:r>
            <a:r>
              <a:rPr kumimoji="0" lang="en-US" altLang="en-US" sz="800" b="1" dirty="0">
                <a:solidFill>
                  <a:prstClr val="black"/>
                </a:solidFill>
                <a:latin typeface="メイリオ"/>
              </a:rPr>
              <a:t>. All Rights Reserved.</a:t>
            </a:r>
            <a:endParaRPr kumimoji="0" lang="ja-JP" altLang="en-US" sz="800" b="1" dirty="0">
              <a:solidFill>
                <a:prstClr val="black"/>
              </a:solidFill>
              <a:latin typeface="メイリオ"/>
            </a:endParaRPr>
          </a:p>
        </p:txBody>
      </p:sp>
    </p:spTree>
    <p:extLst>
      <p:ext uri="{BB962C8B-B14F-4D97-AF65-F5344CB8AC3E}">
        <p14:creationId xmlns:p14="http://schemas.microsoft.com/office/powerpoint/2010/main" val="1026271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n"/>
        <a:defRPr kumimoji="1"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l"/>
        <a:defRPr kumimoji="1" sz="24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メイリオ" panose="020B0604030504040204" pitchFamily="50" charset="-128"/>
        <a:buChar char="–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AAE1E69-A2C2-4197-AFD6-200D9C56EE2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kumimoji="1" lang="en-US" altLang="ja-JP" sz="3200" dirty="0"/>
              <a:t>JVET-Z0059</a:t>
            </a:r>
            <a:br>
              <a:rPr kumimoji="1" lang="en-US" altLang="ja-JP" sz="3200" dirty="0"/>
            </a:br>
            <a:r>
              <a:rPr kumimoji="1" lang="en-US" altLang="ja-JP" sz="3200" dirty="0"/>
              <a:t>Non-EE2: Adaptive width for GPM bending area</a:t>
            </a:r>
            <a:endParaRPr kumimoji="1" lang="ja-JP" altLang="en-US" sz="3200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BF9C1EDC-CB6C-4D71-825E-C902DEDFCA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7620" y="3877448"/>
            <a:ext cx="9348780" cy="1443852"/>
          </a:xfrm>
        </p:spPr>
        <p:txBody>
          <a:bodyPr/>
          <a:lstStyle/>
          <a:p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Y. Kidani, H. Kato, K. </a:t>
            </a:r>
            <a:r>
              <a:rPr lang="en-US" altLang="ja-JP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Unno</a:t>
            </a:r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 and K. Kawamura (KDDI)</a:t>
            </a: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486164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EA6BE8B8-8482-432D-9E8F-E6D2C4E882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8781CB7-899F-48A3-B389-9740315470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2000" dirty="0"/>
              <a:t>Motivation / Background</a:t>
            </a:r>
          </a:p>
          <a:p>
            <a:pPr lvl="1"/>
            <a:r>
              <a:rPr kumimoji="1" lang="en-US" altLang="ja-JP" sz="1800" dirty="0"/>
              <a:t>Improvement of coding performance</a:t>
            </a:r>
          </a:p>
          <a:p>
            <a:pPr lvl="1"/>
            <a:r>
              <a:rPr lang="en-US" altLang="ja-JP" sz="1800" dirty="0"/>
              <a:t>Width of GPM blending area is fixed in VVC/ECM.</a:t>
            </a:r>
          </a:p>
          <a:p>
            <a:pPr marL="613254" lvl="2" indent="0">
              <a:buNone/>
            </a:pPr>
            <a:r>
              <a:rPr lang="en-US" altLang="ja-JP" sz="1800" dirty="0">
                <a:sym typeface="Wingdings" panose="05000000000000000000" pitchFamily="2" charset="2"/>
              </a:rPr>
              <a:t> Not always optimal for diverse video sequences</a:t>
            </a:r>
            <a:endParaRPr lang="en-US" altLang="ja-JP" sz="1800" dirty="0"/>
          </a:p>
          <a:p>
            <a:endParaRPr lang="en-US" altLang="ja-JP" sz="2000" dirty="0"/>
          </a:p>
          <a:p>
            <a:r>
              <a:rPr lang="en-US" altLang="ja-JP" sz="2000" dirty="0"/>
              <a:t>Proposal</a:t>
            </a:r>
          </a:p>
          <a:p>
            <a:pPr lvl="1"/>
            <a:r>
              <a:rPr kumimoji="1" lang="en-US" altLang="ja-JP" sz="1800" dirty="0"/>
              <a:t>Adaptive width for GPM blending area by </a:t>
            </a:r>
            <a:r>
              <a:rPr kumimoji="1" lang="en-US" altLang="ja-JP" sz="1800" dirty="0" err="1"/>
              <a:t>signalling</a:t>
            </a:r>
            <a:endParaRPr kumimoji="1" lang="en-US" altLang="ja-JP" sz="1800" dirty="0"/>
          </a:p>
          <a:p>
            <a:pPr lvl="2"/>
            <a:r>
              <a:rPr lang="en-US" altLang="ja-JP" sz="1800" dirty="0"/>
              <a:t>Same, quarter, four times width for VVC/ECM</a:t>
            </a:r>
            <a:endParaRPr kumimoji="1" lang="en-US" altLang="ja-JP" sz="1800" dirty="0"/>
          </a:p>
          <a:p>
            <a:pPr lvl="1"/>
            <a:r>
              <a:rPr lang="en-US" altLang="ja-JP" sz="1800" dirty="0"/>
              <a:t>A content-based HLS </a:t>
            </a:r>
            <a:r>
              <a:rPr lang="en-US" altLang="ja-JP" sz="1800" dirty="0" err="1"/>
              <a:t>signalling</a:t>
            </a:r>
            <a:r>
              <a:rPr lang="en-US" altLang="ja-JP" sz="1800" dirty="0"/>
              <a:t> for SCC (only quarter width)</a:t>
            </a:r>
          </a:p>
          <a:p>
            <a:endParaRPr lang="en-US" altLang="ja-JP" sz="2000" dirty="0"/>
          </a:p>
          <a:p>
            <a:r>
              <a:rPr lang="en-US" altLang="ja-JP" sz="2000" dirty="0"/>
              <a:t>Results (over ECM-4)</a:t>
            </a:r>
          </a:p>
          <a:p>
            <a:pPr lvl="1"/>
            <a:r>
              <a:rPr kumimoji="1" lang="en-US" altLang="ja-JP" sz="1733" dirty="0"/>
              <a:t>-0.15%/-0.23% coding gains</a:t>
            </a:r>
          </a:p>
          <a:p>
            <a:pPr lvl="2"/>
            <a:r>
              <a:rPr lang="en-US" altLang="ja-JP" sz="1600" dirty="0"/>
              <a:t>-2.37%/-3.27% for TGM</a:t>
            </a:r>
          </a:p>
          <a:p>
            <a:pPr lvl="1"/>
            <a:r>
              <a:rPr lang="en-US" altLang="ja-JP" sz="1733" dirty="0"/>
              <a:t>No impact for </a:t>
            </a:r>
            <a:r>
              <a:rPr lang="en-US" altLang="ja-JP" sz="1733" dirty="0" err="1"/>
              <a:t>EncT</a:t>
            </a:r>
            <a:r>
              <a:rPr lang="en-US" altLang="ja-JP" sz="1733" dirty="0"/>
              <a:t>/</a:t>
            </a:r>
            <a:r>
              <a:rPr lang="en-US" altLang="ja-JP" sz="1733" dirty="0" err="1"/>
              <a:t>DecT</a:t>
            </a:r>
            <a:endParaRPr kumimoji="1" lang="en-US" altLang="ja-JP" sz="1733" dirty="0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F9F86E3D-E8E7-43A6-B2D0-982F6E4BEF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Summary</a:t>
            </a:r>
            <a:endParaRPr kumimoji="1" lang="ja-JP" altLang="en-US" dirty="0"/>
          </a:p>
        </p:txBody>
      </p:sp>
      <p:graphicFrame>
        <p:nvGraphicFramePr>
          <p:cNvPr id="5" name="表 6">
            <a:extLst>
              <a:ext uri="{FF2B5EF4-FFF2-40B4-BE49-F238E27FC236}">
                <a16:creationId xmlns:a16="http://schemas.microsoft.com/office/drawing/2014/main" id="{E542CF9A-9357-4008-9A65-707BF34510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4231835"/>
              </p:ext>
            </p:extLst>
          </p:nvPr>
        </p:nvGraphicFramePr>
        <p:xfrm>
          <a:off x="4223792" y="4581128"/>
          <a:ext cx="7200800" cy="1524000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1299155">
                  <a:extLst>
                    <a:ext uri="{9D8B030D-6E8A-4147-A177-3AD203B41FA5}">
                      <a16:colId xmlns:a16="http://schemas.microsoft.com/office/drawing/2014/main" val="63038685"/>
                    </a:ext>
                  </a:extLst>
                </a:gridCol>
                <a:gridCol w="1180329">
                  <a:extLst>
                    <a:ext uri="{9D8B030D-6E8A-4147-A177-3AD203B41FA5}">
                      <a16:colId xmlns:a16="http://schemas.microsoft.com/office/drawing/2014/main" val="2821317366"/>
                    </a:ext>
                  </a:extLst>
                </a:gridCol>
                <a:gridCol w="1180329">
                  <a:extLst>
                    <a:ext uri="{9D8B030D-6E8A-4147-A177-3AD203B41FA5}">
                      <a16:colId xmlns:a16="http://schemas.microsoft.com/office/drawing/2014/main" val="371714712"/>
                    </a:ext>
                  </a:extLst>
                </a:gridCol>
                <a:gridCol w="1180329">
                  <a:extLst>
                    <a:ext uri="{9D8B030D-6E8A-4147-A177-3AD203B41FA5}">
                      <a16:colId xmlns:a16="http://schemas.microsoft.com/office/drawing/2014/main" val="2706833044"/>
                    </a:ext>
                  </a:extLst>
                </a:gridCol>
                <a:gridCol w="1180329">
                  <a:extLst>
                    <a:ext uri="{9D8B030D-6E8A-4147-A177-3AD203B41FA5}">
                      <a16:colId xmlns:a16="http://schemas.microsoft.com/office/drawing/2014/main" val="888539241"/>
                    </a:ext>
                  </a:extLst>
                </a:gridCol>
                <a:gridCol w="1180329">
                  <a:extLst>
                    <a:ext uri="{9D8B030D-6E8A-4147-A177-3AD203B41FA5}">
                      <a16:colId xmlns:a16="http://schemas.microsoft.com/office/drawing/2014/main" val="477332943"/>
                    </a:ext>
                  </a:extLst>
                </a:gridCol>
              </a:tblGrid>
              <a:tr h="149335"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Y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U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V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err="1"/>
                        <a:t>EncT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err="1"/>
                        <a:t>DecT</a:t>
                      </a:r>
                      <a:endParaRPr kumimoji="1"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0671840"/>
                  </a:ext>
                </a:extLst>
              </a:tr>
              <a:tr h="14933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RA (Overall)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-0.15%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-0.18%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-0.14%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101%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99%</a:t>
                      </a:r>
                      <a:endParaRPr kumimoji="1"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4962427"/>
                  </a:ext>
                </a:extLst>
              </a:tr>
              <a:tr h="14933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LB (Overall)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-0.23%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-0.17%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-0.32%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102%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99%</a:t>
                      </a:r>
                      <a:endParaRPr kumimoji="1"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7382807"/>
                  </a:ext>
                </a:extLst>
              </a:tr>
              <a:tr h="122741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RA (TGM)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-2.37%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-1.76%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-1.70%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100%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98%</a:t>
                      </a:r>
                      <a:endParaRPr kumimoji="1"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7343576"/>
                  </a:ext>
                </a:extLst>
              </a:tr>
              <a:tr h="14933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LB (TGM)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-3.27%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-2.62%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-2.51%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100%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97%</a:t>
                      </a:r>
                      <a:endParaRPr kumimoji="1"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0537448"/>
                  </a:ext>
                </a:extLst>
              </a:tr>
            </a:tbl>
          </a:graphicData>
        </a:graphic>
      </p:graphicFrame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7EF63D96-BAC6-4AA3-9407-B4573C36CAB5}"/>
              </a:ext>
            </a:extLst>
          </p:cNvPr>
          <p:cNvGrpSpPr/>
          <p:nvPr/>
        </p:nvGrpSpPr>
        <p:grpSpPr>
          <a:xfrm>
            <a:off x="7205996" y="922107"/>
            <a:ext cx="4870774" cy="2772308"/>
            <a:chOff x="4699635" y="2665412"/>
            <a:chExt cx="3031898" cy="1825040"/>
          </a:xfrm>
        </p:grpSpPr>
        <p:pic>
          <p:nvPicPr>
            <p:cNvPr id="7" name="Picture 228">
              <a:extLst>
                <a:ext uri="{FF2B5EF4-FFF2-40B4-BE49-F238E27FC236}">
                  <a16:creationId xmlns:a16="http://schemas.microsoft.com/office/drawing/2014/main" id="{BF3BA9FC-D496-4881-B6A9-079CCF63E4FA}"/>
                </a:ext>
              </a:extLst>
            </p:cNvPr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4699635" y="2665412"/>
              <a:ext cx="2792730" cy="1527175"/>
            </a:xfrm>
            <a:prstGeom prst="rect">
              <a:avLst/>
            </a:prstGeom>
          </p:spPr>
        </p:pic>
        <p:cxnSp>
          <p:nvCxnSpPr>
            <p:cNvPr id="8" name="直線コネクタ 7">
              <a:extLst>
                <a:ext uri="{FF2B5EF4-FFF2-40B4-BE49-F238E27FC236}">
                  <a16:creationId xmlns:a16="http://schemas.microsoft.com/office/drawing/2014/main" id="{94006297-B9BB-44C4-9502-3276FA05CD8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068290" y="3091890"/>
              <a:ext cx="1282470" cy="885527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線コネクタ 8">
              <a:extLst>
                <a:ext uri="{FF2B5EF4-FFF2-40B4-BE49-F238E27FC236}">
                  <a16:creationId xmlns:a16="http://schemas.microsoft.com/office/drawing/2014/main" id="{7AA62F7B-A9E6-4319-9D26-4E1F357EFCC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584950" y="3454400"/>
              <a:ext cx="765810" cy="526621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テキスト ボックス 9">
              <a:extLst>
                <a:ext uri="{FF2B5EF4-FFF2-40B4-BE49-F238E27FC236}">
                  <a16:creationId xmlns:a16="http://schemas.microsoft.com/office/drawing/2014/main" id="{790EFBB4-0990-42F8-ABCD-553629170850}"/>
                </a:ext>
              </a:extLst>
            </p:cNvPr>
            <p:cNvSpPr txBox="1"/>
            <p:nvPr/>
          </p:nvSpPr>
          <p:spPr>
            <a:xfrm>
              <a:off x="7492365" y="2963431"/>
              <a:ext cx="2391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200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τ</a:t>
              </a:r>
              <a:endParaRPr kumimoji="1" lang="ja-JP" altLang="en-US" sz="1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1" name="直線矢印コネクタ 10">
              <a:extLst>
                <a:ext uri="{FF2B5EF4-FFF2-40B4-BE49-F238E27FC236}">
                  <a16:creationId xmlns:a16="http://schemas.microsoft.com/office/drawing/2014/main" id="{E2E3F1C2-DD6B-467A-9F94-BFECBC9EA6B7}"/>
                </a:ext>
              </a:extLst>
            </p:cNvPr>
            <p:cNvCxnSpPr>
              <a:cxnSpLocks/>
            </p:cNvCxnSpPr>
            <p:nvPr/>
          </p:nvCxnSpPr>
          <p:spPr>
            <a:xfrm>
              <a:off x="7225964" y="3360436"/>
              <a:ext cx="90487" cy="133910"/>
            </a:xfrm>
            <a:prstGeom prst="straightConnector1">
              <a:avLst/>
            </a:prstGeom>
            <a:ln>
              <a:solidFill>
                <a:srgbClr val="FF0000"/>
              </a:solidFill>
              <a:headEnd type="triangle" w="sm" len="sm"/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線コネクタ 11">
              <a:extLst>
                <a:ext uri="{FF2B5EF4-FFF2-40B4-BE49-F238E27FC236}">
                  <a16:creationId xmlns:a16="http://schemas.microsoft.com/office/drawing/2014/main" id="{7F916504-261E-45EB-83FB-1B23BEC6618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271208" y="3155950"/>
              <a:ext cx="293230" cy="244431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線矢印コネクタ 12">
              <a:extLst>
                <a:ext uri="{FF2B5EF4-FFF2-40B4-BE49-F238E27FC236}">
                  <a16:creationId xmlns:a16="http://schemas.microsoft.com/office/drawing/2014/main" id="{F3A62A95-C6B5-4447-84D5-5600F9ABC6C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67967" y="3977417"/>
              <a:ext cx="131233" cy="306716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2F8C3BB4-5621-48DE-9D49-E900D7FE1DE5}"/>
                </a:ext>
              </a:extLst>
            </p:cNvPr>
            <p:cNvSpPr txBox="1"/>
            <p:nvPr/>
          </p:nvSpPr>
          <p:spPr>
            <a:xfrm>
              <a:off x="5280632" y="4213453"/>
              <a:ext cx="189667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GPM partitioning boundary</a:t>
              </a:r>
              <a:endParaRPr kumimoji="1" lang="ja-JP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84033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EA6BE8B8-8482-432D-9E8F-E6D2C4E882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8781CB7-899F-48A3-B389-9740315470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2000" dirty="0"/>
              <a:t>In current GPM, blending is applied to two prediction signals to generate the final prediction samples around GPM partitioning boundary.</a:t>
            </a:r>
          </a:p>
          <a:p>
            <a:r>
              <a:rPr lang="en-US" altLang="ja-JP" sz="2000" dirty="0"/>
              <a:t>For the blending process, two integer blending matrices (</a:t>
            </a:r>
            <a:r>
              <a:rPr lang="en-US" altLang="ja-JP" sz="2000" i="1" dirty="0"/>
              <a:t>W</a:t>
            </a:r>
            <a:r>
              <a:rPr lang="en-US" altLang="ja-JP" sz="2000" baseline="-25000" dirty="0"/>
              <a:t>0</a:t>
            </a:r>
            <a:r>
              <a:rPr lang="en-US" altLang="ja-JP" sz="2000" dirty="0"/>
              <a:t>, </a:t>
            </a:r>
            <a:r>
              <a:rPr lang="en-US" altLang="ja-JP" sz="2000" i="1" dirty="0"/>
              <a:t>W</a:t>
            </a:r>
            <a:r>
              <a:rPr lang="en-US" altLang="ja-JP" sz="2000" baseline="-25000" dirty="0"/>
              <a:t>1</a:t>
            </a:r>
            <a:r>
              <a:rPr lang="en-US" altLang="ja-JP" sz="2000" dirty="0"/>
              <a:t>) are utilized. </a:t>
            </a:r>
          </a:p>
          <a:p>
            <a:r>
              <a:rPr lang="en-US" altLang="ja-JP" sz="2000" dirty="0"/>
              <a:t>The weights of the matrices are given by a discrete ramp function with the displacement and the threshold that determines the width of GPM blending area.</a:t>
            </a:r>
          </a:p>
          <a:p>
            <a:pPr lvl="1"/>
            <a:r>
              <a:rPr lang="en-US" altLang="ja-JP" sz="1800" dirty="0"/>
              <a:t>Value range of weights: [0, 8]</a:t>
            </a:r>
          </a:p>
          <a:p>
            <a:pPr lvl="1"/>
            <a:r>
              <a:rPr lang="en-US" altLang="ja-JP" sz="1800" dirty="0"/>
              <a:t>Variation of widths: 1</a:t>
            </a:r>
            <a:r>
              <a:rPr lang="ja-JP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ja-JP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(= </a:t>
            </a:r>
            <a:r>
              <a:rPr lang="en-US" altLang="ja-JP" sz="1800" dirty="0"/>
              <a:t>Fixed value)</a:t>
            </a:r>
          </a:p>
          <a:p>
            <a:pPr lvl="1">
              <a:buFont typeface="Wingdings" panose="05000000000000000000" pitchFamily="2" charset="2"/>
              <a:buChar char="à"/>
            </a:pPr>
            <a:r>
              <a:rPr kumimoji="1" lang="en-US" altLang="ja-JP" sz="1800" dirty="0">
                <a:solidFill>
                  <a:srgbClr val="FF0000"/>
                </a:solidFill>
              </a:rPr>
              <a:t>Not always optimal for diverse video sequences</a:t>
            </a:r>
          </a:p>
          <a:p>
            <a:pPr lvl="2">
              <a:buFontTx/>
              <a:buChar char="-"/>
            </a:pPr>
            <a:r>
              <a:rPr kumimoji="1" lang="en-US" altLang="ja-JP" sz="1667" dirty="0">
                <a:solidFill>
                  <a:srgbClr val="FF0000"/>
                </a:solidFill>
              </a:rPr>
              <a:t>Wide width: Effective for seq. w/ motion or focus blurs</a:t>
            </a:r>
          </a:p>
          <a:p>
            <a:pPr lvl="2">
              <a:buFontTx/>
              <a:buChar char="-"/>
            </a:pPr>
            <a:r>
              <a:rPr lang="en-US" altLang="ja-JP" sz="1667" dirty="0">
                <a:solidFill>
                  <a:srgbClr val="FF0000"/>
                </a:solidFill>
              </a:rPr>
              <a:t>Narrow width: Effective for seq. w/o blurs or for SCC</a:t>
            </a:r>
            <a:endParaRPr kumimoji="1" lang="en-US" altLang="ja-JP" sz="1667" dirty="0">
              <a:solidFill>
                <a:srgbClr val="FF0000"/>
              </a:solidFill>
            </a:endParaRPr>
          </a:p>
          <a:p>
            <a:pPr marL="613254" lvl="2" indent="0">
              <a:buNone/>
            </a:pPr>
            <a:endParaRPr kumimoji="1" lang="en-US" altLang="ja-JP" sz="1667" dirty="0">
              <a:solidFill>
                <a:srgbClr val="FF0000"/>
              </a:solidFill>
            </a:endParaRPr>
          </a:p>
          <a:p>
            <a:endParaRPr lang="en-US" altLang="ja-JP" sz="2000" dirty="0"/>
          </a:p>
          <a:p>
            <a:pPr marL="0" indent="0">
              <a:buNone/>
            </a:pPr>
            <a:endParaRPr kumimoji="1" lang="en-US" altLang="ja-JP" sz="2000" dirty="0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F9F86E3D-E8E7-43A6-B2D0-982F6E4BEF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Introduction</a:t>
            </a:r>
            <a:endParaRPr kumimoji="1" lang="ja-JP" altLang="en-US" dirty="0"/>
          </a:p>
        </p:txBody>
      </p:sp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7EF63D96-BAC6-4AA3-9407-B4573C36CAB5}"/>
              </a:ext>
            </a:extLst>
          </p:cNvPr>
          <p:cNvGrpSpPr/>
          <p:nvPr/>
        </p:nvGrpSpPr>
        <p:grpSpPr>
          <a:xfrm>
            <a:off x="1559753" y="4382530"/>
            <a:ext cx="4146075" cy="2034550"/>
            <a:chOff x="4699635" y="2665412"/>
            <a:chExt cx="3031898" cy="1825040"/>
          </a:xfrm>
        </p:grpSpPr>
        <p:pic>
          <p:nvPicPr>
            <p:cNvPr id="16" name="Picture 228">
              <a:extLst>
                <a:ext uri="{FF2B5EF4-FFF2-40B4-BE49-F238E27FC236}">
                  <a16:creationId xmlns:a16="http://schemas.microsoft.com/office/drawing/2014/main" id="{BF3BA9FC-D496-4881-B6A9-079CCF63E4FA}"/>
                </a:ext>
              </a:extLst>
            </p:cNvPr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4699635" y="2665412"/>
              <a:ext cx="2792730" cy="1527175"/>
            </a:xfrm>
            <a:prstGeom prst="rect">
              <a:avLst/>
            </a:prstGeom>
          </p:spPr>
        </p:pic>
        <p:cxnSp>
          <p:nvCxnSpPr>
            <p:cNvPr id="17" name="直線コネクタ 16">
              <a:extLst>
                <a:ext uri="{FF2B5EF4-FFF2-40B4-BE49-F238E27FC236}">
                  <a16:creationId xmlns:a16="http://schemas.microsoft.com/office/drawing/2014/main" id="{94006297-B9BB-44C4-9502-3276FA05CD8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068290" y="3091890"/>
              <a:ext cx="1282470" cy="885527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線コネクタ 17">
              <a:extLst>
                <a:ext uri="{FF2B5EF4-FFF2-40B4-BE49-F238E27FC236}">
                  <a16:creationId xmlns:a16="http://schemas.microsoft.com/office/drawing/2014/main" id="{7AA62F7B-A9E6-4319-9D26-4E1F357EFCC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584950" y="3454400"/>
              <a:ext cx="765810" cy="526621"/>
            </a:xfrm>
            <a:prstGeom prst="line">
              <a:avLst/>
            </a:prstGeom>
            <a:ln w="127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テキスト ボックス 18">
              <a:extLst>
                <a:ext uri="{FF2B5EF4-FFF2-40B4-BE49-F238E27FC236}">
                  <a16:creationId xmlns:a16="http://schemas.microsoft.com/office/drawing/2014/main" id="{790EFBB4-0990-42F8-ABCD-553629170850}"/>
                </a:ext>
              </a:extLst>
            </p:cNvPr>
            <p:cNvSpPr txBox="1"/>
            <p:nvPr/>
          </p:nvSpPr>
          <p:spPr>
            <a:xfrm>
              <a:off x="7492365" y="2963431"/>
              <a:ext cx="2391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200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τ</a:t>
              </a:r>
              <a:endParaRPr kumimoji="1" lang="ja-JP" altLang="en-US" sz="1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0" name="直線矢印コネクタ 19">
              <a:extLst>
                <a:ext uri="{FF2B5EF4-FFF2-40B4-BE49-F238E27FC236}">
                  <a16:creationId xmlns:a16="http://schemas.microsoft.com/office/drawing/2014/main" id="{E2E3F1C2-DD6B-467A-9F94-BFECBC9EA6B7}"/>
                </a:ext>
              </a:extLst>
            </p:cNvPr>
            <p:cNvCxnSpPr>
              <a:cxnSpLocks/>
            </p:cNvCxnSpPr>
            <p:nvPr/>
          </p:nvCxnSpPr>
          <p:spPr>
            <a:xfrm>
              <a:off x="7225964" y="3360436"/>
              <a:ext cx="90487" cy="133910"/>
            </a:xfrm>
            <a:prstGeom prst="straightConnector1">
              <a:avLst/>
            </a:prstGeom>
            <a:ln>
              <a:solidFill>
                <a:srgbClr val="FF0000"/>
              </a:solidFill>
              <a:headEnd type="triangle" w="sm" len="sm"/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線コネクタ 20">
              <a:extLst>
                <a:ext uri="{FF2B5EF4-FFF2-40B4-BE49-F238E27FC236}">
                  <a16:creationId xmlns:a16="http://schemas.microsoft.com/office/drawing/2014/main" id="{7F916504-261E-45EB-83FB-1B23BEC6618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271208" y="3155950"/>
              <a:ext cx="293230" cy="244431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線矢印コネクタ 21">
              <a:extLst>
                <a:ext uri="{FF2B5EF4-FFF2-40B4-BE49-F238E27FC236}">
                  <a16:creationId xmlns:a16="http://schemas.microsoft.com/office/drawing/2014/main" id="{F3A62A95-C6B5-4447-84D5-5600F9ABC6C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67967" y="3977417"/>
              <a:ext cx="131233" cy="306716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テキスト ボックス 22">
              <a:extLst>
                <a:ext uri="{FF2B5EF4-FFF2-40B4-BE49-F238E27FC236}">
                  <a16:creationId xmlns:a16="http://schemas.microsoft.com/office/drawing/2014/main" id="{2F8C3BB4-5621-48DE-9D49-E900D7FE1DE5}"/>
                </a:ext>
              </a:extLst>
            </p:cNvPr>
            <p:cNvSpPr txBox="1"/>
            <p:nvPr/>
          </p:nvSpPr>
          <p:spPr>
            <a:xfrm>
              <a:off x="5280632" y="4213453"/>
              <a:ext cx="189667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GPM partitioning boundary</a:t>
              </a:r>
              <a:endParaRPr kumimoji="1" lang="ja-JP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5" name="図 4">
            <a:extLst>
              <a:ext uri="{FF2B5EF4-FFF2-40B4-BE49-F238E27FC236}">
                <a16:creationId xmlns:a16="http://schemas.microsoft.com/office/drawing/2014/main" id="{BD2DA3B8-75AB-4816-9E80-1B2BFC1E6E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8008" y="2937691"/>
            <a:ext cx="5804632" cy="3443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3520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EA6BE8B8-8482-432D-9E8F-E6D2C4E882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8781CB7-899F-48A3-B389-9740315470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000" dirty="0"/>
              <a:t>Adaptive width for blending area by </a:t>
            </a:r>
            <a:r>
              <a:rPr kumimoji="1" lang="en-US" altLang="ja-JP" sz="2000" dirty="0" err="1"/>
              <a:t>signalling</a:t>
            </a:r>
            <a:endParaRPr kumimoji="1" lang="en-US" altLang="ja-JP" sz="2000" dirty="0"/>
          </a:p>
          <a:p>
            <a:pPr lvl="1"/>
            <a:r>
              <a:rPr lang="en-US" altLang="ja-JP" sz="1800" dirty="0"/>
              <a:t>Variation of widths: 3</a:t>
            </a:r>
          </a:p>
          <a:p>
            <a:pPr lvl="2"/>
            <a:r>
              <a:rPr lang="en-US" altLang="ja-JP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τ</a:t>
            </a:r>
            <a:r>
              <a:rPr lang="en-US" altLang="ja-JP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ja-JP" sz="1800" dirty="0">
                <a:latin typeface="+mj-lt"/>
                <a:cs typeface="Times New Roman" panose="02020603050405020304" pitchFamily="18" charset="0"/>
              </a:rPr>
              <a:t>(Same as VVC/ECM) </a:t>
            </a:r>
            <a:r>
              <a:rPr lang="en-US" altLang="ja-JP" sz="1800" dirty="0">
                <a:latin typeface="+mj-lt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US" altLang="ja-JP" sz="18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I</a:t>
            </a:r>
            <a:endParaRPr lang="en-US" altLang="ja-JP" sz="1800" i="1" dirty="0">
              <a:latin typeface="+mj-lt"/>
              <a:cs typeface="Times New Roman" panose="02020603050405020304" pitchFamily="18" charset="0"/>
            </a:endParaRPr>
          </a:p>
          <a:p>
            <a:pPr lvl="2"/>
            <a:r>
              <a:rPr lang="en-US" altLang="ja-JP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τ/4 </a:t>
            </a:r>
            <a:r>
              <a:rPr lang="en-US" altLang="ja-JP" sz="1800" dirty="0">
                <a:latin typeface="+mj-lt"/>
                <a:cs typeface="Times New Roman" panose="02020603050405020304" pitchFamily="18" charset="0"/>
              </a:rPr>
              <a:t>(Quarter of VVC/ECM)</a:t>
            </a:r>
            <a:r>
              <a:rPr lang="ja-JP" altLang="en-US" sz="1800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ja-JP" sz="1800" dirty="0">
                <a:latin typeface="+mj-lt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US" altLang="ja-JP" sz="18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II</a:t>
            </a:r>
            <a:endParaRPr lang="en-US" altLang="ja-JP" sz="1800" i="1" dirty="0">
              <a:latin typeface="+mj-lt"/>
              <a:cs typeface="Times New Roman" panose="02020603050405020304" pitchFamily="18" charset="0"/>
            </a:endParaRPr>
          </a:p>
          <a:p>
            <a:pPr lvl="2"/>
            <a:r>
              <a:rPr lang="en-US" altLang="ja-JP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4τ</a:t>
            </a:r>
            <a:r>
              <a:rPr lang="en-US" altLang="ja-JP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ja-JP" sz="1800" dirty="0">
                <a:latin typeface="+mj-lt"/>
                <a:cs typeface="Times New Roman" panose="02020603050405020304" pitchFamily="18" charset="0"/>
              </a:rPr>
              <a:t>(Four times of VVC/ECM)</a:t>
            </a:r>
            <a:r>
              <a:rPr lang="en-US" altLang="ja-JP" sz="1800" dirty="0">
                <a:latin typeface="+mj-lt"/>
                <a:cs typeface="Times New Roman" panose="02020603050405020304" pitchFamily="18" charset="0"/>
                <a:sym typeface="Wingdings" panose="05000000000000000000" pitchFamily="2" charset="2"/>
              </a:rPr>
              <a:t>  </a:t>
            </a:r>
            <a:r>
              <a:rPr lang="en-US" altLang="ja-JP" sz="18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III</a:t>
            </a:r>
            <a:endParaRPr lang="en-US" altLang="ja-JP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ja-JP" sz="2000" dirty="0"/>
              <a:t>Extended w</a:t>
            </a:r>
            <a:r>
              <a:rPr kumimoji="1" lang="en-US" altLang="ja-JP" sz="2000" dirty="0"/>
              <a:t>eighting precision</a:t>
            </a:r>
          </a:p>
          <a:p>
            <a:pPr lvl="1"/>
            <a:r>
              <a:rPr lang="en-US" altLang="ja-JP" sz="1800" dirty="0"/>
              <a:t>Value range of weights: [0, 8]</a:t>
            </a:r>
            <a:r>
              <a:rPr lang="ja-JP" altLang="en-US" sz="1800" dirty="0"/>
              <a:t>⇒</a:t>
            </a:r>
            <a:r>
              <a:rPr lang="en-US" altLang="ja-JP" sz="1800" dirty="0"/>
              <a:t>[0, 32]</a:t>
            </a:r>
          </a:p>
          <a:p>
            <a:r>
              <a:rPr lang="en-US" altLang="ja-JP" sz="2000" dirty="0"/>
              <a:t>Block-size dependent </a:t>
            </a:r>
            <a:r>
              <a:rPr lang="en-US" altLang="ja-JP" sz="2000" dirty="0" err="1"/>
              <a:t>signalling</a:t>
            </a:r>
            <a:endParaRPr lang="en-US" altLang="ja-JP" sz="2000" dirty="0"/>
          </a:p>
          <a:p>
            <a:pPr lvl="1"/>
            <a:r>
              <a:rPr kumimoji="1" lang="en-US" altLang="ja-JP" sz="1800" dirty="0"/>
              <a:t>Selectable widths:</a:t>
            </a:r>
          </a:p>
          <a:p>
            <a:pPr lvl="2"/>
            <a:r>
              <a:rPr kumimoji="1" lang="en-US" altLang="ja-JP" sz="1800" dirty="0"/>
              <a:t>Smaller than 16 samples: </a:t>
            </a:r>
            <a:r>
              <a:rPr lang="en-US" altLang="ja-JP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τ or τ/4</a:t>
            </a:r>
            <a:endParaRPr lang="en-US" altLang="ja-JP" sz="1800" dirty="0">
              <a:latin typeface="+mj-lt"/>
              <a:cs typeface="Times New Roman" panose="02020603050405020304" pitchFamily="18" charset="0"/>
            </a:endParaRPr>
          </a:p>
          <a:p>
            <a:pPr lvl="2"/>
            <a:r>
              <a:rPr kumimoji="1" lang="en-US" altLang="ja-JP" sz="1800" dirty="0"/>
              <a:t>Otherwise: </a:t>
            </a:r>
            <a:r>
              <a:rPr lang="en-US" altLang="ja-JP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τ or 4τ</a:t>
            </a:r>
          </a:p>
          <a:p>
            <a:r>
              <a:rPr lang="en-US" altLang="ja-JP" sz="2067" dirty="0"/>
              <a:t>(Optional) A content-based HLS </a:t>
            </a:r>
            <a:r>
              <a:rPr lang="en-US" altLang="ja-JP" sz="2067" dirty="0" err="1"/>
              <a:t>signalling</a:t>
            </a:r>
            <a:r>
              <a:rPr lang="en-US" altLang="ja-JP" sz="2067" dirty="0"/>
              <a:t> for SCC</a:t>
            </a:r>
          </a:p>
          <a:p>
            <a:pPr lvl="1"/>
            <a:r>
              <a:rPr lang="en-US" altLang="ja-JP" sz="1800" dirty="0"/>
              <a:t>Variation of widths: Only </a:t>
            </a:r>
            <a:r>
              <a:rPr lang="en-US" altLang="ja-JP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τ</a:t>
            </a:r>
            <a:r>
              <a:rPr lang="en-US" altLang="ja-JP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/4 </a:t>
            </a:r>
            <a:r>
              <a:rPr lang="en-US" altLang="ja-JP" sz="1800" dirty="0">
                <a:latin typeface="+mj-lt"/>
                <a:cs typeface="Times New Roman" panose="02020603050405020304" pitchFamily="18" charset="0"/>
              </a:rPr>
              <a:t>(Quarter of VVC/ECM)</a:t>
            </a:r>
            <a:r>
              <a:rPr lang="ja-JP" altLang="en-US" sz="1800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ja-JP" sz="1800" dirty="0">
                <a:latin typeface="+mj-lt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US" altLang="ja-JP" sz="18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I</a:t>
            </a:r>
            <a:endParaRPr lang="en-US" altLang="ja-JP" sz="1800" i="1" dirty="0">
              <a:latin typeface="+mj-lt"/>
              <a:cs typeface="Times New Roman" panose="02020603050405020304" pitchFamily="18" charset="0"/>
            </a:endParaRPr>
          </a:p>
          <a:p>
            <a:pPr lvl="1"/>
            <a:r>
              <a:rPr lang="en-US" altLang="ja-JP" sz="1800" dirty="0"/>
              <a:t>Method: Control flag on high-level syntax, similar to JVET-Q0060 (non-blending)</a:t>
            </a:r>
          </a:p>
          <a:p>
            <a:endParaRPr kumimoji="1" lang="en-US" altLang="ja-JP" dirty="0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F9F86E3D-E8E7-43A6-B2D0-982F6E4BEF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2BA84930-C750-443D-A3DF-0C553D7707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9577" y="1124744"/>
            <a:ext cx="6385095" cy="378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2837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EA6BE8B8-8482-432D-9E8F-E6D2C4E882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8781CB7-899F-48A3-B389-9740315470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8696" y="1052736"/>
            <a:ext cx="11520011" cy="5276480"/>
          </a:xfrm>
        </p:spPr>
        <p:txBody>
          <a:bodyPr>
            <a:normAutofit/>
          </a:bodyPr>
          <a:lstStyle/>
          <a:p>
            <a:r>
              <a:rPr lang="en-US" altLang="ja-JP" sz="2000" dirty="0"/>
              <a:t>Proposal </a:t>
            </a:r>
            <a:r>
              <a:rPr lang="en-US" altLang="ja-JP" sz="2000" dirty="0">
                <a:solidFill>
                  <a:srgbClr val="FF0000"/>
                </a:solidFill>
              </a:rPr>
              <a:t>w/o</a:t>
            </a:r>
            <a:r>
              <a:rPr lang="en-US" altLang="ja-JP" sz="2000" dirty="0"/>
              <a:t> the content-based HLS </a:t>
            </a:r>
            <a:r>
              <a:rPr lang="en-US" altLang="ja-JP" sz="2000" dirty="0" err="1"/>
              <a:t>singalling</a:t>
            </a:r>
            <a:r>
              <a:rPr lang="en-US" altLang="ja-JP" sz="2000" dirty="0"/>
              <a:t> for SCC</a:t>
            </a:r>
            <a:endParaRPr lang="en-US" altLang="ja-JP" sz="2000" dirty="0">
              <a:latin typeface="+mj-lt"/>
            </a:endParaRPr>
          </a:p>
          <a:p>
            <a:endParaRPr kumimoji="1" lang="en-US" altLang="ja-JP" sz="2000" dirty="0"/>
          </a:p>
          <a:p>
            <a:endParaRPr lang="en-US" altLang="ja-JP" sz="2000" dirty="0"/>
          </a:p>
          <a:p>
            <a:endParaRPr kumimoji="1" lang="en-US" altLang="ja-JP" sz="2000" dirty="0"/>
          </a:p>
          <a:p>
            <a:endParaRPr lang="en-US" altLang="ja-JP" sz="2000" dirty="0"/>
          </a:p>
          <a:p>
            <a:endParaRPr kumimoji="1" lang="en-US" altLang="ja-JP" sz="2000" dirty="0"/>
          </a:p>
          <a:p>
            <a:endParaRPr lang="en-US" altLang="ja-JP" sz="1600" dirty="0"/>
          </a:p>
          <a:p>
            <a:r>
              <a:rPr lang="en-US" altLang="ja-JP" sz="2000" dirty="0"/>
              <a:t>Proposal </a:t>
            </a:r>
            <a:r>
              <a:rPr lang="en-US" altLang="ja-JP" sz="2000" dirty="0">
                <a:solidFill>
                  <a:srgbClr val="FF0000"/>
                </a:solidFill>
              </a:rPr>
              <a:t>w/</a:t>
            </a:r>
            <a:r>
              <a:rPr lang="en-US" altLang="ja-JP" sz="2000" dirty="0"/>
              <a:t> the content-based HLS </a:t>
            </a:r>
            <a:r>
              <a:rPr lang="en-US" altLang="ja-JP" sz="2000" dirty="0" err="1"/>
              <a:t>singalling</a:t>
            </a:r>
            <a:r>
              <a:rPr lang="en-US" altLang="ja-JP" sz="2000" dirty="0"/>
              <a:t> for SCC</a:t>
            </a:r>
          </a:p>
          <a:p>
            <a:endParaRPr lang="en-US" altLang="ja-JP" sz="2000" dirty="0"/>
          </a:p>
          <a:p>
            <a:endParaRPr lang="en-US" altLang="ja-JP" sz="2000" dirty="0"/>
          </a:p>
          <a:p>
            <a:r>
              <a:rPr lang="en-US" altLang="ja-JP" sz="2000" dirty="0"/>
              <a:t>Supplemental results (Non-blending method)</a:t>
            </a:r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F9F86E3D-E8E7-43A6-B2D0-982F6E4BEF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Results (over ECM-4)</a:t>
            </a:r>
            <a:endParaRPr kumimoji="1" lang="ja-JP" altLang="en-US" dirty="0"/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E82B1813-CDF5-4670-B2CE-D6309C1B81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6841562"/>
              </p:ext>
            </p:extLst>
          </p:nvPr>
        </p:nvGraphicFramePr>
        <p:xfrm>
          <a:off x="335360" y="1405342"/>
          <a:ext cx="11509376" cy="2346960"/>
        </p:xfrm>
        <a:graphic>
          <a:graphicData uri="http://schemas.openxmlformats.org/drawingml/2006/table">
            <a:tbl>
              <a:tblPr firstRow="1" firstCol="1" bandRow="1"/>
              <a:tblGrid>
                <a:gridCol w="1231503">
                  <a:extLst>
                    <a:ext uri="{9D8B030D-6E8A-4147-A177-3AD203B41FA5}">
                      <a16:colId xmlns:a16="http://schemas.microsoft.com/office/drawing/2014/main" val="620553413"/>
                    </a:ext>
                  </a:extLst>
                </a:gridCol>
                <a:gridCol w="1054259">
                  <a:extLst>
                    <a:ext uri="{9D8B030D-6E8A-4147-A177-3AD203B41FA5}">
                      <a16:colId xmlns:a16="http://schemas.microsoft.com/office/drawing/2014/main" val="3718803787"/>
                    </a:ext>
                  </a:extLst>
                </a:gridCol>
                <a:gridCol w="1054259">
                  <a:extLst>
                    <a:ext uri="{9D8B030D-6E8A-4147-A177-3AD203B41FA5}">
                      <a16:colId xmlns:a16="http://schemas.microsoft.com/office/drawing/2014/main" val="630212765"/>
                    </a:ext>
                  </a:extLst>
                </a:gridCol>
                <a:gridCol w="1054259">
                  <a:extLst>
                    <a:ext uri="{9D8B030D-6E8A-4147-A177-3AD203B41FA5}">
                      <a16:colId xmlns:a16="http://schemas.microsoft.com/office/drawing/2014/main" val="3162358329"/>
                    </a:ext>
                  </a:extLst>
                </a:gridCol>
                <a:gridCol w="989806">
                  <a:extLst>
                    <a:ext uri="{9D8B030D-6E8A-4147-A177-3AD203B41FA5}">
                      <a16:colId xmlns:a16="http://schemas.microsoft.com/office/drawing/2014/main" val="1706362014"/>
                    </a:ext>
                  </a:extLst>
                </a:gridCol>
                <a:gridCol w="989806">
                  <a:extLst>
                    <a:ext uri="{9D8B030D-6E8A-4147-A177-3AD203B41FA5}">
                      <a16:colId xmlns:a16="http://schemas.microsoft.com/office/drawing/2014/main" val="112001851"/>
                    </a:ext>
                  </a:extLst>
                </a:gridCol>
                <a:gridCol w="1056561">
                  <a:extLst>
                    <a:ext uri="{9D8B030D-6E8A-4147-A177-3AD203B41FA5}">
                      <a16:colId xmlns:a16="http://schemas.microsoft.com/office/drawing/2014/main" val="502440060"/>
                    </a:ext>
                  </a:extLst>
                </a:gridCol>
                <a:gridCol w="1056561">
                  <a:extLst>
                    <a:ext uri="{9D8B030D-6E8A-4147-A177-3AD203B41FA5}">
                      <a16:colId xmlns:a16="http://schemas.microsoft.com/office/drawing/2014/main" val="3139464608"/>
                    </a:ext>
                  </a:extLst>
                </a:gridCol>
                <a:gridCol w="1056561">
                  <a:extLst>
                    <a:ext uri="{9D8B030D-6E8A-4147-A177-3AD203B41FA5}">
                      <a16:colId xmlns:a16="http://schemas.microsoft.com/office/drawing/2014/main" val="617233112"/>
                    </a:ext>
                  </a:extLst>
                </a:gridCol>
                <a:gridCol w="989806">
                  <a:extLst>
                    <a:ext uri="{9D8B030D-6E8A-4147-A177-3AD203B41FA5}">
                      <a16:colId xmlns:a16="http://schemas.microsoft.com/office/drawing/2014/main" val="3204940288"/>
                    </a:ext>
                  </a:extLst>
                </a:gridCol>
                <a:gridCol w="975995">
                  <a:extLst>
                    <a:ext uri="{9D8B030D-6E8A-4147-A177-3AD203B41FA5}">
                      <a16:colId xmlns:a16="http://schemas.microsoft.com/office/drawing/2014/main" val="4285406047"/>
                    </a:ext>
                  </a:extLst>
                </a:gridCol>
              </a:tblGrid>
              <a:tr h="119463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LB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7776272"/>
                  </a:ext>
                </a:extLst>
              </a:tr>
              <a:tr h="119463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799135"/>
                  </a:ext>
                </a:extLst>
              </a:tr>
              <a:tr h="119463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A1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-0.47%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234326"/>
                  </a:ext>
                </a:extLst>
              </a:tr>
              <a:tr h="119463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A2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-0.12%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3808136"/>
                  </a:ext>
                </a:extLst>
              </a:tr>
              <a:tr h="119463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-0.27%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9548005"/>
                  </a:ext>
                </a:extLst>
              </a:tr>
              <a:tr h="119463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-0.24%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-0.05%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0.16%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-0.52%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514727"/>
                  </a:ext>
                </a:extLst>
              </a:tr>
              <a:tr h="119463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-0.44%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6507964"/>
                  </a:ext>
                </a:extLst>
              </a:tr>
              <a:tr h="119463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-0.15%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-0.14%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-0.17%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631265"/>
                  </a:ext>
                </a:extLst>
              </a:tr>
              <a:tr h="119463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-0.07%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-0.42%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0.18%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-0.68%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1462573"/>
                  </a:ext>
                </a:extLst>
              </a:tr>
              <a:tr h="119463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F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-0.61%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-0.67%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-0.67%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-0.72%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-0.40%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0020932"/>
                  </a:ext>
                </a:extLst>
              </a:tr>
              <a:tr h="119463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TGM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-2.37%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-1.76%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-1.70%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98%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-3.27%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-2.62%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-2.51%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97%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0872452"/>
                  </a:ext>
                </a:extLst>
              </a:tr>
            </a:tbl>
          </a:graphicData>
        </a:graphic>
      </p:graphicFrame>
      <p:graphicFrame>
        <p:nvGraphicFramePr>
          <p:cNvPr id="11" name="表 10">
            <a:extLst>
              <a:ext uri="{FF2B5EF4-FFF2-40B4-BE49-F238E27FC236}">
                <a16:creationId xmlns:a16="http://schemas.microsoft.com/office/drawing/2014/main" id="{F63E647E-3A97-4AAB-A177-FE8AD2E664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3791144"/>
              </p:ext>
            </p:extLst>
          </p:nvPr>
        </p:nvGraphicFramePr>
        <p:xfrm>
          <a:off x="318696" y="4156514"/>
          <a:ext cx="11509376" cy="853440"/>
        </p:xfrm>
        <a:graphic>
          <a:graphicData uri="http://schemas.openxmlformats.org/drawingml/2006/table">
            <a:tbl>
              <a:tblPr firstRow="1" firstCol="1" bandRow="1"/>
              <a:tblGrid>
                <a:gridCol w="1231503">
                  <a:extLst>
                    <a:ext uri="{9D8B030D-6E8A-4147-A177-3AD203B41FA5}">
                      <a16:colId xmlns:a16="http://schemas.microsoft.com/office/drawing/2014/main" val="2838330872"/>
                    </a:ext>
                  </a:extLst>
                </a:gridCol>
                <a:gridCol w="1054259">
                  <a:extLst>
                    <a:ext uri="{9D8B030D-6E8A-4147-A177-3AD203B41FA5}">
                      <a16:colId xmlns:a16="http://schemas.microsoft.com/office/drawing/2014/main" val="1580170934"/>
                    </a:ext>
                  </a:extLst>
                </a:gridCol>
                <a:gridCol w="1054259">
                  <a:extLst>
                    <a:ext uri="{9D8B030D-6E8A-4147-A177-3AD203B41FA5}">
                      <a16:colId xmlns:a16="http://schemas.microsoft.com/office/drawing/2014/main" val="1912313750"/>
                    </a:ext>
                  </a:extLst>
                </a:gridCol>
                <a:gridCol w="1054259">
                  <a:extLst>
                    <a:ext uri="{9D8B030D-6E8A-4147-A177-3AD203B41FA5}">
                      <a16:colId xmlns:a16="http://schemas.microsoft.com/office/drawing/2014/main" val="2784735731"/>
                    </a:ext>
                  </a:extLst>
                </a:gridCol>
                <a:gridCol w="989806">
                  <a:extLst>
                    <a:ext uri="{9D8B030D-6E8A-4147-A177-3AD203B41FA5}">
                      <a16:colId xmlns:a16="http://schemas.microsoft.com/office/drawing/2014/main" val="863368542"/>
                    </a:ext>
                  </a:extLst>
                </a:gridCol>
                <a:gridCol w="989806">
                  <a:extLst>
                    <a:ext uri="{9D8B030D-6E8A-4147-A177-3AD203B41FA5}">
                      <a16:colId xmlns:a16="http://schemas.microsoft.com/office/drawing/2014/main" val="4231420749"/>
                    </a:ext>
                  </a:extLst>
                </a:gridCol>
                <a:gridCol w="1056561">
                  <a:extLst>
                    <a:ext uri="{9D8B030D-6E8A-4147-A177-3AD203B41FA5}">
                      <a16:colId xmlns:a16="http://schemas.microsoft.com/office/drawing/2014/main" val="3581115713"/>
                    </a:ext>
                  </a:extLst>
                </a:gridCol>
                <a:gridCol w="1056561">
                  <a:extLst>
                    <a:ext uri="{9D8B030D-6E8A-4147-A177-3AD203B41FA5}">
                      <a16:colId xmlns:a16="http://schemas.microsoft.com/office/drawing/2014/main" val="3915186864"/>
                    </a:ext>
                  </a:extLst>
                </a:gridCol>
                <a:gridCol w="1056561">
                  <a:extLst>
                    <a:ext uri="{9D8B030D-6E8A-4147-A177-3AD203B41FA5}">
                      <a16:colId xmlns:a16="http://schemas.microsoft.com/office/drawing/2014/main" val="4278485809"/>
                    </a:ext>
                  </a:extLst>
                </a:gridCol>
                <a:gridCol w="989806">
                  <a:extLst>
                    <a:ext uri="{9D8B030D-6E8A-4147-A177-3AD203B41FA5}">
                      <a16:colId xmlns:a16="http://schemas.microsoft.com/office/drawing/2014/main" val="346753231"/>
                    </a:ext>
                  </a:extLst>
                </a:gridCol>
                <a:gridCol w="975995">
                  <a:extLst>
                    <a:ext uri="{9D8B030D-6E8A-4147-A177-3AD203B41FA5}">
                      <a16:colId xmlns:a16="http://schemas.microsoft.com/office/drawing/2014/main" val="2947772655"/>
                    </a:ext>
                  </a:extLst>
                </a:gridCol>
              </a:tblGrid>
              <a:tr h="95632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LB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8313379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2007451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F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-0.45%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-0.34%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-0.24%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-0.59%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0.50%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-0.54%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0100214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TGM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-2.50%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-1.94%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-1.83%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97%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-3.54%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-2.89%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-2.71%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96%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7550889"/>
                  </a:ext>
                </a:extLst>
              </a:tr>
            </a:tbl>
          </a:graphicData>
        </a:graphic>
      </p:graphicFrame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745E97B9-8623-4C29-BB8C-3DAE87E6B9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6033734"/>
              </p:ext>
            </p:extLst>
          </p:nvPr>
        </p:nvGraphicFramePr>
        <p:xfrm>
          <a:off x="305562" y="5378544"/>
          <a:ext cx="11509376" cy="853440"/>
        </p:xfrm>
        <a:graphic>
          <a:graphicData uri="http://schemas.openxmlformats.org/drawingml/2006/table">
            <a:tbl>
              <a:tblPr firstRow="1" firstCol="1" bandRow="1"/>
              <a:tblGrid>
                <a:gridCol w="1231503">
                  <a:extLst>
                    <a:ext uri="{9D8B030D-6E8A-4147-A177-3AD203B41FA5}">
                      <a16:colId xmlns:a16="http://schemas.microsoft.com/office/drawing/2014/main" val="2838330872"/>
                    </a:ext>
                  </a:extLst>
                </a:gridCol>
                <a:gridCol w="1054259">
                  <a:extLst>
                    <a:ext uri="{9D8B030D-6E8A-4147-A177-3AD203B41FA5}">
                      <a16:colId xmlns:a16="http://schemas.microsoft.com/office/drawing/2014/main" val="1580170934"/>
                    </a:ext>
                  </a:extLst>
                </a:gridCol>
                <a:gridCol w="1054259">
                  <a:extLst>
                    <a:ext uri="{9D8B030D-6E8A-4147-A177-3AD203B41FA5}">
                      <a16:colId xmlns:a16="http://schemas.microsoft.com/office/drawing/2014/main" val="1912313750"/>
                    </a:ext>
                  </a:extLst>
                </a:gridCol>
                <a:gridCol w="1054259">
                  <a:extLst>
                    <a:ext uri="{9D8B030D-6E8A-4147-A177-3AD203B41FA5}">
                      <a16:colId xmlns:a16="http://schemas.microsoft.com/office/drawing/2014/main" val="2784735731"/>
                    </a:ext>
                  </a:extLst>
                </a:gridCol>
                <a:gridCol w="989806">
                  <a:extLst>
                    <a:ext uri="{9D8B030D-6E8A-4147-A177-3AD203B41FA5}">
                      <a16:colId xmlns:a16="http://schemas.microsoft.com/office/drawing/2014/main" val="863368542"/>
                    </a:ext>
                  </a:extLst>
                </a:gridCol>
                <a:gridCol w="989806">
                  <a:extLst>
                    <a:ext uri="{9D8B030D-6E8A-4147-A177-3AD203B41FA5}">
                      <a16:colId xmlns:a16="http://schemas.microsoft.com/office/drawing/2014/main" val="4231420749"/>
                    </a:ext>
                  </a:extLst>
                </a:gridCol>
                <a:gridCol w="1056561">
                  <a:extLst>
                    <a:ext uri="{9D8B030D-6E8A-4147-A177-3AD203B41FA5}">
                      <a16:colId xmlns:a16="http://schemas.microsoft.com/office/drawing/2014/main" val="3581115713"/>
                    </a:ext>
                  </a:extLst>
                </a:gridCol>
                <a:gridCol w="1056561">
                  <a:extLst>
                    <a:ext uri="{9D8B030D-6E8A-4147-A177-3AD203B41FA5}">
                      <a16:colId xmlns:a16="http://schemas.microsoft.com/office/drawing/2014/main" val="3915186864"/>
                    </a:ext>
                  </a:extLst>
                </a:gridCol>
                <a:gridCol w="1056561">
                  <a:extLst>
                    <a:ext uri="{9D8B030D-6E8A-4147-A177-3AD203B41FA5}">
                      <a16:colId xmlns:a16="http://schemas.microsoft.com/office/drawing/2014/main" val="4278485809"/>
                    </a:ext>
                  </a:extLst>
                </a:gridCol>
                <a:gridCol w="989806">
                  <a:extLst>
                    <a:ext uri="{9D8B030D-6E8A-4147-A177-3AD203B41FA5}">
                      <a16:colId xmlns:a16="http://schemas.microsoft.com/office/drawing/2014/main" val="346753231"/>
                    </a:ext>
                  </a:extLst>
                </a:gridCol>
                <a:gridCol w="975995">
                  <a:extLst>
                    <a:ext uri="{9D8B030D-6E8A-4147-A177-3AD203B41FA5}">
                      <a16:colId xmlns:a16="http://schemas.microsoft.com/office/drawing/2014/main" val="2947772655"/>
                    </a:ext>
                  </a:extLst>
                </a:gridCol>
              </a:tblGrid>
              <a:tr h="95632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LB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8313379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2007451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F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0.56%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0100214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TGM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-2.47%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-1.80%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-1.69%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98%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-3.52%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-2.67%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-2.49%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98%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75508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12548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EA6BE8B8-8482-432D-9E8F-E6D2C4E882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8781CB7-899F-48A3-B389-9740315470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2000" dirty="0"/>
              <a:t>Adaptive width of GPM blending area was proposed to improve coding performance.</a:t>
            </a:r>
            <a:endParaRPr kumimoji="1" lang="en-US" altLang="ja-JP" sz="2000" dirty="0"/>
          </a:p>
          <a:p>
            <a:endParaRPr kumimoji="1" lang="en-US" altLang="ja-JP" sz="2000" dirty="0"/>
          </a:p>
          <a:p>
            <a:pPr marL="0" indent="0">
              <a:buNone/>
            </a:pPr>
            <a:endParaRPr kumimoji="1" lang="en-US" altLang="ja-JP" sz="2000" dirty="0"/>
          </a:p>
          <a:p>
            <a:r>
              <a:rPr lang="en-US" altLang="ja-JP" sz="2000" dirty="0"/>
              <a:t>Coding gains were confirmed.</a:t>
            </a:r>
          </a:p>
          <a:p>
            <a:pPr lvl="1"/>
            <a:r>
              <a:rPr lang="en-US" altLang="ja-JP" sz="1800" dirty="0"/>
              <a:t>-2.37%/-3.27% for TGM</a:t>
            </a:r>
          </a:p>
          <a:p>
            <a:pPr lvl="1"/>
            <a:r>
              <a:rPr kumimoji="1" lang="en-US" altLang="ja-JP" sz="1733" dirty="0"/>
              <a:t>Further gain by </a:t>
            </a:r>
            <a:r>
              <a:rPr lang="en-US" altLang="ja-JP" sz="1733" dirty="0"/>
              <a:t>content-based </a:t>
            </a:r>
            <a:br>
              <a:rPr lang="en-US" altLang="ja-JP" sz="1733" dirty="0"/>
            </a:br>
            <a:r>
              <a:rPr lang="en-US" altLang="ja-JP" sz="1733" dirty="0"/>
              <a:t>HLS </a:t>
            </a:r>
            <a:r>
              <a:rPr lang="en-US" altLang="ja-JP" sz="1733" dirty="0" err="1"/>
              <a:t>signalling</a:t>
            </a:r>
            <a:endParaRPr lang="en-US" altLang="ja-JP" sz="2000" dirty="0"/>
          </a:p>
          <a:p>
            <a:endParaRPr lang="en-US" altLang="ja-JP" sz="2000" dirty="0"/>
          </a:p>
          <a:p>
            <a:endParaRPr lang="en-US" altLang="ja-JP" sz="2000" dirty="0"/>
          </a:p>
          <a:p>
            <a:endParaRPr lang="en-US" altLang="ja-JP" sz="2000" dirty="0"/>
          </a:p>
          <a:p>
            <a:endParaRPr lang="en-US" altLang="ja-JP" sz="2000" dirty="0"/>
          </a:p>
          <a:p>
            <a:r>
              <a:rPr lang="en-US" altLang="ja-JP" sz="2000" dirty="0"/>
              <a:t>It is recommended to study the proposal in the next EE.</a:t>
            </a:r>
            <a:endParaRPr kumimoji="1" lang="en-US" altLang="ja-JP" sz="2000" dirty="0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F9F86E3D-E8E7-43A6-B2D0-982F6E4BEF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Conclusion</a:t>
            </a:r>
            <a:endParaRPr kumimoji="1" lang="ja-JP" altLang="en-US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D3FD2B3-0BEA-401A-A808-ADBC752E6078}"/>
              </a:ext>
            </a:extLst>
          </p:cNvPr>
          <p:cNvSpPr txBox="1"/>
          <p:nvPr/>
        </p:nvSpPr>
        <p:spPr>
          <a:xfrm>
            <a:off x="1973717" y="5517232"/>
            <a:ext cx="83471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/>
              <a:t>Thanks </a:t>
            </a:r>
            <a:r>
              <a:rPr lang="en-US" altLang="ja-JP" sz="2400" dirty="0" err="1"/>
              <a:t>Bytedance</a:t>
            </a:r>
            <a:r>
              <a:rPr lang="en-US" altLang="ja-JP" sz="2400" dirty="0"/>
              <a:t>, Kwai, and Qualcomm for cross-</a:t>
            </a:r>
            <a:r>
              <a:rPr lang="en-US" altLang="ja-JP" sz="2400" dirty="0" err="1"/>
              <a:t>cheking</a:t>
            </a:r>
            <a:r>
              <a:rPr lang="en-US" altLang="ja-JP" sz="2400" dirty="0"/>
              <a:t>!</a:t>
            </a:r>
            <a:endParaRPr kumimoji="1" lang="ja-JP" altLang="en-US" sz="2400" dirty="0"/>
          </a:p>
        </p:txBody>
      </p:sp>
      <p:graphicFrame>
        <p:nvGraphicFramePr>
          <p:cNvPr id="6" name="表 6">
            <a:extLst>
              <a:ext uri="{FF2B5EF4-FFF2-40B4-BE49-F238E27FC236}">
                <a16:creationId xmlns:a16="http://schemas.microsoft.com/office/drawing/2014/main" id="{687F099A-8520-46B9-8BBB-CFF1019FBC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2048121"/>
              </p:ext>
            </p:extLst>
          </p:nvPr>
        </p:nvGraphicFramePr>
        <p:xfrm>
          <a:off x="5241609" y="1805008"/>
          <a:ext cx="6399008" cy="1788160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1154498">
                  <a:extLst>
                    <a:ext uri="{9D8B030D-6E8A-4147-A177-3AD203B41FA5}">
                      <a16:colId xmlns:a16="http://schemas.microsoft.com/office/drawing/2014/main" val="63038685"/>
                    </a:ext>
                  </a:extLst>
                </a:gridCol>
                <a:gridCol w="1048902">
                  <a:extLst>
                    <a:ext uri="{9D8B030D-6E8A-4147-A177-3AD203B41FA5}">
                      <a16:colId xmlns:a16="http://schemas.microsoft.com/office/drawing/2014/main" val="2821317366"/>
                    </a:ext>
                  </a:extLst>
                </a:gridCol>
                <a:gridCol w="1048902">
                  <a:extLst>
                    <a:ext uri="{9D8B030D-6E8A-4147-A177-3AD203B41FA5}">
                      <a16:colId xmlns:a16="http://schemas.microsoft.com/office/drawing/2014/main" val="371714712"/>
                    </a:ext>
                  </a:extLst>
                </a:gridCol>
                <a:gridCol w="1048902">
                  <a:extLst>
                    <a:ext uri="{9D8B030D-6E8A-4147-A177-3AD203B41FA5}">
                      <a16:colId xmlns:a16="http://schemas.microsoft.com/office/drawing/2014/main" val="2706833044"/>
                    </a:ext>
                  </a:extLst>
                </a:gridCol>
                <a:gridCol w="1048902">
                  <a:extLst>
                    <a:ext uri="{9D8B030D-6E8A-4147-A177-3AD203B41FA5}">
                      <a16:colId xmlns:a16="http://schemas.microsoft.com/office/drawing/2014/main" val="888539241"/>
                    </a:ext>
                  </a:extLst>
                </a:gridCol>
                <a:gridCol w="1048902">
                  <a:extLst>
                    <a:ext uri="{9D8B030D-6E8A-4147-A177-3AD203B41FA5}">
                      <a16:colId xmlns:a16="http://schemas.microsoft.com/office/drawing/2014/main" val="4773329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Y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U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V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err="1"/>
                        <a:t>EncT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err="1"/>
                        <a:t>DecT</a:t>
                      </a:r>
                      <a:endParaRPr kumimoji="1"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06718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RA (Overall)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-0.15%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-0.18%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-0.14%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101%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99%</a:t>
                      </a:r>
                      <a:endParaRPr kumimoji="1"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49624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LB (Overall)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-0.23%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-0.17%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-0.32%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102%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99%</a:t>
                      </a:r>
                      <a:endParaRPr kumimoji="1"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7382807"/>
                  </a:ext>
                </a:extLst>
              </a:tr>
              <a:tr h="25563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RA (TGM)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-2.37%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-1.76%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-1.70%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100%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98%</a:t>
                      </a:r>
                      <a:endParaRPr kumimoji="1"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73435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LB (TGM)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-3.27%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-2.62%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-2.51%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100%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97%</a:t>
                      </a:r>
                      <a:endParaRPr kumimoji="1"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0537448"/>
                  </a:ext>
                </a:extLst>
              </a:tr>
            </a:tbl>
          </a:graphicData>
        </a:graphic>
      </p:graphicFrame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0A8589C9-16F5-4DB1-95C8-3A7F76D40F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5611198"/>
              </p:ext>
            </p:extLst>
          </p:nvPr>
        </p:nvGraphicFramePr>
        <p:xfrm>
          <a:off x="5255611" y="3930282"/>
          <a:ext cx="6399007" cy="644825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1154497">
                  <a:extLst>
                    <a:ext uri="{9D8B030D-6E8A-4147-A177-3AD203B41FA5}">
                      <a16:colId xmlns:a16="http://schemas.microsoft.com/office/drawing/2014/main" val="3921331401"/>
                    </a:ext>
                  </a:extLst>
                </a:gridCol>
                <a:gridCol w="1048902">
                  <a:extLst>
                    <a:ext uri="{9D8B030D-6E8A-4147-A177-3AD203B41FA5}">
                      <a16:colId xmlns:a16="http://schemas.microsoft.com/office/drawing/2014/main" val="1970758115"/>
                    </a:ext>
                  </a:extLst>
                </a:gridCol>
                <a:gridCol w="1048902">
                  <a:extLst>
                    <a:ext uri="{9D8B030D-6E8A-4147-A177-3AD203B41FA5}">
                      <a16:colId xmlns:a16="http://schemas.microsoft.com/office/drawing/2014/main" val="967816811"/>
                    </a:ext>
                  </a:extLst>
                </a:gridCol>
                <a:gridCol w="1048902">
                  <a:extLst>
                    <a:ext uri="{9D8B030D-6E8A-4147-A177-3AD203B41FA5}">
                      <a16:colId xmlns:a16="http://schemas.microsoft.com/office/drawing/2014/main" val="2373441757"/>
                    </a:ext>
                  </a:extLst>
                </a:gridCol>
                <a:gridCol w="1048902">
                  <a:extLst>
                    <a:ext uri="{9D8B030D-6E8A-4147-A177-3AD203B41FA5}">
                      <a16:colId xmlns:a16="http://schemas.microsoft.com/office/drawing/2014/main" val="2291002486"/>
                    </a:ext>
                  </a:extLst>
                </a:gridCol>
                <a:gridCol w="1048902">
                  <a:extLst>
                    <a:ext uri="{9D8B030D-6E8A-4147-A177-3AD203B41FA5}">
                      <a16:colId xmlns:a16="http://schemas.microsoft.com/office/drawing/2014/main" val="2960649032"/>
                    </a:ext>
                  </a:extLst>
                </a:gridCol>
              </a:tblGrid>
              <a:tr h="25563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tx1"/>
                          </a:solidFill>
                        </a:rPr>
                        <a:t>RA (TGM)</a:t>
                      </a:r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tx1"/>
                          </a:solidFill>
                        </a:rPr>
                        <a:t>-2.50%</a:t>
                      </a:r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tx1"/>
                          </a:solidFill>
                        </a:rPr>
                        <a:t>-1.94%</a:t>
                      </a:r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tx1"/>
                          </a:solidFill>
                        </a:rPr>
                        <a:t>-1.83%</a:t>
                      </a:r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tx1"/>
                          </a:solidFill>
                        </a:rPr>
                        <a:t>99%</a:t>
                      </a:r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tx1"/>
                          </a:solidFill>
                        </a:rPr>
                        <a:t>97%</a:t>
                      </a:r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3866560"/>
                  </a:ext>
                </a:extLst>
              </a:tr>
              <a:tr h="34002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LB (TGM)</a:t>
                      </a:r>
                      <a:endParaRPr kumimoji="1" lang="ja-JP" altLang="en-US" sz="1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-3.54%</a:t>
                      </a:r>
                      <a:endParaRPr kumimoji="1" lang="ja-JP" altLang="en-US" sz="1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-2.89%</a:t>
                      </a:r>
                      <a:endParaRPr kumimoji="1" lang="ja-JP" altLang="en-US" sz="1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-2.71%</a:t>
                      </a:r>
                      <a:endParaRPr kumimoji="1" lang="ja-JP" altLang="en-US" sz="1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99%</a:t>
                      </a:r>
                      <a:endParaRPr kumimoji="1" lang="ja-JP" altLang="en-US" sz="1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96%</a:t>
                      </a:r>
                      <a:endParaRPr kumimoji="1" lang="ja-JP" altLang="en-US" sz="14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65260818"/>
                  </a:ext>
                </a:extLst>
              </a:tr>
            </a:tbl>
          </a:graphicData>
        </a:graphic>
      </p:graphicFrame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74C1CBF-8A41-4789-852E-DA9C1043C1B5}"/>
              </a:ext>
            </a:extLst>
          </p:cNvPr>
          <p:cNvSpPr txBox="1"/>
          <p:nvPr/>
        </p:nvSpPr>
        <p:spPr>
          <a:xfrm>
            <a:off x="479376" y="3862789"/>
            <a:ext cx="4680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dirty="0"/>
              <a:t>Proposal w/ </a:t>
            </a:r>
            <a:r>
              <a:rPr lang="en-US" altLang="ja-JP" dirty="0"/>
              <a:t>content-based </a:t>
            </a:r>
            <a:br>
              <a:rPr lang="en-US" altLang="ja-JP" dirty="0"/>
            </a:br>
            <a:r>
              <a:rPr lang="en-US" altLang="ja-JP" dirty="0"/>
              <a:t>HLS </a:t>
            </a:r>
            <a:r>
              <a:rPr lang="en-US" altLang="ja-JP" dirty="0" err="1"/>
              <a:t>signalling</a:t>
            </a:r>
            <a:r>
              <a:rPr kumimoji="1" lang="en-US" altLang="ja-JP" dirty="0"/>
              <a:t> for SCC</a:t>
            </a:r>
            <a:r>
              <a:rPr kumimoji="1" lang="en-US" altLang="ja-JP" dirty="0">
                <a:sym typeface="Wingdings" panose="05000000000000000000" pitchFamily="2" charset="2"/>
              </a:rPr>
              <a:t>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574026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39E8F9E3-F732-4B29-A7C9-B5CB4A81EF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9453C22-B27F-4EDF-9B92-4C02542C44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629" y="764704"/>
            <a:ext cx="11520011" cy="5276480"/>
          </a:xfrm>
        </p:spPr>
        <p:txBody>
          <a:bodyPr/>
          <a:lstStyle/>
          <a:p>
            <a:r>
              <a:rPr lang="en-US" altLang="ja-JP" dirty="0"/>
              <a:t>A quite similar scheme in JVET-Z0137</a:t>
            </a:r>
          </a:p>
          <a:p>
            <a:r>
              <a:rPr lang="en-US" altLang="ja-JP" dirty="0"/>
              <a:t>Comparison b/w Z0059 and Z0137 as follows</a:t>
            </a:r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r>
              <a:rPr lang="en-US" altLang="ja-JP" dirty="0"/>
              <a:t>Comparison of the performance (Left: Z0059, Right: Z0137)</a:t>
            </a:r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BF64DC39-C344-46FC-BE72-217874F48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Appendix</a:t>
            </a:r>
            <a:endParaRPr kumimoji="1" lang="ja-JP" altLang="en-US" dirty="0"/>
          </a:p>
        </p:txBody>
      </p:sp>
      <p:graphicFrame>
        <p:nvGraphicFramePr>
          <p:cNvPr id="5" name="表 5">
            <a:extLst>
              <a:ext uri="{FF2B5EF4-FFF2-40B4-BE49-F238E27FC236}">
                <a16:creationId xmlns:a16="http://schemas.microsoft.com/office/drawing/2014/main" id="{39EFC794-744B-4B6F-8EDB-14F98EBCF5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3433304"/>
              </p:ext>
            </p:extLst>
          </p:nvPr>
        </p:nvGraphicFramePr>
        <p:xfrm>
          <a:off x="1231555" y="1628800"/>
          <a:ext cx="9723819" cy="11125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516443">
                  <a:extLst>
                    <a:ext uri="{9D8B030D-6E8A-4147-A177-3AD203B41FA5}">
                      <a16:colId xmlns:a16="http://schemas.microsoft.com/office/drawing/2014/main" val="1429240785"/>
                    </a:ext>
                  </a:extLst>
                </a:gridCol>
                <a:gridCol w="3591243">
                  <a:extLst>
                    <a:ext uri="{9D8B030D-6E8A-4147-A177-3AD203B41FA5}">
                      <a16:colId xmlns:a16="http://schemas.microsoft.com/office/drawing/2014/main" val="1402189610"/>
                    </a:ext>
                  </a:extLst>
                </a:gridCol>
                <a:gridCol w="1131253">
                  <a:extLst>
                    <a:ext uri="{9D8B030D-6E8A-4147-A177-3AD203B41FA5}">
                      <a16:colId xmlns:a16="http://schemas.microsoft.com/office/drawing/2014/main" val="1782433110"/>
                    </a:ext>
                  </a:extLst>
                </a:gridCol>
                <a:gridCol w="3484880">
                  <a:extLst>
                    <a:ext uri="{9D8B030D-6E8A-4147-A177-3AD203B41FA5}">
                      <a16:colId xmlns:a16="http://schemas.microsoft.com/office/drawing/2014/main" val="23827203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Variation of widths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Weights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err="1"/>
                        <a:t>Signalling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91163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JVET-Z0059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= {</a:t>
                      </a:r>
                      <a:r>
                        <a:rPr kumimoji="1" lang="en-US" altLang="ja-JP" dirty="0">
                          <a:solidFill>
                            <a:srgbClr val="00B0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τ/4</a:t>
                      </a:r>
                      <a:r>
                        <a:rPr kumimoji="1" lang="en-US" altLang="ja-JP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τ, 4τ}</a:t>
                      </a:r>
                      <a:endParaRPr kumimoji="1" lang="ja-JP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[0, 32]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Block-size dependent restriction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73639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JVET-Z0137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= {</a:t>
                      </a:r>
                      <a:r>
                        <a:rPr kumimoji="1" lang="en-US" altLang="ja-JP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(non-blending), τ/2</a:t>
                      </a:r>
                      <a:r>
                        <a:rPr kumimoji="1" lang="en-US" altLang="ja-JP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τ, </a:t>
                      </a:r>
                      <a:r>
                        <a:rPr kumimoji="1" lang="en-US" altLang="ja-JP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2τ</a:t>
                      </a:r>
                      <a:r>
                        <a:rPr kumimoji="1" lang="en-US" altLang="ja-JP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4τ}</a:t>
                      </a:r>
                      <a:endParaRPr kumimoji="1" lang="ja-JP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[0, 32]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No restriction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4221286"/>
                  </a:ext>
                </a:extLst>
              </a:tr>
            </a:tbl>
          </a:graphicData>
        </a:graphic>
      </p:graphicFrame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A09554C8-C34E-446B-93BE-BC0D24B8C8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9147045"/>
              </p:ext>
            </p:extLst>
          </p:nvPr>
        </p:nvGraphicFramePr>
        <p:xfrm>
          <a:off x="335360" y="3402944"/>
          <a:ext cx="5971972" cy="2404105"/>
        </p:xfrm>
        <a:graphic>
          <a:graphicData uri="http://schemas.openxmlformats.org/drawingml/2006/table">
            <a:tbl>
              <a:tblPr firstRow="1" firstCol="1" bandRow="1"/>
              <a:tblGrid>
                <a:gridCol w="577850">
                  <a:extLst>
                    <a:ext uri="{9D8B030D-6E8A-4147-A177-3AD203B41FA5}">
                      <a16:colId xmlns:a16="http://schemas.microsoft.com/office/drawing/2014/main" val="620553413"/>
                    </a:ext>
                  </a:extLst>
                </a:gridCol>
                <a:gridCol w="561975">
                  <a:extLst>
                    <a:ext uri="{9D8B030D-6E8A-4147-A177-3AD203B41FA5}">
                      <a16:colId xmlns:a16="http://schemas.microsoft.com/office/drawing/2014/main" val="3718803787"/>
                    </a:ext>
                  </a:extLst>
                </a:gridCol>
                <a:gridCol w="561975">
                  <a:extLst>
                    <a:ext uri="{9D8B030D-6E8A-4147-A177-3AD203B41FA5}">
                      <a16:colId xmlns:a16="http://schemas.microsoft.com/office/drawing/2014/main" val="630212765"/>
                    </a:ext>
                  </a:extLst>
                </a:gridCol>
                <a:gridCol w="561975">
                  <a:extLst>
                    <a:ext uri="{9D8B030D-6E8A-4147-A177-3AD203B41FA5}">
                      <a16:colId xmlns:a16="http://schemas.microsoft.com/office/drawing/2014/main" val="3162358329"/>
                    </a:ext>
                  </a:extLst>
                </a:gridCol>
                <a:gridCol w="505568">
                  <a:extLst>
                    <a:ext uri="{9D8B030D-6E8A-4147-A177-3AD203B41FA5}">
                      <a16:colId xmlns:a16="http://schemas.microsoft.com/office/drawing/2014/main" val="1706362014"/>
                    </a:ext>
                  </a:extLst>
                </a:gridCol>
                <a:gridCol w="505568">
                  <a:extLst>
                    <a:ext uri="{9D8B030D-6E8A-4147-A177-3AD203B41FA5}">
                      <a16:colId xmlns:a16="http://schemas.microsoft.com/office/drawing/2014/main" val="112001851"/>
                    </a:ext>
                  </a:extLst>
                </a:gridCol>
                <a:gridCol w="561975">
                  <a:extLst>
                    <a:ext uri="{9D8B030D-6E8A-4147-A177-3AD203B41FA5}">
                      <a16:colId xmlns:a16="http://schemas.microsoft.com/office/drawing/2014/main" val="502440060"/>
                    </a:ext>
                  </a:extLst>
                </a:gridCol>
                <a:gridCol w="561975">
                  <a:extLst>
                    <a:ext uri="{9D8B030D-6E8A-4147-A177-3AD203B41FA5}">
                      <a16:colId xmlns:a16="http://schemas.microsoft.com/office/drawing/2014/main" val="3139464608"/>
                    </a:ext>
                  </a:extLst>
                </a:gridCol>
                <a:gridCol w="561975">
                  <a:extLst>
                    <a:ext uri="{9D8B030D-6E8A-4147-A177-3AD203B41FA5}">
                      <a16:colId xmlns:a16="http://schemas.microsoft.com/office/drawing/2014/main" val="617233112"/>
                    </a:ext>
                  </a:extLst>
                </a:gridCol>
                <a:gridCol w="505568">
                  <a:extLst>
                    <a:ext uri="{9D8B030D-6E8A-4147-A177-3AD203B41FA5}">
                      <a16:colId xmlns:a16="http://schemas.microsoft.com/office/drawing/2014/main" val="3204940288"/>
                    </a:ext>
                  </a:extLst>
                </a:gridCol>
                <a:gridCol w="505568">
                  <a:extLst>
                    <a:ext uri="{9D8B030D-6E8A-4147-A177-3AD203B41FA5}">
                      <a16:colId xmlns:a16="http://schemas.microsoft.com/office/drawing/2014/main" val="4285406047"/>
                    </a:ext>
                  </a:extLst>
                </a:gridCol>
              </a:tblGrid>
              <a:tr h="21855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LB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7776272"/>
                  </a:ext>
                </a:extLst>
              </a:tr>
              <a:tr h="21855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799135"/>
                  </a:ext>
                </a:extLst>
              </a:tr>
              <a:tr h="21855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A1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-0.47%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-0.18%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234326"/>
                  </a:ext>
                </a:extLst>
              </a:tr>
              <a:tr h="21855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A2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-0.12%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3808136"/>
                  </a:ext>
                </a:extLst>
              </a:tr>
              <a:tr h="21855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-0.27%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-0.13%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9548005"/>
                  </a:ext>
                </a:extLst>
              </a:tr>
              <a:tr h="21855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-0.24%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-0.05%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-0.36%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0.16%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-0.52%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514727"/>
                  </a:ext>
                </a:extLst>
              </a:tr>
              <a:tr h="21855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-0.44%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-0.26%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6507964"/>
                  </a:ext>
                </a:extLst>
              </a:tr>
              <a:tr h="21855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-0.15%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-0.18%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-0.14%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-0.23%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-0.17%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-0.32%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631265"/>
                  </a:ext>
                </a:extLst>
              </a:tr>
              <a:tr h="21855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-0.28%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-0.07%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-0.42%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0.18%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-0.68%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103%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1462573"/>
                  </a:ext>
                </a:extLst>
              </a:tr>
              <a:tr h="21855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F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-0.61%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-0.67%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-0.67%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-0.72%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-0.40%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-1.00%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0020932"/>
                  </a:ext>
                </a:extLst>
              </a:tr>
              <a:tr h="21855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TGM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-2.37%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-1.76%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-1.70%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98%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-3.27%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-2.62%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-2.51%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97%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0872452"/>
                  </a:ext>
                </a:extLst>
              </a:tr>
            </a:tbl>
          </a:graphicData>
        </a:graphic>
      </p:graphicFrame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B189A7A7-D725-4229-8B22-BB60158CB6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2531215"/>
              </p:ext>
            </p:extLst>
          </p:nvPr>
        </p:nvGraphicFramePr>
        <p:xfrm>
          <a:off x="6472049" y="3404128"/>
          <a:ext cx="5394122" cy="2404110"/>
        </p:xfrm>
        <a:graphic>
          <a:graphicData uri="http://schemas.openxmlformats.org/drawingml/2006/table">
            <a:tbl>
              <a:tblPr firstRow="1" firstCol="1" bandRow="1"/>
              <a:tblGrid>
                <a:gridCol w="561975">
                  <a:extLst>
                    <a:ext uri="{9D8B030D-6E8A-4147-A177-3AD203B41FA5}">
                      <a16:colId xmlns:a16="http://schemas.microsoft.com/office/drawing/2014/main" val="4035650076"/>
                    </a:ext>
                  </a:extLst>
                </a:gridCol>
                <a:gridCol w="561975">
                  <a:extLst>
                    <a:ext uri="{9D8B030D-6E8A-4147-A177-3AD203B41FA5}">
                      <a16:colId xmlns:a16="http://schemas.microsoft.com/office/drawing/2014/main" val="4180468638"/>
                    </a:ext>
                  </a:extLst>
                </a:gridCol>
                <a:gridCol w="561975">
                  <a:extLst>
                    <a:ext uri="{9D8B030D-6E8A-4147-A177-3AD203B41FA5}">
                      <a16:colId xmlns:a16="http://schemas.microsoft.com/office/drawing/2014/main" val="759235264"/>
                    </a:ext>
                  </a:extLst>
                </a:gridCol>
                <a:gridCol w="505568">
                  <a:extLst>
                    <a:ext uri="{9D8B030D-6E8A-4147-A177-3AD203B41FA5}">
                      <a16:colId xmlns:a16="http://schemas.microsoft.com/office/drawing/2014/main" val="3398644938"/>
                    </a:ext>
                  </a:extLst>
                </a:gridCol>
                <a:gridCol w="505568">
                  <a:extLst>
                    <a:ext uri="{9D8B030D-6E8A-4147-A177-3AD203B41FA5}">
                      <a16:colId xmlns:a16="http://schemas.microsoft.com/office/drawing/2014/main" val="1985785653"/>
                    </a:ext>
                  </a:extLst>
                </a:gridCol>
                <a:gridCol w="561975">
                  <a:extLst>
                    <a:ext uri="{9D8B030D-6E8A-4147-A177-3AD203B41FA5}">
                      <a16:colId xmlns:a16="http://schemas.microsoft.com/office/drawing/2014/main" val="628625323"/>
                    </a:ext>
                  </a:extLst>
                </a:gridCol>
                <a:gridCol w="561975">
                  <a:extLst>
                    <a:ext uri="{9D8B030D-6E8A-4147-A177-3AD203B41FA5}">
                      <a16:colId xmlns:a16="http://schemas.microsoft.com/office/drawing/2014/main" val="300983060"/>
                    </a:ext>
                  </a:extLst>
                </a:gridCol>
                <a:gridCol w="561975">
                  <a:extLst>
                    <a:ext uri="{9D8B030D-6E8A-4147-A177-3AD203B41FA5}">
                      <a16:colId xmlns:a16="http://schemas.microsoft.com/office/drawing/2014/main" val="3896930264"/>
                    </a:ext>
                  </a:extLst>
                </a:gridCol>
                <a:gridCol w="505568">
                  <a:extLst>
                    <a:ext uri="{9D8B030D-6E8A-4147-A177-3AD203B41FA5}">
                      <a16:colId xmlns:a16="http://schemas.microsoft.com/office/drawing/2014/main" val="720175179"/>
                    </a:ext>
                  </a:extLst>
                </a:gridCol>
                <a:gridCol w="505568">
                  <a:extLst>
                    <a:ext uri="{9D8B030D-6E8A-4147-A177-3AD203B41FA5}">
                      <a16:colId xmlns:a16="http://schemas.microsoft.com/office/drawing/2014/main" val="2205911265"/>
                    </a:ext>
                  </a:extLst>
                </a:gridCol>
              </a:tblGrid>
              <a:tr h="136409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LB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199658"/>
                  </a:ext>
                </a:extLst>
              </a:tr>
              <a:tr h="136409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0471227"/>
                  </a:ext>
                </a:extLst>
              </a:tr>
              <a:tr h="14046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-0.16%</a:t>
                      </a: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-0.58%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3227451"/>
                  </a:ext>
                </a:extLst>
              </a:tr>
              <a:tr h="14046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0.02%</a:t>
                      </a: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5934803"/>
                  </a:ext>
                </a:extLst>
              </a:tr>
              <a:tr h="14046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-0.13%</a:t>
                      </a: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-0.23%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-0.10%</a:t>
                      </a: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500283"/>
                  </a:ext>
                </a:extLst>
              </a:tr>
              <a:tr h="14046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-0.28%</a:t>
                      </a: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-0.18%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-0.15%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-0.31%</a:t>
                      </a: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-0.54%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6549271"/>
                  </a:ext>
                </a:extLst>
              </a:tr>
              <a:tr h="140469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-0.08%</a:t>
                      </a: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-0.18%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0.66%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6898739"/>
                  </a:ext>
                </a:extLst>
              </a:tr>
              <a:tr h="14046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-0.14%</a:t>
                      </a: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-0.25%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-0.12%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-0.17%</a:t>
                      </a: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4430194"/>
                  </a:ext>
                </a:extLst>
              </a:tr>
              <a:tr h="14046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-0.18%</a:t>
                      </a: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-0.27%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-0.30%</a:t>
                      </a: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-0.12%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7019659"/>
                  </a:ext>
                </a:extLst>
              </a:tr>
              <a:tr h="14046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-0.62%</a:t>
                      </a: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-0.68%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-0.57%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-0.69%</a:t>
                      </a: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-0.88%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040408"/>
                  </a:ext>
                </a:extLst>
              </a:tr>
              <a:tr h="14046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-1.90%</a:t>
                      </a: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-1.30%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-1.26%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-2.61%</a:t>
                      </a: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-2.11%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-2.12%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46139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14317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39E8F9E3-F732-4B29-A7C9-B5CB4A81EF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9453C22-B27F-4EDF-9B92-4C02542C44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629" y="764704"/>
            <a:ext cx="11520011" cy="5276480"/>
          </a:xfrm>
        </p:spPr>
        <p:txBody>
          <a:bodyPr>
            <a:normAutofit/>
          </a:bodyPr>
          <a:lstStyle/>
          <a:p>
            <a:r>
              <a:rPr lang="en-US" altLang="ja-JP" sz="2000" dirty="0"/>
              <a:t>Comparison of the performance by the content-based HLS </a:t>
            </a:r>
            <a:r>
              <a:rPr lang="en-US" altLang="ja-JP" sz="2000" dirty="0" err="1"/>
              <a:t>signalling</a:t>
            </a:r>
            <a:r>
              <a:rPr lang="en-US" altLang="ja-JP" sz="2000" dirty="0"/>
              <a:t> method (only quarter width) vs. non-blending method</a:t>
            </a:r>
          </a:p>
          <a:p>
            <a:r>
              <a:rPr lang="en-US" altLang="ja-JP" sz="2000" dirty="0"/>
              <a:t>The former method is effective for anti-aliased video sequences</a:t>
            </a:r>
          </a:p>
          <a:p>
            <a:pPr lvl="1"/>
            <a:r>
              <a:rPr lang="en-US" altLang="ja-JP" sz="1800" dirty="0"/>
              <a:t>Class F: Coding gains in the former, while coding loss in the latter for </a:t>
            </a:r>
            <a:r>
              <a:rPr lang="en-US" altLang="ja-JP" sz="1800" dirty="0" err="1"/>
              <a:t>ArenaOfVlaor</a:t>
            </a:r>
            <a:endParaRPr lang="en-US" altLang="ja-JP" sz="1800" dirty="0"/>
          </a:p>
          <a:p>
            <a:pPr lvl="1"/>
            <a:r>
              <a:rPr lang="en-US" altLang="ja-JP" sz="1800" dirty="0"/>
              <a:t>Class TGM: Higher coding gain in the former for </a:t>
            </a:r>
            <a:r>
              <a:rPr lang="en-US" altLang="ja-JP" sz="1800" dirty="0" err="1"/>
              <a:t>FlyingGraphic</a:t>
            </a:r>
            <a:r>
              <a:rPr lang="en-US" altLang="ja-JP" sz="1800" dirty="0"/>
              <a:t> and </a:t>
            </a:r>
            <a:r>
              <a:rPr lang="en-US" altLang="ja-JP" sz="1800" dirty="0" err="1"/>
              <a:t>ChineseEditing</a:t>
            </a:r>
            <a:endParaRPr lang="en-US" altLang="ja-JP" sz="1800" dirty="0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BF64DC39-C344-46FC-BE72-217874F48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Appendix (cont.)</a:t>
            </a:r>
            <a:endParaRPr kumimoji="1" lang="ja-JP" altLang="en-US" dirty="0"/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A09554C8-C34E-446B-93BE-BC0D24B8C8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662201"/>
              </p:ext>
            </p:extLst>
          </p:nvPr>
        </p:nvGraphicFramePr>
        <p:xfrm>
          <a:off x="474632" y="2897842"/>
          <a:ext cx="6479999" cy="3339470"/>
        </p:xfrm>
        <a:graphic>
          <a:graphicData uri="http://schemas.openxmlformats.org/drawingml/2006/table">
            <a:tbl>
              <a:tblPr firstRow="1" firstCol="1" bandRow="1"/>
              <a:tblGrid>
                <a:gridCol w="1936421">
                  <a:extLst>
                    <a:ext uri="{9D8B030D-6E8A-4147-A177-3AD203B41FA5}">
                      <a16:colId xmlns:a16="http://schemas.microsoft.com/office/drawing/2014/main" val="620553413"/>
                    </a:ext>
                  </a:extLst>
                </a:gridCol>
                <a:gridCol w="757263">
                  <a:extLst>
                    <a:ext uri="{9D8B030D-6E8A-4147-A177-3AD203B41FA5}">
                      <a16:colId xmlns:a16="http://schemas.microsoft.com/office/drawing/2014/main" val="3718803787"/>
                    </a:ext>
                  </a:extLst>
                </a:gridCol>
                <a:gridCol w="757263">
                  <a:extLst>
                    <a:ext uri="{9D8B030D-6E8A-4147-A177-3AD203B41FA5}">
                      <a16:colId xmlns:a16="http://schemas.microsoft.com/office/drawing/2014/main" val="630212765"/>
                    </a:ext>
                  </a:extLst>
                </a:gridCol>
                <a:gridCol w="757263">
                  <a:extLst>
                    <a:ext uri="{9D8B030D-6E8A-4147-A177-3AD203B41FA5}">
                      <a16:colId xmlns:a16="http://schemas.microsoft.com/office/drawing/2014/main" val="3162358329"/>
                    </a:ext>
                  </a:extLst>
                </a:gridCol>
                <a:gridCol w="757263">
                  <a:extLst>
                    <a:ext uri="{9D8B030D-6E8A-4147-A177-3AD203B41FA5}">
                      <a16:colId xmlns:a16="http://schemas.microsoft.com/office/drawing/2014/main" val="502440060"/>
                    </a:ext>
                  </a:extLst>
                </a:gridCol>
                <a:gridCol w="757263">
                  <a:extLst>
                    <a:ext uri="{9D8B030D-6E8A-4147-A177-3AD203B41FA5}">
                      <a16:colId xmlns:a16="http://schemas.microsoft.com/office/drawing/2014/main" val="3139464608"/>
                    </a:ext>
                  </a:extLst>
                </a:gridCol>
                <a:gridCol w="757263">
                  <a:extLst>
                    <a:ext uri="{9D8B030D-6E8A-4147-A177-3AD203B41FA5}">
                      <a16:colId xmlns:a16="http://schemas.microsoft.com/office/drawing/2014/main" val="617233112"/>
                    </a:ext>
                  </a:extLst>
                </a:gridCol>
              </a:tblGrid>
              <a:tr h="21855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r>
                        <a:rPr lang="en-US" altLang="ja-JP" sz="1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</a:t>
                      </a:r>
                      <a:endParaRPr lang="ja-JP" alt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r>
                        <a:rPr lang="en-US" altLang="ja-JP" sz="1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LB</a:t>
                      </a:r>
                      <a:endParaRPr lang="ja-JP" alt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7776272"/>
                  </a:ext>
                </a:extLst>
              </a:tr>
              <a:tr h="21855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799135"/>
                  </a:ext>
                </a:extLst>
              </a:tr>
              <a:tr h="21855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ja-JP" sz="1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BasketballDillText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0.39%</a:t>
                      </a:r>
                    </a:p>
                  </a:txBody>
                  <a:tcPr marL="4763" marR="4763" marT="4763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0.41%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0.58%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0.32%</a:t>
                      </a:r>
                    </a:p>
                  </a:txBody>
                  <a:tcPr marL="4763" marR="4763" marT="4763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0.59%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0.44%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234326"/>
                  </a:ext>
                </a:extLst>
              </a:tr>
              <a:tr h="21855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ja-JP" sz="1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ArenaOfValor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-0.30%</a:t>
                      </a:r>
                    </a:p>
                  </a:txBody>
                  <a:tcPr marL="4763" marR="4763" marT="4763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0.07%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0.04%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-0.46%</a:t>
                      </a:r>
                    </a:p>
                  </a:txBody>
                  <a:tcPr marL="4763" marR="4763" marT="4763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-0.22%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-0.41%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3808136"/>
                  </a:ext>
                </a:extLst>
              </a:tr>
              <a:tr h="21855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ja-JP" sz="1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SlideEditing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-0.24%</a:t>
                      </a:r>
                    </a:p>
                  </a:txBody>
                  <a:tcPr marL="4763" marR="4763" marT="4763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-0.19%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-0.03%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-1.49%</a:t>
                      </a:r>
                    </a:p>
                  </a:txBody>
                  <a:tcPr marL="4763" marR="4763" marT="4763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-1.28%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-1.86%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9548005"/>
                  </a:ext>
                </a:extLst>
              </a:tr>
              <a:tr h="21855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ja-JP" sz="1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SlideShow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-1.64%</a:t>
                      </a:r>
                    </a:p>
                  </a:txBody>
                  <a:tcPr marL="4763" marR="4763" marT="4763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-1.66%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-1.55%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-0.72%</a:t>
                      </a:r>
                    </a:p>
                  </a:txBody>
                  <a:tcPr marL="4763" marR="4763" marT="4763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2.91%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-0.35%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514727"/>
                  </a:ext>
                </a:extLst>
              </a:tr>
              <a:tr h="21855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ja-JP" sz="1800" b="1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Ave. Class F</a:t>
                      </a:r>
                      <a:endParaRPr lang="ja-JP" sz="18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-0.45%</a:t>
                      </a:r>
                    </a:p>
                  </a:txBody>
                  <a:tcPr marL="4763" marR="4763" marT="4763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-0.34%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-0.24%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-0.59%</a:t>
                      </a:r>
                    </a:p>
                  </a:txBody>
                  <a:tcPr marL="4763" marR="4763" marT="4763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0.50%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-0.54%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5234001"/>
                  </a:ext>
                </a:extLst>
              </a:tr>
              <a:tr h="21855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ja-JP" sz="1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FlyingGraphic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-2.40%</a:t>
                      </a:r>
                    </a:p>
                  </a:txBody>
                  <a:tcPr marL="4763" marR="4763" marT="4763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-1.76%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-1.38%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-2.86%</a:t>
                      </a:r>
                    </a:p>
                  </a:txBody>
                  <a:tcPr marL="4763" marR="4763" marT="4763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-2.14%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-1.75%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6507964"/>
                  </a:ext>
                </a:extLst>
              </a:tr>
              <a:tr h="21855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ja-JP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Desktop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-4.09%</a:t>
                      </a:r>
                    </a:p>
                  </a:txBody>
                  <a:tcPr marL="4763" marR="4763" marT="4763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-3.43%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-3.44%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-6.50%</a:t>
                      </a:r>
                    </a:p>
                  </a:txBody>
                  <a:tcPr marL="4763" marR="4763" marT="4763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-5.43%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-5.73%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631265"/>
                  </a:ext>
                </a:extLst>
              </a:tr>
              <a:tr h="21855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ja-JP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Console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-2.90%</a:t>
                      </a:r>
                    </a:p>
                  </a:txBody>
                  <a:tcPr marL="4763" marR="4763" marT="4763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-2.04%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-2.13%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-3.63%</a:t>
                      </a:r>
                    </a:p>
                  </a:txBody>
                  <a:tcPr marL="4763" marR="4763" marT="4763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-2.70%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-2.68%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1462573"/>
                  </a:ext>
                </a:extLst>
              </a:tr>
              <a:tr h="21855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ja-JP" sz="1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ChineseEditing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-0.62%</a:t>
                      </a:r>
                    </a:p>
                  </a:txBody>
                  <a:tcPr marL="4763" marR="4763" marT="4763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-0.54%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-0.37%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-1.19%</a:t>
                      </a:r>
                    </a:p>
                  </a:txBody>
                  <a:tcPr marL="4763" marR="4763" marT="4763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-1.30%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-0.69%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0020932"/>
                  </a:ext>
                </a:extLst>
              </a:tr>
              <a:tr h="21855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Ave.</a:t>
                      </a:r>
                      <a:r>
                        <a:rPr lang="en-US" sz="18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 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TGM</a:t>
                      </a:r>
                      <a:endParaRPr lang="ja-JP" sz="18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-2.50%</a:t>
                      </a:r>
                    </a:p>
                  </a:txBody>
                  <a:tcPr marL="4763" marR="4763" marT="4763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-1.94%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-1.83%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-3.54%</a:t>
                      </a:r>
                    </a:p>
                  </a:txBody>
                  <a:tcPr marL="4763" marR="4763" marT="4763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-2.89%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-2.71%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0872452"/>
                  </a:ext>
                </a:extLst>
              </a:tr>
            </a:tbl>
          </a:graphicData>
        </a:graphic>
      </p:graphicFrame>
      <p:graphicFrame>
        <p:nvGraphicFramePr>
          <p:cNvPr id="8" name="表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6835574"/>
              </p:ext>
            </p:extLst>
          </p:nvPr>
        </p:nvGraphicFramePr>
        <p:xfrm>
          <a:off x="7104112" y="2897842"/>
          <a:ext cx="4572000" cy="3339470"/>
        </p:xfrm>
        <a:graphic>
          <a:graphicData uri="http://schemas.openxmlformats.org/drawingml/2006/table">
            <a:tbl>
              <a:tblPr firstRow="1" firstCol="1" bandRow="1"/>
              <a:tblGrid>
                <a:gridCol w="762000">
                  <a:extLst>
                    <a:ext uri="{9D8B030D-6E8A-4147-A177-3AD203B41FA5}">
                      <a16:colId xmlns:a16="http://schemas.microsoft.com/office/drawing/2014/main" val="3057225765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585159127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204786090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941343830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1419460446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989304645"/>
                    </a:ext>
                  </a:extLst>
                </a:gridCol>
              </a:tblGrid>
              <a:tr h="21855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r>
                        <a:rPr lang="en-US" altLang="ja-JP" sz="1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</a:t>
                      </a:r>
                      <a:endParaRPr lang="ja-JP" alt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r>
                        <a:rPr lang="en-US" altLang="ja-JP" sz="1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LB</a:t>
                      </a:r>
                      <a:endParaRPr lang="ja-JP" alt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3411587"/>
                  </a:ext>
                </a:extLst>
              </a:tr>
              <a:tr h="21855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7444080"/>
                  </a:ext>
                </a:extLst>
              </a:tr>
              <a:tr h="21855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0.67%</a:t>
                      </a:r>
                    </a:p>
                  </a:txBody>
                  <a:tcPr marL="4763" marR="4763" marT="4763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0.67%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0.88%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0.97%</a:t>
                      </a:r>
                    </a:p>
                  </a:txBody>
                  <a:tcPr marL="4763" marR="4763" marT="4763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1.13%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1.05%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1989613"/>
                  </a:ext>
                </a:extLst>
              </a:tr>
              <a:tr h="21855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0.03%</a:t>
                      </a:r>
                    </a:p>
                  </a:txBody>
                  <a:tcPr marL="4763" marR="4763" marT="4763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0.41%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0.45%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0.01%</a:t>
                      </a:r>
                    </a:p>
                  </a:txBody>
                  <a:tcPr marL="4763" marR="4763" marT="4763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0.35%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0.08%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0810302"/>
                  </a:ext>
                </a:extLst>
              </a:tr>
              <a:tr h="21855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-0.21%</a:t>
                      </a:r>
                    </a:p>
                  </a:txBody>
                  <a:tcPr marL="4763" marR="4763" marT="4763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-0.17%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-0.05%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-1.30%</a:t>
                      </a:r>
                    </a:p>
                  </a:txBody>
                  <a:tcPr marL="4763" marR="4763" marT="4763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-1.96%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-2.23%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9614530"/>
                  </a:ext>
                </a:extLst>
              </a:tr>
              <a:tr h="21855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-1.75%</a:t>
                      </a:r>
                    </a:p>
                  </a:txBody>
                  <a:tcPr marL="4763" marR="4763" marT="4763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-1.63%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-1.05%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-0.39%</a:t>
                      </a:r>
                    </a:p>
                  </a:txBody>
                  <a:tcPr marL="4763" marR="4763" marT="4763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2.71%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1.18%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9679671"/>
                  </a:ext>
                </a:extLst>
              </a:tr>
              <a:tr h="21855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-0.31%</a:t>
                      </a:r>
                    </a:p>
                  </a:txBody>
                  <a:tcPr marL="4763" marR="4763" marT="4763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-0.18%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0.06%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-0.18%</a:t>
                      </a:r>
                    </a:p>
                  </a:txBody>
                  <a:tcPr marL="4763" marR="4763" marT="4763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0.56%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0.02%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6963539"/>
                  </a:ext>
                </a:extLst>
              </a:tr>
              <a:tr h="21855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-2.12%</a:t>
                      </a:r>
                    </a:p>
                  </a:txBody>
                  <a:tcPr marL="4763" marR="4763" marT="4763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-1.39%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-0.88%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-2.43%</a:t>
                      </a:r>
                    </a:p>
                  </a:txBody>
                  <a:tcPr marL="4763" marR="4763" marT="4763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-1.48%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-1.21%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5436085"/>
                  </a:ext>
                </a:extLst>
              </a:tr>
              <a:tr h="21855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-4.17%</a:t>
                      </a:r>
                    </a:p>
                  </a:txBody>
                  <a:tcPr marL="4763" marR="4763" marT="4763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-3.38%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-3.39%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-6.83%</a:t>
                      </a:r>
                    </a:p>
                  </a:txBody>
                  <a:tcPr marL="4763" marR="4763" marT="4763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-5.58%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-5.48%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0082134"/>
                  </a:ext>
                </a:extLst>
              </a:tr>
              <a:tr h="21855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-3.06%</a:t>
                      </a:r>
                    </a:p>
                  </a:txBody>
                  <a:tcPr marL="4763" marR="4763" marT="4763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-2.05%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-2.13%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-3.75%</a:t>
                      </a:r>
                    </a:p>
                  </a:txBody>
                  <a:tcPr marL="4763" marR="4763" marT="4763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-2.76%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-2.66%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6377952"/>
                  </a:ext>
                </a:extLst>
              </a:tr>
              <a:tr h="21855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-0.55%</a:t>
                      </a:r>
                    </a:p>
                  </a:txBody>
                  <a:tcPr marL="4763" marR="4763" marT="4763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-0.37%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-0.35%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-1.08%</a:t>
                      </a:r>
                    </a:p>
                  </a:txBody>
                  <a:tcPr marL="4763" marR="4763" marT="4763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-0.87%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-0.62%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5941749"/>
                  </a:ext>
                </a:extLst>
              </a:tr>
              <a:tr h="21855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-2.47%</a:t>
                      </a:r>
                    </a:p>
                  </a:txBody>
                  <a:tcPr marL="4763" marR="4763" marT="4763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-1.80%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-1.69%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-3.52%</a:t>
                      </a:r>
                    </a:p>
                  </a:txBody>
                  <a:tcPr marL="4763" marR="4763" marT="4763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-2.67%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-2.49%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888930"/>
                  </a:ext>
                </a:extLst>
              </a:tr>
            </a:tbl>
          </a:graphicData>
        </a:graphic>
      </p:graphicFrame>
      <p:sp>
        <p:nvSpPr>
          <p:cNvPr id="9" name="テキスト ボックス 8"/>
          <p:cNvSpPr txBox="1"/>
          <p:nvPr/>
        </p:nvSpPr>
        <p:spPr>
          <a:xfrm>
            <a:off x="8256240" y="2555612"/>
            <a:ext cx="2390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Non-blending method</a:t>
            </a:r>
            <a:endParaRPr kumimoji="1" lang="ja-JP" altLang="en-US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2783632" y="2555612"/>
            <a:ext cx="40703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Content-based HLS </a:t>
            </a:r>
            <a:r>
              <a:rPr kumimoji="1" lang="en-US" altLang="ja-JP" dirty="0" err="1"/>
              <a:t>signalling</a:t>
            </a:r>
            <a:r>
              <a:rPr kumimoji="1" lang="en-US" altLang="ja-JP" dirty="0"/>
              <a:t> method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21379897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テーマ">
  <a:themeElements>
    <a:clrScheme name="ユーザー定義 1">
      <a:dk1>
        <a:sysClr val="windowText" lastClr="000000"/>
      </a:dk1>
      <a:lt1>
        <a:srgbClr val="FFFFFF"/>
      </a:lt1>
      <a:dk2>
        <a:srgbClr val="FFFFFF"/>
      </a:dk2>
      <a:lt2>
        <a:srgbClr val="EEECE1"/>
      </a:lt2>
      <a:accent1>
        <a:srgbClr val="9B9B9B"/>
      </a:accent1>
      <a:accent2>
        <a:srgbClr val="0A287F"/>
      </a:accent2>
      <a:accent3>
        <a:srgbClr val="B9CAF9"/>
      </a:accent3>
      <a:accent4>
        <a:srgbClr val="AE1E36"/>
      </a:accent4>
      <a:accent5>
        <a:srgbClr val="F6CAD2"/>
      </a:accent5>
      <a:accent6>
        <a:srgbClr val="595959"/>
      </a:accent6>
      <a:hlink>
        <a:srgbClr val="0070C0"/>
      </a:hlink>
      <a:folHlink>
        <a:srgbClr val="B9CAF9"/>
      </a:folHlink>
    </a:clrScheme>
    <a:fontScheme name="ユーザー定義 1">
      <a:majorFont>
        <a:latin typeface="Arial"/>
        <a:ea typeface="メイリオ"/>
        <a:cs typeface=""/>
      </a:majorFont>
      <a:minorFont>
        <a:latin typeface="Arial"/>
        <a:ea typeface="メイリオ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85865</TotalTime>
  <Words>2012</Words>
  <Application>Microsoft Office PowerPoint</Application>
  <PresentationFormat>ワイド画面</PresentationFormat>
  <Paragraphs>764</Paragraphs>
  <Slides>8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5" baseType="lpstr">
      <vt:lpstr>Meiryo UI</vt:lpstr>
      <vt:lpstr>メイリオ</vt:lpstr>
      <vt:lpstr>Arial</vt:lpstr>
      <vt:lpstr>Calibri</vt:lpstr>
      <vt:lpstr>Times New Roman</vt:lpstr>
      <vt:lpstr>Wingdings</vt:lpstr>
      <vt:lpstr>1_Office テーマ</vt:lpstr>
      <vt:lpstr>JVET-Z0059 Non-EE2: Adaptive width for GPM bending area</vt:lpstr>
      <vt:lpstr>Summary</vt:lpstr>
      <vt:lpstr>Introduction</vt:lpstr>
      <vt:lpstr>Proposal</vt:lpstr>
      <vt:lpstr>Results (over ECM-4)</vt:lpstr>
      <vt:lpstr>Conclusion</vt:lpstr>
      <vt:lpstr>Appendix</vt:lpstr>
      <vt:lpstr>Appendix (cont.)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naito</dc:creator>
  <cp:lastModifiedBy>木谷　佳隆</cp:lastModifiedBy>
  <cp:revision>4512</cp:revision>
  <cp:lastPrinted>2018-02-20T07:45:27Z</cp:lastPrinted>
  <dcterms:created xsi:type="dcterms:W3CDTF">2010-12-08T05:40:07Z</dcterms:created>
  <dcterms:modified xsi:type="dcterms:W3CDTF">2022-04-19T23:50:18Z</dcterms:modified>
</cp:coreProperties>
</file>