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3"/>
  </p:notesMasterIdLst>
  <p:handoutMasterIdLst>
    <p:handoutMasterId r:id="rId14"/>
  </p:handoutMasterIdLst>
  <p:sldIdLst>
    <p:sldId id="695" r:id="rId5"/>
    <p:sldId id="738" r:id="rId6"/>
    <p:sldId id="739" r:id="rId7"/>
    <p:sldId id="740" r:id="rId8"/>
    <p:sldId id="743" r:id="rId9"/>
    <p:sldId id="741" r:id="rId10"/>
    <p:sldId id="744" r:id="rId11"/>
    <p:sldId id="737"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128" autoAdjust="0"/>
  </p:normalViewPr>
  <p:slideViewPr>
    <p:cSldViewPr snapToGrid="0">
      <p:cViewPr varScale="1">
        <p:scale>
          <a:sx n="114" d="100"/>
          <a:sy n="114" d="100"/>
        </p:scale>
        <p:origin x="186" y="102"/>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dim Seregin" userId="6bb95df1-e6d7-4725-993c-5fa490907059" providerId="ADAL" clId="{A7BDC55E-D69D-4C94-93AC-DF3F03D4401C}"/>
    <pc:docChg chg="modSld">
      <pc:chgData name="Vadim Seregin" userId="6bb95df1-e6d7-4725-993c-5fa490907059" providerId="ADAL" clId="{A7BDC55E-D69D-4C94-93AC-DF3F03D4401C}" dt="2022-01-18T21:00:29.681" v="6" actId="20577"/>
      <pc:docMkLst>
        <pc:docMk/>
      </pc:docMkLst>
      <pc:sldChg chg="modSp mod">
        <pc:chgData name="Vadim Seregin" userId="6bb95df1-e6d7-4725-993c-5fa490907059" providerId="ADAL" clId="{A7BDC55E-D69D-4C94-93AC-DF3F03D4401C}" dt="2022-01-18T21:00:29.681" v="6" actId="20577"/>
        <pc:sldMkLst>
          <pc:docMk/>
          <pc:sldMk cId="3350756127" sldId="744"/>
        </pc:sldMkLst>
        <pc:spChg chg="mod">
          <ac:chgData name="Vadim Seregin" userId="6bb95df1-e6d7-4725-993c-5fa490907059" providerId="ADAL" clId="{A7BDC55E-D69D-4C94-93AC-DF3F03D4401C}" dt="2022-01-18T21:00:29.681" v="6" actId="20577"/>
          <ac:spMkLst>
            <pc:docMk/>
            <pc:sldMk cId="3350756127" sldId="744"/>
            <ac:spMk id="4" creationId="{7FD850F0-B5BB-4BE7-AEFF-55FE430D0A3B}"/>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1/18/2022</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18.01.2022</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351750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package" Target="../embeddings/Microsoft_Visio_Drawing.vsdx"/><Relationship Id="rId1" Type="http://schemas.openxmlformats.org/officeDocument/2006/relationships/slideLayout" Target="../slideLayouts/slideLayout19.xml"/><Relationship Id="rId5" Type="http://schemas.openxmlformats.org/officeDocument/2006/relationships/image" Target="../media/image4.emf"/><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495299" y="4195084"/>
            <a:ext cx="7069525" cy="1260493"/>
          </a:xfrm>
        </p:spPr>
        <p:txBody>
          <a:bodyPr/>
          <a:lstStyle/>
          <a:p>
            <a:r>
              <a:rPr lang="de-DE" dirty="0"/>
              <a:t>Vadim Seregin, Jie Dong, Nan Hu, Marta Karczewicz</a:t>
            </a:r>
          </a:p>
          <a:p>
            <a:endParaRPr lang="en-US" dirty="0"/>
          </a:p>
          <a:p>
            <a:r>
              <a:rPr lang="en-US" dirty="0"/>
              <a:t>Qualcomm</a:t>
            </a:r>
          </a:p>
        </p:txBody>
      </p:sp>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a:xfrm>
            <a:off x="431637" y="971667"/>
            <a:ext cx="7767141" cy="3105978"/>
          </a:xfrm>
        </p:spPr>
        <p:txBody>
          <a:bodyPr/>
          <a:lstStyle/>
          <a:p>
            <a:r>
              <a:rPr lang="en-US" sz="5800" dirty="0"/>
              <a:t>JVET-Y0181: AHG12: CABAC Initialization from Previous Inter Slice</a:t>
            </a:r>
          </a:p>
        </p:txBody>
      </p:sp>
    </p:spTree>
    <p:extLst>
      <p:ext uri="{BB962C8B-B14F-4D97-AF65-F5344CB8AC3E}">
        <p14:creationId xmlns:p14="http://schemas.microsoft.com/office/powerpoint/2010/main" val="4233084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4A25C3E-B9DA-40BB-8A1D-DCECD98F1C1C}"/>
              </a:ext>
            </a:extLst>
          </p:cNvPr>
          <p:cNvSpPr>
            <a:spLocks noGrp="1"/>
          </p:cNvSpPr>
          <p:nvPr>
            <p:ph type="title"/>
          </p:nvPr>
        </p:nvSpPr>
        <p:spPr/>
        <p:txBody>
          <a:bodyPr/>
          <a:lstStyle/>
          <a:p>
            <a:r>
              <a:rPr lang="en-US" dirty="0"/>
              <a:t>Introduction</a:t>
            </a:r>
          </a:p>
        </p:txBody>
      </p:sp>
      <p:sp>
        <p:nvSpPr>
          <p:cNvPr id="6" name="Content Placeholder 5">
            <a:extLst>
              <a:ext uri="{FF2B5EF4-FFF2-40B4-BE49-F238E27FC236}">
                <a16:creationId xmlns:a16="http://schemas.microsoft.com/office/drawing/2014/main" id="{FAB796D9-F888-4154-8588-6ED0B2E70286}"/>
              </a:ext>
            </a:extLst>
          </p:cNvPr>
          <p:cNvSpPr>
            <a:spLocks noGrp="1"/>
          </p:cNvSpPr>
          <p:nvPr>
            <p:ph sz="quarter" idx="14"/>
          </p:nvPr>
        </p:nvSpPr>
        <p:spPr/>
        <p:txBody>
          <a:bodyPr/>
          <a:lstStyle/>
          <a:p>
            <a:pPr>
              <a:lnSpc>
                <a:spcPct val="150000"/>
              </a:lnSpc>
            </a:pPr>
            <a:r>
              <a:rPr lang="en-US" dirty="0"/>
              <a:t>Propose two methods to improve the probability estimation for CABAC</a:t>
            </a:r>
          </a:p>
          <a:p>
            <a:pPr lvl="1">
              <a:lnSpc>
                <a:spcPct val="150000"/>
              </a:lnSpc>
            </a:pPr>
            <a:r>
              <a:rPr lang="en-US" sz="1800" dirty="0"/>
              <a:t>Temporal CABAC initialization</a:t>
            </a:r>
          </a:p>
          <a:p>
            <a:pPr lvl="1">
              <a:lnSpc>
                <a:spcPct val="150000"/>
              </a:lnSpc>
            </a:pPr>
            <a:r>
              <a:rPr lang="en-US" sz="1800" dirty="0"/>
              <a:t>Adaptive window size adjustment</a:t>
            </a:r>
          </a:p>
        </p:txBody>
      </p:sp>
      <p:sp>
        <p:nvSpPr>
          <p:cNvPr id="5" name="Subtitle 4">
            <a:extLst>
              <a:ext uri="{FF2B5EF4-FFF2-40B4-BE49-F238E27FC236}">
                <a16:creationId xmlns:a16="http://schemas.microsoft.com/office/drawing/2014/main" id="{ABAF33A4-F093-463B-8D72-91651731FAE3}"/>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64134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41FB280-3614-4E35-B944-32AF133396E0}"/>
              </a:ext>
            </a:extLst>
          </p:cNvPr>
          <p:cNvSpPr>
            <a:spLocks noGrp="1"/>
          </p:cNvSpPr>
          <p:nvPr>
            <p:ph type="title"/>
          </p:nvPr>
        </p:nvSpPr>
        <p:spPr>
          <a:xfrm>
            <a:off x="495300" y="565125"/>
            <a:ext cx="11187112" cy="439479"/>
          </a:xfrm>
        </p:spPr>
        <p:txBody>
          <a:bodyPr/>
          <a:lstStyle/>
          <a:p>
            <a:r>
              <a:rPr lang="en-US" dirty="0"/>
              <a:t>Temporal CABAC Initialization</a:t>
            </a:r>
          </a:p>
        </p:txBody>
      </p:sp>
      <p:sp>
        <p:nvSpPr>
          <p:cNvPr id="4" name="Content Placeholder 3">
            <a:extLst>
              <a:ext uri="{FF2B5EF4-FFF2-40B4-BE49-F238E27FC236}">
                <a16:creationId xmlns:a16="http://schemas.microsoft.com/office/drawing/2014/main" id="{4B2B7018-7CB0-49E9-9DC8-350690D6C31A}"/>
              </a:ext>
            </a:extLst>
          </p:cNvPr>
          <p:cNvSpPr>
            <a:spLocks noGrp="1"/>
          </p:cNvSpPr>
          <p:nvPr>
            <p:ph sz="quarter" idx="14"/>
          </p:nvPr>
        </p:nvSpPr>
        <p:spPr/>
        <p:txBody>
          <a:bodyPr/>
          <a:lstStyle/>
          <a:p>
            <a:pPr>
              <a:lnSpc>
                <a:spcPct val="100000"/>
              </a:lnSpc>
              <a:spcBef>
                <a:spcPts val="600"/>
              </a:spcBef>
            </a:pPr>
            <a:r>
              <a:rPr lang="en-US" dirty="0"/>
              <a:t>Basic idea</a:t>
            </a:r>
          </a:p>
          <a:p>
            <a:pPr lvl="1">
              <a:lnSpc>
                <a:spcPct val="100000"/>
              </a:lnSpc>
              <a:spcBef>
                <a:spcPts val="600"/>
              </a:spcBef>
            </a:pPr>
            <a:r>
              <a:rPr lang="en-US" sz="2000" dirty="0"/>
              <a:t>Initialize context models using probability states saved from a previous slice, instead of using pre-defined values. </a:t>
            </a:r>
          </a:p>
          <a:p>
            <a:pPr>
              <a:lnSpc>
                <a:spcPct val="100000"/>
              </a:lnSpc>
              <a:spcBef>
                <a:spcPts val="600"/>
              </a:spcBef>
            </a:pPr>
            <a:r>
              <a:rPr lang="en-US" dirty="0"/>
              <a:t>Details</a:t>
            </a:r>
          </a:p>
          <a:p>
            <a:pPr lvl="1">
              <a:lnSpc>
                <a:spcPct val="100000"/>
              </a:lnSpc>
              <a:spcBef>
                <a:spcPts val="600"/>
              </a:spcBef>
            </a:pPr>
            <a:r>
              <a:rPr lang="en-US" sz="2000" dirty="0"/>
              <a:t>Slices are inter.</a:t>
            </a:r>
          </a:p>
          <a:p>
            <a:pPr lvl="1">
              <a:lnSpc>
                <a:spcPct val="100000"/>
              </a:lnSpc>
              <a:spcBef>
                <a:spcPts val="600"/>
              </a:spcBef>
            </a:pPr>
            <a:r>
              <a:rPr lang="en-US" sz="2000" dirty="0"/>
              <a:t>Slices are coded with the same </a:t>
            </a:r>
            <a:r>
              <a:rPr lang="en-US" sz="2000" dirty="0" err="1"/>
              <a:t>sliceQP</a:t>
            </a:r>
            <a:endParaRPr lang="en-US" sz="2000" dirty="0"/>
          </a:p>
          <a:p>
            <a:pPr lvl="1">
              <a:lnSpc>
                <a:spcPct val="100000"/>
              </a:lnSpc>
              <a:spcBef>
                <a:spcPts val="600"/>
              </a:spcBef>
            </a:pPr>
            <a:r>
              <a:rPr lang="en-US" sz="2000" dirty="0"/>
              <a:t>Location of CTU</a:t>
            </a:r>
          </a:p>
          <a:p>
            <a:pPr marL="192024" lvl="1" indent="0">
              <a:lnSpc>
                <a:spcPct val="100000"/>
              </a:lnSpc>
              <a:spcBef>
                <a:spcPts val="600"/>
              </a:spcBef>
              <a:buNone/>
            </a:pPr>
            <a:r>
              <a:rPr lang="en-US" sz="2000" dirty="0"/>
              <a:t>min ((W + C)/2 + 1, C)</a:t>
            </a:r>
          </a:p>
          <a:p>
            <a:pPr marL="192024" lvl="1" indent="0">
              <a:lnSpc>
                <a:spcPct val="100000"/>
              </a:lnSpc>
              <a:spcBef>
                <a:spcPts val="600"/>
              </a:spcBef>
              <a:buNone/>
            </a:pPr>
            <a:r>
              <a:rPr lang="en-US" dirty="0"/>
              <a:t>C: 	Number of CTUs in the slice</a:t>
            </a:r>
          </a:p>
          <a:p>
            <a:pPr marL="192024" lvl="1" indent="0">
              <a:lnSpc>
                <a:spcPct val="100000"/>
              </a:lnSpc>
              <a:spcBef>
                <a:spcPts val="600"/>
              </a:spcBef>
              <a:buNone/>
            </a:pPr>
            <a:r>
              <a:rPr lang="en-US" dirty="0"/>
              <a:t>W:	Number of CTUs in a row</a:t>
            </a:r>
          </a:p>
        </p:txBody>
      </p:sp>
      <p:sp>
        <p:nvSpPr>
          <p:cNvPr id="5" name="Subtitle 4">
            <a:extLst>
              <a:ext uri="{FF2B5EF4-FFF2-40B4-BE49-F238E27FC236}">
                <a16:creationId xmlns:a16="http://schemas.microsoft.com/office/drawing/2014/main" id="{88363BBD-4268-44A4-A35E-E65101EA4DDA}"/>
              </a:ext>
            </a:extLst>
          </p:cNvPr>
          <p:cNvSpPr>
            <a:spLocks noGrp="1"/>
          </p:cNvSpPr>
          <p:nvPr>
            <p:ph type="subTitle" idx="1"/>
          </p:nvPr>
        </p:nvSpPr>
        <p:spPr/>
        <p:txBody>
          <a:bodyPr/>
          <a:lstStyle/>
          <a:p>
            <a:endParaRPr lang="en-US"/>
          </a:p>
        </p:txBody>
      </p:sp>
      <p:pic>
        <p:nvPicPr>
          <p:cNvPr id="9" name="Picture 8">
            <a:extLst>
              <a:ext uri="{FF2B5EF4-FFF2-40B4-BE49-F238E27FC236}">
                <a16:creationId xmlns:a16="http://schemas.microsoft.com/office/drawing/2014/main" id="{8AEDC354-48DD-40B7-9CC9-647C19594168}"/>
              </a:ext>
            </a:extLst>
          </p:cNvPr>
          <p:cNvPicPr>
            <a:picLocks noChangeAspect="1"/>
          </p:cNvPicPr>
          <p:nvPr/>
        </p:nvPicPr>
        <p:blipFill rotWithShape="1">
          <a:blip r:embed="rId2"/>
          <a:srcRect r="7559"/>
          <a:stretch/>
        </p:blipFill>
        <p:spPr>
          <a:xfrm>
            <a:off x="5151069" y="4218250"/>
            <a:ext cx="6374828" cy="1828800"/>
          </a:xfrm>
          <a:prstGeom prst="rect">
            <a:avLst/>
          </a:prstGeom>
        </p:spPr>
      </p:pic>
    </p:spTree>
    <p:extLst>
      <p:ext uri="{BB962C8B-B14F-4D97-AF65-F5344CB8AC3E}">
        <p14:creationId xmlns:p14="http://schemas.microsoft.com/office/powerpoint/2010/main" val="2513579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3A86B8-ADBA-4889-8659-F92A8AE541E4}"/>
              </a:ext>
            </a:extLst>
          </p:cNvPr>
          <p:cNvSpPr>
            <a:spLocks noGrp="1"/>
          </p:cNvSpPr>
          <p:nvPr>
            <p:ph type="title"/>
          </p:nvPr>
        </p:nvSpPr>
        <p:spPr/>
        <p:txBody>
          <a:bodyPr/>
          <a:lstStyle/>
          <a:p>
            <a:r>
              <a:rPr lang="en-US" dirty="0"/>
              <a:t>Adaptive Window Size Adjustment</a:t>
            </a:r>
          </a:p>
        </p:txBody>
      </p:sp>
      <p:sp>
        <p:nvSpPr>
          <p:cNvPr id="4" name="Content Placeholder 3">
            <a:extLst>
              <a:ext uri="{FF2B5EF4-FFF2-40B4-BE49-F238E27FC236}">
                <a16:creationId xmlns:a16="http://schemas.microsoft.com/office/drawing/2014/main" id="{C31ECEDF-3F25-4857-9913-CEF22E611264}"/>
              </a:ext>
            </a:extLst>
          </p:cNvPr>
          <p:cNvSpPr>
            <a:spLocks noGrp="1"/>
          </p:cNvSpPr>
          <p:nvPr>
            <p:ph sz="quarter" idx="16"/>
          </p:nvPr>
        </p:nvSpPr>
        <p:spPr/>
        <p:txBody>
          <a:bodyPr/>
          <a:lstStyle/>
          <a:p>
            <a:r>
              <a:rPr lang="en-US" dirty="0"/>
              <a:t>VVC/ECM </a:t>
            </a:r>
          </a:p>
          <a:p>
            <a:pPr lvl="1"/>
            <a:r>
              <a:rPr lang="en-US" sz="2000" dirty="0"/>
              <a:t>use two probability states for each context mode, </a:t>
            </a:r>
            <a:r>
              <a:rPr lang="en-GB" sz="2000" dirty="0" err="1">
                <a:latin typeface="Times New Roman" panose="02020603050405020304" pitchFamily="18" charset="0"/>
                <a:cs typeface="Times New Roman" panose="02020603050405020304" pitchFamily="18" charset="0"/>
              </a:rPr>
              <a:t>pStateL</a:t>
            </a:r>
            <a:r>
              <a:rPr lang="en-US" sz="2000" dirty="0">
                <a:latin typeface="Times New Roman" panose="02020603050405020304" pitchFamily="18" charset="0"/>
                <a:cs typeface="Times New Roman" panose="02020603050405020304" pitchFamily="18" charset="0"/>
              </a:rPr>
              <a:t> </a:t>
            </a:r>
            <a:r>
              <a:rPr lang="en-US" sz="2000" dirty="0"/>
              <a:t>and </a:t>
            </a:r>
            <a:r>
              <a:rPr lang="en-GB" sz="2000" dirty="0" err="1">
                <a:latin typeface="Times New Roman" panose="02020603050405020304" pitchFamily="18" charset="0"/>
                <a:cs typeface="Times New Roman" panose="02020603050405020304" pitchFamily="18" charset="0"/>
              </a:rPr>
              <a:t>pState</a:t>
            </a:r>
            <a:r>
              <a:rPr lang="en-US" sz="2000" dirty="0">
                <a:latin typeface="Times New Roman" panose="02020603050405020304" pitchFamily="18" charset="0"/>
                <a:cs typeface="Times New Roman" panose="02020603050405020304" pitchFamily="18" charset="0"/>
              </a:rPr>
              <a:t>H</a:t>
            </a:r>
            <a:r>
              <a:rPr lang="en-US" sz="2000" dirty="0"/>
              <a:t>.</a:t>
            </a:r>
          </a:p>
        </p:txBody>
      </p:sp>
      <p:sp>
        <p:nvSpPr>
          <p:cNvPr id="35" name="Content Placeholder 34">
            <a:extLst>
              <a:ext uri="{FF2B5EF4-FFF2-40B4-BE49-F238E27FC236}">
                <a16:creationId xmlns:a16="http://schemas.microsoft.com/office/drawing/2014/main" id="{FAEC0EFD-E6EB-44D0-910A-B226A3696E45}"/>
              </a:ext>
            </a:extLst>
          </p:cNvPr>
          <p:cNvSpPr>
            <a:spLocks noGrp="1"/>
          </p:cNvSpPr>
          <p:nvPr>
            <p:ph sz="quarter" idx="17"/>
          </p:nvPr>
        </p:nvSpPr>
        <p:spPr>
          <a:xfrm>
            <a:off x="6215825" y="1719073"/>
            <a:ext cx="5466587" cy="2852928"/>
          </a:xfrm>
        </p:spPr>
        <p:txBody>
          <a:bodyPr/>
          <a:lstStyle/>
          <a:p>
            <a:r>
              <a:rPr lang="en-US" dirty="0"/>
              <a:t>Proposed</a:t>
            </a:r>
          </a:p>
          <a:p>
            <a:pPr lvl="1"/>
            <a:r>
              <a:rPr lang="en-US" sz="2000" dirty="0"/>
              <a:t>Per bin, adjust the window sizes</a:t>
            </a:r>
          </a:p>
          <a:p>
            <a:pPr lvl="1"/>
            <a:endParaRPr lang="en-US" sz="2000" dirty="0"/>
          </a:p>
          <a:p>
            <a:pPr lvl="1"/>
            <a:endParaRPr lang="en-US" sz="2000" dirty="0"/>
          </a:p>
          <a:p>
            <a:pPr lvl="1"/>
            <a:endParaRPr lang="en-US" sz="2000" dirty="0"/>
          </a:p>
          <a:p>
            <a:pPr lvl="1"/>
            <a:endParaRPr lang="en-US" sz="2000" dirty="0"/>
          </a:p>
          <a:p>
            <a:pPr lvl="1"/>
            <a:r>
              <a:rPr lang="en-GB" sz="1800" dirty="0" err="1">
                <a:latin typeface="Times New Roman" panose="02020603050405020304" pitchFamily="18" charset="0"/>
                <a:cs typeface="Times New Roman" panose="02020603050405020304" pitchFamily="18" charset="0"/>
              </a:rPr>
              <a:t>deltaL</a:t>
            </a:r>
            <a:r>
              <a:rPr lang="en-GB" sz="2400" dirty="0">
                <a:latin typeface="Times New Roman" panose="02020603050405020304" pitchFamily="18" charset="0"/>
                <a:cs typeface="Times New Roman" panose="02020603050405020304" pitchFamily="18" charset="0"/>
              </a:rPr>
              <a:t> </a:t>
            </a:r>
            <a:r>
              <a:rPr lang="en-US" sz="2000" dirty="0"/>
              <a:t>and </a:t>
            </a:r>
            <a:r>
              <a:rPr lang="en-GB" sz="1800" dirty="0" err="1">
                <a:latin typeface="Times New Roman" panose="02020603050405020304" pitchFamily="18" charset="0"/>
                <a:cs typeface="Times New Roman" panose="02020603050405020304" pitchFamily="18" charset="0"/>
              </a:rPr>
              <a:t>deltaH</a:t>
            </a:r>
            <a:r>
              <a:rPr lang="en-US" sz="2000" dirty="0"/>
              <a:t> each has the range -7 to 7 (15 different valid values)</a:t>
            </a:r>
          </a:p>
          <a:p>
            <a:pPr lvl="1"/>
            <a:endParaRPr lang="en-US" sz="2000" dirty="0"/>
          </a:p>
          <a:p>
            <a:pPr lvl="1"/>
            <a:endParaRPr lang="en-US" sz="2000" dirty="0"/>
          </a:p>
          <a:p>
            <a:pPr lvl="1"/>
            <a:endParaRPr lang="en-US" sz="2000" dirty="0"/>
          </a:p>
          <a:p>
            <a:pPr lvl="1"/>
            <a:endParaRPr lang="en-US" sz="2000" dirty="0"/>
          </a:p>
          <a:p>
            <a:pPr lvl="1"/>
            <a:endParaRPr lang="en-US" sz="2000" dirty="0"/>
          </a:p>
        </p:txBody>
      </p:sp>
      <p:sp>
        <p:nvSpPr>
          <p:cNvPr id="34" name="Subtitle 33">
            <a:extLst>
              <a:ext uri="{FF2B5EF4-FFF2-40B4-BE49-F238E27FC236}">
                <a16:creationId xmlns:a16="http://schemas.microsoft.com/office/drawing/2014/main" id="{33A2697E-9DE4-4949-A501-38D9197C4825}"/>
              </a:ext>
            </a:extLst>
          </p:cNvPr>
          <p:cNvSpPr>
            <a:spLocks noGrp="1"/>
          </p:cNvSpPr>
          <p:nvPr>
            <p:ph type="subTitle" idx="1"/>
          </p:nvPr>
        </p:nvSpPr>
        <p:spPr/>
        <p:txBody>
          <a:bodyPr/>
          <a:lstStyle/>
          <a:p>
            <a:endParaRPr lang="en-US"/>
          </a:p>
        </p:txBody>
      </p:sp>
      <p:sp>
        <p:nvSpPr>
          <p:cNvPr id="7" name="TextBox 6">
            <a:extLst>
              <a:ext uri="{FF2B5EF4-FFF2-40B4-BE49-F238E27FC236}">
                <a16:creationId xmlns:a16="http://schemas.microsoft.com/office/drawing/2014/main" id="{ED3BF99C-93C0-4533-8232-E15E4F92FD6D}"/>
              </a:ext>
            </a:extLst>
          </p:cNvPr>
          <p:cNvSpPr txBox="1"/>
          <p:nvPr/>
        </p:nvSpPr>
        <p:spPr>
          <a:xfrm>
            <a:off x="494189" y="3110091"/>
            <a:ext cx="5103223" cy="2308324"/>
          </a:xfrm>
          <a:prstGeom prst="rect">
            <a:avLst/>
          </a:prstGeom>
          <a:noFill/>
        </p:spPr>
        <p:txBody>
          <a:bodyPr wrap="square">
            <a:spAutoFit/>
          </a:bodyPr>
          <a:lstStyle/>
          <a:p>
            <a:pPr marL="192024" lvl="1" indent="0">
              <a:buNone/>
            </a:pPr>
            <a:r>
              <a:rPr lang="en-GB" dirty="0">
                <a:latin typeface="Times New Roman" panose="02020603050405020304" pitchFamily="18" charset="0"/>
                <a:cs typeface="Times New Roman" panose="02020603050405020304" pitchFamily="18" charset="0"/>
              </a:rPr>
              <a:t>if( </a:t>
            </a:r>
            <a:r>
              <a:rPr lang="en-GB" dirty="0" err="1">
                <a:latin typeface="Times New Roman" panose="02020603050405020304" pitchFamily="18" charset="0"/>
                <a:cs typeface="Times New Roman" panose="02020603050405020304" pitchFamily="18" charset="0"/>
              </a:rPr>
              <a:t>binVal</a:t>
            </a:r>
            <a:r>
              <a:rPr lang="en-GB" dirty="0">
                <a:latin typeface="Times New Roman" panose="02020603050405020304" pitchFamily="18" charset="0"/>
                <a:cs typeface="Times New Roman" panose="02020603050405020304" pitchFamily="18" charset="0"/>
              </a:rPr>
              <a:t>  = =  1 ) {</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pStateL</a:t>
            </a:r>
            <a:r>
              <a:rPr lang="en-GB" dirty="0">
                <a:latin typeface="Times New Roman" panose="02020603050405020304" pitchFamily="18" charset="0"/>
                <a:cs typeface="Times New Roman" panose="02020603050405020304" pitchFamily="18" charset="0"/>
              </a:rPr>
              <a:t> += ( (2</a:t>
            </a:r>
            <a:r>
              <a:rPr lang="en-GB" baseline="30000" dirty="0">
                <a:latin typeface="Times New Roman" panose="02020603050405020304" pitchFamily="18" charset="0"/>
                <a:cs typeface="Times New Roman" panose="02020603050405020304" pitchFamily="18" charset="0"/>
              </a:rPr>
              <a:t>10</a:t>
            </a:r>
            <a:r>
              <a:rPr lang="en-GB" dirty="0">
                <a:latin typeface="Times New Roman" panose="02020603050405020304" pitchFamily="18" charset="0"/>
                <a:cs typeface="Times New Roman" panose="02020603050405020304" pitchFamily="18" charset="0"/>
              </a:rPr>
              <a:t>-1) - </a:t>
            </a:r>
            <a:r>
              <a:rPr lang="en-GB" dirty="0" err="1">
                <a:latin typeface="Times New Roman" panose="02020603050405020304" pitchFamily="18" charset="0"/>
                <a:cs typeface="Times New Roman" panose="02020603050405020304" pitchFamily="18" charset="0"/>
              </a:rPr>
              <a:t>pStateL</a:t>
            </a:r>
            <a:r>
              <a:rPr lang="en-GB" dirty="0">
                <a:latin typeface="Times New Roman" panose="02020603050405020304" pitchFamily="18" charset="0"/>
                <a:cs typeface="Times New Roman" panose="02020603050405020304" pitchFamily="18" charset="0"/>
              </a:rPr>
              <a:t> ) &gt;&gt; </a:t>
            </a:r>
            <a:r>
              <a:rPr lang="en-GB" dirty="0" err="1">
                <a:latin typeface="Times New Roman" panose="02020603050405020304" pitchFamily="18" charset="0"/>
                <a:cs typeface="Times New Roman" panose="02020603050405020304" pitchFamily="18" charset="0"/>
              </a:rPr>
              <a:t>shiftL</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pStateH</a:t>
            </a:r>
            <a:r>
              <a:rPr lang="en-GB" dirty="0">
                <a:latin typeface="Times New Roman" panose="02020603050405020304" pitchFamily="18" charset="0"/>
                <a:cs typeface="Times New Roman" panose="02020603050405020304" pitchFamily="18" charset="0"/>
              </a:rPr>
              <a:t> += ( (2</a:t>
            </a:r>
            <a:r>
              <a:rPr lang="en-GB" baseline="30000" dirty="0">
                <a:latin typeface="Times New Roman" panose="02020603050405020304" pitchFamily="18" charset="0"/>
                <a:cs typeface="Times New Roman" panose="02020603050405020304" pitchFamily="18" charset="0"/>
              </a:rPr>
              <a:t>14</a:t>
            </a:r>
            <a:r>
              <a:rPr lang="en-GB" dirty="0">
                <a:latin typeface="Times New Roman" panose="02020603050405020304" pitchFamily="18" charset="0"/>
                <a:cs typeface="Times New Roman" panose="02020603050405020304" pitchFamily="18" charset="0"/>
              </a:rPr>
              <a:t>-1) - </a:t>
            </a:r>
            <a:r>
              <a:rPr lang="en-GB" dirty="0" err="1">
                <a:latin typeface="Times New Roman" panose="02020603050405020304" pitchFamily="18" charset="0"/>
                <a:cs typeface="Times New Roman" panose="02020603050405020304" pitchFamily="18" charset="0"/>
              </a:rPr>
              <a:t>pStateH</a:t>
            </a:r>
            <a:r>
              <a:rPr lang="en-GB" dirty="0">
                <a:latin typeface="Times New Roman" panose="02020603050405020304" pitchFamily="18" charset="0"/>
                <a:cs typeface="Times New Roman" panose="02020603050405020304" pitchFamily="18" charset="0"/>
              </a:rPr>
              <a:t> ) &gt;&gt; </a:t>
            </a:r>
            <a:r>
              <a:rPr lang="en-GB" dirty="0" err="1">
                <a:latin typeface="Times New Roman" panose="02020603050405020304" pitchFamily="18" charset="0"/>
                <a:cs typeface="Times New Roman" panose="02020603050405020304" pitchFamily="18" charset="0"/>
              </a:rPr>
              <a:t>shiftH</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else { 				</a:t>
            </a:r>
          </a:p>
          <a:p>
            <a:pPr marL="192024" lvl="1" indent="0">
              <a:spcAft>
                <a:spcPts val="600"/>
              </a:spcAft>
              <a:buNone/>
            </a:pP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pStateL</a:t>
            </a:r>
            <a:r>
              <a:rPr lang="en-GB" dirty="0">
                <a:latin typeface="Times New Roman" panose="02020603050405020304" pitchFamily="18" charset="0"/>
                <a:cs typeface="Times New Roman" panose="02020603050405020304" pitchFamily="18" charset="0"/>
              </a:rPr>
              <a:t> -= </a:t>
            </a:r>
            <a:r>
              <a:rPr lang="en-GB" dirty="0" err="1">
                <a:latin typeface="Times New Roman" panose="02020603050405020304" pitchFamily="18" charset="0"/>
                <a:cs typeface="Times New Roman" panose="02020603050405020304" pitchFamily="18" charset="0"/>
              </a:rPr>
              <a:t>pStateL</a:t>
            </a:r>
            <a:r>
              <a:rPr lang="en-GB" dirty="0">
                <a:latin typeface="Times New Roman" panose="02020603050405020304" pitchFamily="18" charset="0"/>
                <a:cs typeface="Times New Roman" panose="02020603050405020304" pitchFamily="18" charset="0"/>
              </a:rPr>
              <a:t> &gt;&gt; </a:t>
            </a:r>
            <a:r>
              <a:rPr lang="en-GB" dirty="0" err="1">
                <a:latin typeface="Times New Roman" panose="02020603050405020304" pitchFamily="18" charset="0"/>
                <a:cs typeface="Times New Roman" panose="02020603050405020304" pitchFamily="18" charset="0"/>
              </a:rPr>
              <a:t>shiftL</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pStateH</a:t>
            </a:r>
            <a:r>
              <a:rPr lang="en-GB" dirty="0">
                <a:latin typeface="Times New Roman" panose="02020603050405020304" pitchFamily="18" charset="0"/>
                <a:cs typeface="Times New Roman" panose="02020603050405020304" pitchFamily="18" charset="0"/>
              </a:rPr>
              <a:t> -= </a:t>
            </a:r>
            <a:r>
              <a:rPr lang="en-GB" dirty="0" err="1">
                <a:latin typeface="Times New Roman" panose="02020603050405020304" pitchFamily="18" charset="0"/>
                <a:cs typeface="Times New Roman" panose="02020603050405020304" pitchFamily="18" charset="0"/>
              </a:rPr>
              <a:t>pStateH</a:t>
            </a:r>
            <a:r>
              <a:rPr lang="en-GB" dirty="0">
                <a:latin typeface="Times New Roman" panose="02020603050405020304" pitchFamily="18" charset="0"/>
                <a:cs typeface="Times New Roman" panose="02020603050405020304" pitchFamily="18" charset="0"/>
              </a:rPr>
              <a:t> &gt;&gt; </a:t>
            </a:r>
            <a:r>
              <a:rPr lang="en-GB" dirty="0" err="1">
                <a:latin typeface="Times New Roman" panose="02020603050405020304" pitchFamily="18" charset="0"/>
                <a:cs typeface="Times New Roman" panose="02020603050405020304" pitchFamily="18" charset="0"/>
              </a:rPr>
              <a:t>shiftH</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a:t>
            </a:r>
            <a:endParaRPr lang="en-US" dirty="0"/>
          </a:p>
        </p:txBody>
      </p:sp>
      <p:grpSp>
        <p:nvGrpSpPr>
          <p:cNvPr id="37" name="Group 36">
            <a:extLst>
              <a:ext uri="{FF2B5EF4-FFF2-40B4-BE49-F238E27FC236}">
                <a16:creationId xmlns:a16="http://schemas.microsoft.com/office/drawing/2014/main" id="{02133FC8-54E1-4356-8B3D-22B563171A02}"/>
              </a:ext>
            </a:extLst>
          </p:cNvPr>
          <p:cNvGrpSpPr/>
          <p:nvPr/>
        </p:nvGrpSpPr>
        <p:grpSpPr>
          <a:xfrm>
            <a:off x="7204190" y="2578812"/>
            <a:ext cx="3106755" cy="877015"/>
            <a:chOff x="6881973" y="2491464"/>
            <a:chExt cx="3106755" cy="877015"/>
          </a:xfrm>
        </p:grpSpPr>
        <p:sp>
          <p:nvSpPr>
            <p:cNvPr id="27" name="TextBox 26">
              <a:extLst>
                <a:ext uri="{FF2B5EF4-FFF2-40B4-BE49-F238E27FC236}">
                  <a16:creationId xmlns:a16="http://schemas.microsoft.com/office/drawing/2014/main" id="{BC63B9EE-AA67-4B4B-A0A5-98FFF7D5EF90}"/>
                </a:ext>
              </a:extLst>
            </p:cNvPr>
            <p:cNvSpPr txBox="1"/>
            <p:nvPr/>
          </p:nvSpPr>
          <p:spPr>
            <a:xfrm>
              <a:off x="6881973" y="2537631"/>
              <a:ext cx="600891" cy="265907"/>
            </a:xfrm>
            <a:prstGeom prst="rect">
              <a:avLst/>
            </a:prstGeom>
          </p:spPr>
          <p:txBody>
            <a:bodyPr wrap="square" lIns="0" tIns="0" rIns="0" bIns="0" rtlCol="0">
              <a:spAutoFit/>
            </a:bodyPr>
            <a:lstStyle/>
            <a:p>
              <a:pPr algn="l">
                <a:lnSpc>
                  <a:spcPct val="96000"/>
                </a:lnSpc>
              </a:pPr>
              <a:r>
                <a:rPr lang="en-GB" dirty="0" err="1">
                  <a:latin typeface="Times New Roman" panose="02020603050405020304" pitchFamily="18" charset="0"/>
                  <a:cs typeface="Times New Roman" panose="02020603050405020304" pitchFamily="18" charset="0"/>
                </a:rPr>
                <a:t>shiftL</a:t>
              </a:r>
              <a:endParaRPr lang="en-US" dirty="0">
                <a:solidFill>
                  <a:schemeClr val="tx2"/>
                </a:solidFill>
                <a:latin typeface="Microsoft Sans Serif"/>
                <a:cs typeface="Microsoft Sans Serif" panose="020B0604020202020204" pitchFamily="34" charset="0"/>
              </a:endParaRPr>
            </a:p>
          </p:txBody>
        </p:sp>
        <p:sp>
          <p:nvSpPr>
            <p:cNvPr id="28" name="TextBox 27">
              <a:extLst>
                <a:ext uri="{FF2B5EF4-FFF2-40B4-BE49-F238E27FC236}">
                  <a16:creationId xmlns:a16="http://schemas.microsoft.com/office/drawing/2014/main" id="{D82E69E2-6818-44BC-8EE4-D0A1E880D0EA}"/>
                </a:ext>
              </a:extLst>
            </p:cNvPr>
            <p:cNvSpPr txBox="1"/>
            <p:nvPr/>
          </p:nvSpPr>
          <p:spPr>
            <a:xfrm>
              <a:off x="6881973" y="3056406"/>
              <a:ext cx="600891" cy="265907"/>
            </a:xfrm>
            <a:prstGeom prst="rect">
              <a:avLst/>
            </a:prstGeom>
          </p:spPr>
          <p:txBody>
            <a:bodyPr wrap="square" lIns="0" tIns="0" rIns="0" bIns="0" rtlCol="0">
              <a:spAutoFit/>
            </a:bodyPr>
            <a:lstStyle/>
            <a:p>
              <a:pPr algn="l">
                <a:lnSpc>
                  <a:spcPct val="96000"/>
                </a:lnSpc>
              </a:pPr>
              <a:r>
                <a:rPr lang="en-GB" dirty="0" err="1">
                  <a:latin typeface="Times New Roman" panose="02020603050405020304" pitchFamily="18" charset="0"/>
                  <a:cs typeface="Times New Roman" panose="02020603050405020304" pitchFamily="18" charset="0"/>
                </a:rPr>
                <a:t>shiftH</a:t>
              </a:r>
              <a:endParaRPr lang="en-US" dirty="0">
                <a:solidFill>
                  <a:schemeClr val="tx2"/>
                </a:solidFill>
                <a:latin typeface="Microsoft Sans Serif"/>
                <a:cs typeface="Microsoft Sans Serif" panose="020B0604020202020204" pitchFamily="34" charset="0"/>
              </a:endParaRPr>
            </a:p>
          </p:txBody>
        </p:sp>
        <p:sp>
          <p:nvSpPr>
            <p:cNvPr id="29" name="Arrow: Right 28">
              <a:extLst>
                <a:ext uri="{FF2B5EF4-FFF2-40B4-BE49-F238E27FC236}">
                  <a16:creationId xmlns:a16="http://schemas.microsoft.com/office/drawing/2014/main" id="{4B919589-DBE2-48EA-8080-E8DC05641001}"/>
                </a:ext>
              </a:extLst>
            </p:cNvPr>
            <p:cNvSpPr/>
            <p:nvPr/>
          </p:nvSpPr>
          <p:spPr>
            <a:xfrm>
              <a:off x="7602584" y="2537631"/>
              <a:ext cx="600891" cy="236347"/>
            </a:xfrm>
            <a:prstGeom prst="rightArrow">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0" name="Arrow: Right 29">
              <a:extLst>
                <a:ext uri="{FF2B5EF4-FFF2-40B4-BE49-F238E27FC236}">
                  <a16:creationId xmlns:a16="http://schemas.microsoft.com/office/drawing/2014/main" id="{1C970A23-15A9-4271-9977-5596E557DA96}"/>
                </a:ext>
              </a:extLst>
            </p:cNvPr>
            <p:cNvSpPr/>
            <p:nvPr/>
          </p:nvSpPr>
          <p:spPr>
            <a:xfrm>
              <a:off x="7602584" y="3037637"/>
              <a:ext cx="600891" cy="236347"/>
            </a:xfrm>
            <a:prstGeom prst="rightArrow">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2" name="TextBox 31">
              <a:extLst>
                <a:ext uri="{FF2B5EF4-FFF2-40B4-BE49-F238E27FC236}">
                  <a16:creationId xmlns:a16="http://schemas.microsoft.com/office/drawing/2014/main" id="{572DE8D3-3D03-4DC4-8DCB-9F2DCEC8A437}"/>
                </a:ext>
              </a:extLst>
            </p:cNvPr>
            <p:cNvSpPr txBox="1"/>
            <p:nvPr/>
          </p:nvSpPr>
          <p:spPr>
            <a:xfrm>
              <a:off x="8318700" y="2491464"/>
              <a:ext cx="1670028" cy="358240"/>
            </a:xfrm>
            <a:prstGeom prst="rect">
              <a:avLst/>
            </a:prstGeom>
            <a:noFill/>
          </p:spPr>
          <p:txBody>
            <a:bodyPr wrap="square">
              <a:spAutoFit/>
            </a:bodyPr>
            <a:lstStyle/>
            <a:p>
              <a:pPr algn="l">
                <a:lnSpc>
                  <a:spcPct val="96000"/>
                </a:lnSpc>
              </a:pPr>
              <a:r>
                <a:rPr lang="en-GB" sz="1800" dirty="0" err="1">
                  <a:latin typeface="Times New Roman" panose="02020603050405020304" pitchFamily="18" charset="0"/>
                  <a:cs typeface="Times New Roman" panose="02020603050405020304" pitchFamily="18" charset="0"/>
                </a:rPr>
                <a:t>shiftL</a:t>
              </a:r>
              <a:r>
                <a:rPr lang="en-GB" sz="1800" dirty="0">
                  <a:latin typeface="Times New Roman" panose="02020603050405020304" pitchFamily="18" charset="0"/>
                  <a:cs typeface="Times New Roman" panose="02020603050405020304" pitchFamily="18" charset="0"/>
                </a:rPr>
                <a:t> </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deltaL</a:t>
              </a:r>
              <a:endParaRPr lang="en-US" sz="1800" dirty="0">
                <a:solidFill>
                  <a:schemeClr val="tx2"/>
                </a:solidFill>
                <a:latin typeface="Microsoft Sans Serif"/>
                <a:cs typeface="Microsoft Sans Serif" panose="020B0604020202020204" pitchFamily="34" charset="0"/>
              </a:endParaRPr>
            </a:p>
          </p:txBody>
        </p:sp>
        <p:sp>
          <p:nvSpPr>
            <p:cNvPr id="33" name="TextBox 32">
              <a:extLst>
                <a:ext uri="{FF2B5EF4-FFF2-40B4-BE49-F238E27FC236}">
                  <a16:creationId xmlns:a16="http://schemas.microsoft.com/office/drawing/2014/main" id="{D74FC5B7-B69A-4785-AA93-48C7ADBC0C35}"/>
                </a:ext>
              </a:extLst>
            </p:cNvPr>
            <p:cNvSpPr txBox="1"/>
            <p:nvPr/>
          </p:nvSpPr>
          <p:spPr>
            <a:xfrm>
              <a:off x="8318700" y="3010239"/>
              <a:ext cx="1670028" cy="358240"/>
            </a:xfrm>
            <a:prstGeom prst="rect">
              <a:avLst/>
            </a:prstGeom>
            <a:noFill/>
          </p:spPr>
          <p:txBody>
            <a:bodyPr wrap="square">
              <a:spAutoFit/>
            </a:bodyPr>
            <a:lstStyle/>
            <a:p>
              <a:pPr algn="l">
                <a:lnSpc>
                  <a:spcPct val="96000"/>
                </a:lnSpc>
              </a:pPr>
              <a:r>
                <a:rPr lang="en-GB" sz="1800" dirty="0" err="1">
                  <a:latin typeface="Times New Roman" panose="02020603050405020304" pitchFamily="18" charset="0"/>
                  <a:cs typeface="Times New Roman" panose="02020603050405020304" pitchFamily="18" charset="0"/>
                </a:rPr>
                <a:t>shiftH</a:t>
              </a:r>
              <a:r>
                <a:rPr lang="en-GB" sz="1800" dirty="0">
                  <a:latin typeface="Times New Roman" panose="02020603050405020304" pitchFamily="18" charset="0"/>
                  <a:cs typeface="Times New Roman" panose="02020603050405020304" pitchFamily="18" charset="0"/>
                </a:rPr>
                <a:t> </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deltaH</a:t>
              </a:r>
              <a:endParaRPr lang="en-US" sz="1800" dirty="0">
                <a:solidFill>
                  <a:schemeClr val="tx2"/>
                </a:solidFill>
                <a:latin typeface="Microsoft Sans Serif"/>
                <a:cs typeface="Microsoft Sans Serif" panose="020B0604020202020204" pitchFamily="34" charset="0"/>
              </a:endParaRPr>
            </a:p>
          </p:txBody>
        </p:sp>
      </p:grpSp>
      <p:sp>
        <p:nvSpPr>
          <p:cNvPr id="38" name="Rectangle 2">
            <a:extLst>
              <a:ext uri="{FF2B5EF4-FFF2-40B4-BE49-F238E27FC236}">
                <a16:creationId xmlns:a16="http://schemas.microsoft.com/office/drawing/2014/main" id="{39A750AC-511A-4B76-A1F7-0358253098D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0" name="Rectangle 4">
            <a:extLst>
              <a:ext uri="{FF2B5EF4-FFF2-40B4-BE49-F238E27FC236}">
                <a16:creationId xmlns:a16="http://schemas.microsoft.com/office/drawing/2014/main" id="{EF152D17-5458-4BAC-AB2B-2F4BF75DFEAF}"/>
              </a:ext>
            </a:extLst>
          </p:cNvPr>
          <p:cNvSpPr>
            <a:spLocks noChangeArrowheads="1"/>
          </p:cNvSpPr>
          <p:nvPr/>
        </p:nvSpPr>
        <p:spPr bwMode="auto">
          <a:xfrm>
            <a:off x="6543018" y="517076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3" name="TextBox 42">
            <a:extLst>
              <a:ext uri="{FF2B5EF4-FFF2-40B4-BE49-F238E27FC236}">
                <a16:creationId xmlns:a16="http://schemas.microsoft.com/office/drawing/2014/main" id="{7855FBD3-799F-4445-A7A4-50E8C25A1C44}"/>
              </a:ext>
            </a:extLst>
          </p:cNvPr>
          <p:cNvSpPr txBox="1"/>
          <p:nvPr/>
        </p:nvSpPr>
        <p:spPr>
          <a:xfrm>
            <a:off x="7025477" y="4632488"/>
            <a:ext cx="3230880" cy="358240"/>
          </a:xfrm>
          <a:prstGeom prst="rect">
            <a:avLst/>
          </a:prstGeom>
          <a:noFill/>
        </p:spPr>
        <p:txBody>
          <a:bodyPr wrap="square">
            <a:spAutoFit/>
          </a:bodyPr>
          <a:lstStyle/>
          <a:p>
            <a:pPr algn="l">
              <a:lnSpc>
                <a:spcPct val="96000"/>
              </a:lnSpc>
            </a:pPr>
            <a:r>
              <a:rPr lang="en-GB" sz="1800" dirty="0" err="1">
                <a:latin typeface="Times New Roman" panose="02020603050405020304" pitchFamily="18" charset="0"/>
                <a:cs typeface="Times New Roman" panose="02020603050405020304" pitchFamily="18" charset="0"/>
              </a:rPr>
              <a:t>shiftL</a:t>
            </a:r>
            <a:r>
              <a:rPr lang="en-GB" dirty="0">
                <a:latin typeface="Times New Roman" panose="02020603050405020304" pitchFamily="18" charset="0"/>
                <a:cs typeface="Times New Roman" panose="02020603050405020304" pitchFamily="18" charset="0"/>
              </a:rPr>
              <a:t>’ = </a:t>
            </a:r>
            <a:r>
              <a:rPr lang="en-GB" sz="1800" dirty="0">
                <a:latin typeface="Times New Roman" panose="02020603050405020304" pitchFamily="18" charset="0"/>
                <a:cs typeface="Times New Roman" panose="02020603050405020304" pitchFamily="18" charset="0"/>
              </a:rPr>
              <a:t>max(2, </a:t>
            </a:r>
            <a:r>
              <a:rPr lang="en-GB" sz="1800" dirty="0" err="1">
                <a:latin typeface="Times New Roman" panose="02020603050405020304" pitchFamily="18" charset="0"/>
                <a:cs typeface="Times New Roman" panose="02020603050405020304" pitchFamily="18" charset="0"/>
              </a:rPr>
              <a:t>shiftL</a:t>
            </a:r>
            <a:r>
              <a:rPr lang="en-GB" sz="1800" dirty="0">
                <a:latin typeface="Times New Roman" panose="02020603050405020304" pitchFamily="18" charset="0"/>
                <a:cs typeface="Times New Roman" panose="02020603050405020304" pitchFamily="18" charset="0"/>
              </a:rPr>
              <a:t> </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deltaL</a:t>
            </a:r>
            <a:r>
              <a:rPr lang="en-GB" dirty="0">
                <a:latin typeface="Times New Roman" panose="02020603050405020304" pitchFamily="18" charset="0"/>
                <a:cs typeface="Times New Roman" panose="02020603050405020304" pitchFamily="18" charset="0"/>
              </a:rPr>
              <a:t>)</a:t>
            </a:r>
            <a:endParaRPr lang="en-US" sz="1800" dirty="0">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F8B889B1-FC0D-4503-B813-B82A6F496626}"/>
              </a:ext>
            </a:extLst>
          </p:cNvPr>
          <p:cNvSpPr txBox="1"/>
          <p:nvPr/>
        </p:nvSpPr>
        <p:spPr>
          <a:xfrm>
            <a:off x="7025476" y="5132803"/>
            <a:ext cx="3363849" cy="358240"/>
          </a:xfrm>
          <a:prstGeom prst="rect">
            <a:avLst/>
          </a:prstGeom>
          <a:noFill/>
        </p:spPr>
        <p:txBody>
          <a:bodyPr wrap="square">
            <a:spAutoFit/>
          </a:bodyPr>
          <a:lstStyle/>
          <a:p>
            <a:pPr algn="l">
              <a:lnSpc>
                <a:spcPct val="96000"/>
              </a:lnSpc>
            </a:pPr>
            <a:r>
              <a:rPr lang="en-GB" sz="1800" dirty="0" err="1">
                <a:latin typeface="Times New Roman" panose="02020603050405020304" pitchFamily="18" charset="0"/>
                <a:cs typeface="Times New Roman" panose="02020603050405020304" pitchFamily="18" charset="0"/>
              </a:rPr>
              <a:t>shiftH</a:t>
            </a:r>
            <a:r>
              <a:rPr lang="en-GB" dirty="0">
                <a:latin typeface="Times New Roman" panose="02020603050405020304" pitchFamily="18" charset="0"/>
                <a:cs typeface="Times New Roman" panose="02020603050405020304" pitchFamily="18" charset="0"/>
              </a:rPr>
              <a:t>’ = </a:t>
            </a:r>
            <a:r>
              <a:rPr lang="en-GB" sz="1800" dirty="0">
                <a:latin typeface="Times New Roman" panose="02020603050405020304" pitchFamily="18" charset="0"/>
                <a:cs typeface="Times New Roman" panose="02020603050405020304" pitchFamily="18" charset="0"/>
              </a:rPr>
              <a:t>max(2, </a:t>
            </a:r>
            <a:r>
              <a:rPr lang="en-GB" sz="1800" dirty="0" err="1">
                <a:latin typeface="Times New Roman" panose="02020603050405020304" pitchFamily="18" charset="0"/>
                <a:cs typeface="Times New Roman" panose="02020603050405020304" pitchFamily="18" charset="0"/>
              </a:rPr>
              <a:t>shiftH</a:t>
            </a:r>
            <a:r>
              <a:rPr lang="en-GB" sz="1800" dirty="0">
                <a:latin typeface="Times New Roman" panose="02020603050405020304" pitchFamily="18" charset="0"/>
                <a:cs typeface="Times New Roman" panose="02020603050405020304" pitchFamily="18" charset="0"/>
              </a:rPr>
              <a:t> </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deltaH</a:t>
            </a:r>
            <a:r>
              <a:rPr lang="en-GB" dirty="0">
                <a:latin typeface="Times New Roman" panose="02020603050405020304" pitchFamily="18" charset="0"/>
                <a:cs typeface="Times New Roman" panose="02020603050405020304" pitchFamily="18" charset="0"/>
              </a:rPr>
              <a:t>)</a:t>
            </a:r>
            <a:endParaRPr lang="en-US" sz="18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1122379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017C5B-C2B4-474D-AFD6-2EF9239D15E5}"/>
              </a:ext>
            </a:extLst>
          </p:cNvPr>
          <p:cNvSpPr>
            <a:spLocks noGrp="1"/>
          </p:cNvSpPr>
          <p:nvPr>
            <p:ph type="title"/>
          </p:nvPr>
        </p:nvSpPr>
        <p:spPr>
          <a:xfrm>
            <a:off x="495300" y="565125"/>
            <a:ext cx="11187112" cy="439479"/>
          </a:xfrm>
        </p:spPr>
        <p:txBody>
          <a:bodyPr/>
          <a:lstStyle/>
          <a:p>
            <a:r>
              <a:rPr lang="en-US" dirty="0"/>
              <a:t>Adaptive Window Size Adjustment</a:t>
            </a:r>
          </a:p>
        </p:txBody>
      </p:sp>
      <p:sp>
        <p:nvSpPr>
          <p:cNvPr id="4" name="Content Placeholder 3">
            <a:extLst>
              <a:ext uri="{FF2B5EF4-FFF2-40B4-BE49-F238E27FC236}">
                <a16:creationId xmlns:a16="http://schemas.microsoft.com/office/drawing/2014/main" id="{949F5F4D-BA47-4C13-99A5-D16B4DADEC8B}"/>
              </a:ext>
            </a:extLst>
          </p:cNvPr>
          <p:cNvSpPr>
            <a:spLocks noGrp="1"/>
          </p:cNvSpPr>
          <p:nvPr>
            <p:ph sz="quarter" idx="14"/>
          </p:nvPr>
        </p:nvSpPr>
        <p:spPr>
          <a:xfrm>
            <a:off x="495300" y="1719072"/>
            <a:ext cx="5600700" cy="4681727"/>
          </a:xfrm>
        </p:spPr>
        <p:txBody>
          <a:bodyPr/>
          <a:lstStyle/>
          <a:p>
            <a:pPr>
              <a:spcBef>
                <a:spcPts val="600"/>
              </a:spcBef>
            </a:pPr>
            <a:r>
              <a:rPr lang="en-US" dirty="0" err="1">
                <a:latin typeface="Times New Roman" panose="02020603050405020304" pitchFamily="18" charset="0"/>
                <a:cs typeface="Times New Roman" panose="02020603050405020304" pitchFamily="18" charset="0"/>
              </a:rPr>
              <a:t>delatL</a:t>
            </a:r>
            <a:r>
              <a:rPr lang="en-US" dirty="0"/>
              <a:t> and </a:t>
            </a:r>
            <a:r>
              <a:rPr lang="en-US" dirty="0" err="1">
                <a:latin typeface="Times New Roman" panose="02020603050405020304" pitchFamily="18" charset="0"/>
                <a:cs typeface="Times New Roman" panose="02020603050405020304" pitchFamily="18" charset="0"/>
              </a:rPr>
              <a:t>deltaH</a:t>
            </a:r>
            <a:r>
              <a:rPr lang="en-US" dirty="0"/>
              <a:t> derivation</a:t>
            </a:r>
          </a:p>
          <a:p>
            <a:pPr lvl="1">
              <a:spcBef>
                <a:spcPts val="600"/>
              </a:spcBef>
            </a:pPr>
            <a:r>
              <a:rPr lang="en-US" sz="2000" dirty="0"/>
              <a:t>For each context model, we store M preceding  bins (M </a:t>
            </a:r>
            <a:r>
              <a:rPr lang="en-US" sz="2000"/>
              <a:t>=12)</a:t>
            </a:r>
            <a:endParaRPr lang="en-US" sz="2000" dirty="0"/>
          </a:p>
          <a:p>
            <a:pPr>
              <a:spcBef>
                <a:spcPts val="600"/>
              </a:spcBef>
            </a:pPr>
            <a:endParaRPr lang="en-US" dirty="0"/>
          </a:p>
          <a:p>
            <a:pPr>
              <a:spcBef>
                <a:spcPts val="600"/>
              </a:spcBef>
            </a:pPr>
            <a:endParaRPr lang="en-US" dirty="0"/>
          </a:p>
          <a:p>
            <a:pPr lvl="1">
              <a:spcBef>
                <a:spcPts val="600"/>
              </a:spcBef>
            </a:pPr>
            <a:endParaRPr lang="en-US" sz="2000" dirty="0"/>
          </a:p>
          <a:p>
            <a:pPr lvl="1">
              <a:spcBef>
                <a:spcPts val="600"/>
              </a:spcBef>
            </a:pPr>
            <a:r>
              <a:rPr lang="en-US" sz="2000" dirty="0"/>
              <a:t>Retrieve the M bins and use them as the index to look up a pre-defined table (see figure) . </a:t>
            </a:r>
          </a:p>
          <a:p>
            <a:pPr lvl="1">
              <a:spcBef>
                <a:spcPts val="600"/>
              </a:spcBef>
            </a:pPr>
            <a:r>
              <a:rPr lang="en-US" sz="2000" dirty="0"/>
              <a:t>Convert an LUT entry to </a:t>
            </a:r>
            <a:r>
              <a:rPr lang="en-US" sz="2000" dirty="0" err="1">
                <a:latin typeface="Times New Roman" panose="02020603050405020304" pitchFamily="18" charset="0"/>
                <a:cs typeface="Times New Roman" panose="02020603050405020304" pitchFamily="18" charset="0"/>
              </a:rPr>
              <a:t>delatL</a:t>
            </a:r>
            <a:r>
              <a:rPr lang="en-US" sz="2000" dirty="0"/>
              <a:t> and </a:t>
            </a:r>
            <a:r>
              <a:rPr lang="en-US" sz="2000" dirty="0" err="1">
                <a:latin typeface="Times New Roman" panose="02020603050405020304" pitchFamily="18" charset="0"/>
                <a:cs typeface="Times New Roman" panose="02020603050405020304" pitchFamily="18" charset="0"/>
              </a:rPr>
              <a:t>deltaH</a:t>
            </a:r>
            <a:r>
              <a:rPr lang="en-US" sz="2000" dirty="0"/>
              <a:t> </a:t>
            </a:r>
          </a:p>
        </p:txBody>
      </p:sp>
      <p:sp>
        <p:nvSpPr>
          <p:cNvPr id="10" name="Rectangle 6">
            <a:extLst>
              <a:ext uri="{FF2B5EF4-FFF2-40B4-BE49-F238E27FC236}">
                <a16:creationId xmlns:a16="http://schemas.microsoft.com/office/drawing/2014/main" id="{E580CF9D-98D6-419D-900D-5A84E1884E1C}"/>
              </a:ext>
            </a:extLst>
          </p:cNvPr>
          <p:cNvSpPr>
            <a:spLocks noChangeArrowheads="1"/>
          </p:cNvSpPr>
          <p:nvPr/>
        </p:nvSpPr>
        <p:spPr bwMode="auto">
          <a:xfrm>
            <a:off x="1722268" y="261891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 name="Object 10">
            <a:extLst>
              <a:ext uri="{FF2B5EF4-FFF2-40B4-BE49-F238E27FC236}">
                <a16:creationId xmlns:a16="http://schemas.microsoft.com/office/drawing/2014/main" id="{E60A8027-F6B0-4FD7-AE86-DF79975B2C68}"/>
              </a:ext>
            </a:extLst>
          </p:cNvPr>
          <p:cNvGraphicFramePr>
            <a:graphicFrameLocks noChangeAspect="1"/>
          </p:cNvGraphicFramePr>
          <p:nvPr>
            <p:extLst>
              <p:ext uri="{D42A27DB-BD31-4B8C-83A1-F6EECF244321}">
                <p14:modId xmlns:p14="http://schemas.microsoft.com/office/powerpoint/2010/main" val="733325169"/>
              </p:ext>
            </p:extLst>
          </p:nvPr>
        </p:nvGraphicFramePr>
        <p:xfrm>
          <a:off x="1325322" y="3152117"/>
          <a:ext cx="3709837" cy="727968"/>
        </p:xfrm>
        <a:graphic>
          <a:graphicData uri="http://schemas.openxmlformats.org/presentationml/2006/ole">
            <mc:AlternateContent xmlns:mc="http://schemas.openxmlformats.org/markup-compatibility/2006">
              <mc:Choice xmlns:v="urn:schemas-microsoft-com:vml" Requires="v">
                <p:oleObj name="Visio" r:id="rId2" imgW="2524163" imgH="495504" progId="Visio.Drawing.15">
                  <p:embed/>
                </p:oleObj>
              </mc:Choice>
              <mc:Fallback>
                <p:oleObj name="Visio" r:id="rId2" imgW="2524163" imgH="495504" progId="Visio.Drawing.15">
                  <p:embed/>
                  <p:pic>
                    <p:nvPicPr>
                      <p:cNvPr id="11" name="Object 10">
                        <a:extLst>
                          <a:ext uri="{FF2B5EF4-FFF2-40B4-BE49-F238E27FC236}">
                            <a16:creationId xmlns:a16="http://schemas.microsoft.com/office/drawing/2014/main" id="{E60A8027-F6B0-4FD7-AE86-DF79975B2C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5322" y="3152117"/>
                        <a:ext cx="3709837" cy="727968"/>
                      </a:xfrm>
                      <a:prstGeom prst="rect">
                        <a:avLst/>
                      </a:prstGeom>
                      <a:noFill/>
                    </p:spPr>
                  </p:pic>
                </p:oleObj>
              </mc:Fallback>
            </mc:AlternateContent>
          </a:graphicData>
        </a:graphic>
      </p:graphicFrame>
      <p:pic>
        <p:nvPicPr>
          <p:cNvPr id="13" name="Picture 12">
            <a:extLst>
              <a:ext uri="{FF2B5EF4-FFF2-40B4-BE49-F238E27FC236}">
                <a16:creationId xmlns:a16="http://schemas.microsoft.com/office/drawing/2014/main" id="{BEE76BA3-A9A8-432C-B0D2-752C932BA8B3}"/>
              </a:ext>
            </a:extLst>
          </p:cNvPr>
          <p:cNvPicPr>
            <a:picLocks noChangeAspect="1"/>
          </p:cNvPicPr>
          <p:nvPr/>
        </p:nvPicPr>
        <p:blipFill>
          <a:blip r:embed="rId4"/>
          <a:stretch>
            <a:fillRect/>
          </a:stretch>
        </p:blipFill>
        <p:spPr>
          <a:xfrm>
            <a:off x="6096000" y="3032884"/>
            <a:ext cx="5458462" cy="3087259"/>
          </a:xfrm>
          <a:prstGeom prst="rect">
            <a:avLst/>
          </a:prstGeom>
        </p:spPr>
      </p:pic>
      <p:pic>
        <p:nvPicPr>
          <p:cNvPr id="15" name="Picture 14">
            <a:extLst>
              <a:ext uri="{FF2B5EF4-FFF2-40B4-BE49-F238E27FC236}">
                <a16:creationId xmlns:a16="http://schemas.microsoft.com/office/drawing/2014/main" id="{342DC7F0-7E93-4ACA-8183-170EC83BB764}"/>
              </a:ext>
            </a:extLst>
          </p:cNvPr>
          <p:cNvPicPr>
            <a:picLocks noChangeAspect="1"/>
          </p:cNvPicPr>
          <p:nvPr/>
        </p:nvPicPr>
        <p:blipFill>
          <a:blip r:embed="rId5"/>
          <a:stretch>
            <a:fillRect/>
          </a:stretch>
        </p:blipFill>
        <p:spPr>
          <a:xfrm>
            <a:off x="1621413" y="5566114"/>
            <a:ext cx="2822472" cy="727968"/>
          </a:xfrm>
          <a:prstGeom prst="rect">
            <a:avLst/>
          </a:prstGeom>
        </p:spPr>
      </p:pic>
      <p:sp>
        <p:nvSpPr>
          <p:cNvPr id="7" name="Subtitle 6">
            <a:extLst>
              <a:ext uri="{FF2B5EF4-FFF2-40B4-BE49-F238E27FC236}">
                <a16:creationId xmlns:a16="http://schemas.microsoft.com/office/drawing/2014/main" id="{4640D429-2661-464D-A49B-36A8AE7D0245}"/>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847684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23E06E3-61C7-4413-92DC-0C7A8611E3E0}"/>
              </a:ext>
            </a:extLst>
          </p:cNvPr>
          <p:cNvSpPr>
            <a:spLocks noGrp="1"/>
          </p:cNvSpPr>
          <p:nvPr>
            <p:ph type="title"/>
          </p:nvPr>
        </p:nvSpPr>
        <p:spPr/>
        <p:txBody>
          <a:bodyPr/>
          <a:lstStyle/>
          <a:p>
            <a:r>
              <a:rPr lang="en-US" dirty="0"/>
              <a:t>Experimental Results</a:t>
            </a:r>
          </a:p>
        </p:txBody>
      </p:sp>
      <p:sp>
        <p:nvSpPr>
          <p:cNvPr id="6" name="Content Placeholder 5">
            <a:extLst>
              <a:ext uri="{FF2B5EF4-FFF2-40B4-BE49-F238E27FC236}">
                <a16:creationId xmlns:a16="http://schemas.microsoft.com/office/drawing/2014/main" id="{B54C6AD8-1242-452E-A655-3FB219C94957}"/>
              </a:ext>
            </a:extLst>
          </p:cNvPr>
          <p:cNvSpPr>
            <a:spLocks noGrp="1"/>
          </p:cNvSpPr>
          <p:nvPr>
            <p:ph sz="quarter" idx="16"/>
          </p:nvPr>
        </p:nvSpPr>
        <p:spPr>
          <a:xfrm>
            <a:off x="495299" y="1210492"/>
            <a:ext cx="5466587" cy="5190308"/>
          </a:xfrm>
        </p:spPr>
        <p:txBody>
          <a:bodyPr/>
          <a:lstStyle/>
          <a:p>
            <a:r>
              <a:rPr lang="en-US" sz="2000" dirty="0"/>
              <a:t>Temporal CABAC initialization</a:t>
            </a:r>
          </a:p>
        </p:txBody>
      </p:sp>
      <p:sp>
        <p:nvSpPr>
          <p:cNvPr id="7" name="Content Placeholder 6">
            <a:extLst>
              <a:ext uri="{FF2B5EF4-FFF2-40B4-BE49-F238E27FC236}">
                <a16:creationId xmlns:a16="http://schemas.microsoft.com/office/drawing/2014/main" id="{907366DE-948E-47A0-97C2-7884FAEC4FC1}"/>
              </a:ext>
            </a:extLst>
          </p:cNvPr>
          <p:cNvSpPr>
            <a:spLocks noGrp="1"/>
          </p:cNvSpPr>
          <p:nvPr>
            <p:ph sz="quarter" idx="17"/>
          </p:nvPr>
        </p:nvSpPr>
        <p:spPr>
          <a:xfrm>
            <a:off x="6215825" y="1210493"/>
            <a:ext cx="5466587" cy="714102"/>
          </a:xfrm>
        </p:spPr>
        <p:txBody>
          <a:bodyPr/>
          <a:lstStyle/>
          <a:p>
            <a:r>
              <a:rPr lang="en-US" sz="2000" dirty="0"/>
              <a:t>Temporal CABAC initialization + </a:t>
            </a:r>
            <a:br>
              <a:rPr lang="en-US" sz="2000" dirty="0"/>
            </a:br>
            <a:r>
              <a:rPr lang="en-US" sz="2000" dirty="0"/>
              <a:t>Adaptive Window Size Adjustment</a:t>
            </a:r>
          </a:p>
        </p:txBody>
      </p:sp>
      <p:graphicFrame>
        <p:nvGraphicFramePr>
          <p:cNvPr id="2" name="Table 1">
            <a:extLst>
              <a:ext uri="{FF2B5EF4-FFF2-40B4-BE49-F238E27FC236}">
                <a16:creationId xmlns:a16="http://schemas.microsoft.com/office/drawing/2014/main" id="{66245EF3-D9AC-4ED4-80A2-F254FE35D399}"/>
              </a:ext>
            </a:extLst>
          </p:cNvPr>
          <p:cNvGraphicFramePr>
            <a:graphicFrameLocks noGrp="1"/>
          </p:cNvGraphicFramePr>
          <p:nvPr>
            <p:extLst>
              <p:ext uri="{D42A27DB-BD31-4B8C-83A1-F6EECF244321}">
                <p14:modId xmlns:p14="http://schemas.microsoft.com/office/powerpoint/2010/main" val="2128481487"/>
              </p:ext>
            </p:extLst>
          </p:nvPr>
        </p:nvGraphicFramePr>
        <p:xfrm>
          <a:off x="6399099" y="1992834"/>
          <a:ext cx="4343400" cy="1295400"/>
        </p:xfrm>
        <a:graphic>
          <a:graphicData uri="http://schemas.openxmlformats.org/drawingml/2006/table">
            <a:tbl>
              <a:tblPr/>
              <a:tblGrid>
                <a:gridCol w="1041400">
                  <a:extLst>
                    <a:ext uri="{9D8B030D-6E8A-4147-A177-3AD203B41FA5}">
                      <a16:colId xmlns:a16="http://schemas.microsoft.com/office/drawing/2014/main" val="1327944485"/>
                    </a:ext>
                  </a:extLst>
                </a:gridCol>
                <a:gridCol w="660400">
                  <a:extLst>
                    <a:ext uri="{9D8B030D-6E8A-4147-A177-3AD203B41FA5}">
                      <a16:colId xmlns:a16="http://schemas.microsoft.com/office/drawing/2014/main" val="3487877585"/>
                    </a:ext>
                  </a:extLst>
                </a:gridCol>
                <a:gridCol w="660400">
                  <a:extLst>
                    <a:ext uri="{9D8B030D-6E8A-4147-A177-3AD203B41FA5}">
                      <a16:colId xmlns:a16="http://schemas.microsoft.com/office/drawing/2014/main" val="198595549"/>
                    </a:ext>
                  </a:extLst>
                </a:gridCol>
                <a:gridCol w="660400">
                  <a:extLst>
                    <a:ext uri="{9D8B030D-6E8A-4147-A177-3AD203B41FA5}">
                      <a16:colId xmlns:a16="http://schemas.microsoft.com/office/drawing/2014/main" val="1976343953"/>
                    </a:ext>
                  </a:extLst>
                </a:gridCol>
                <a:gridCol w="660400">
                  <a:extLst>
                    <a:ext uri="{9D8B030D-6E8A-4147-A177-3AD203B41FA5}">
                      <a16:colId xmlns:a16="http://schemas.microsoft.com/office/drawing/2014/main" val="2195336758"/>
                    </a:ext>
                  </a:extLst>
                </a:gridCol>
                <a:gridCol w="660400">
                  <a:extLst>
                    <a:ext uri="{9D8B030D-6E8A-4147-A177-3AD203B41FA5}">
                      <a16:colId xmlns:a16="http://schemas.microsoft.com/office/drawing/2014/main" val="3719424240"/>
                    </a:ext>
                  </a:extLst>
                </a:gridCol>
              </a:tblGrid>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88%</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94055853"/>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92%</a:t>
                      </a:r>
                    </a:p>
                  </a:txBody>
                  <a:tcPr marL="9525" marR="9525" marT="9525" marB="0" anchor="ctr">
                    <a:lnL>
                      <a:noFill/>
                    </a:lnL>
                    <a:lnR>
                      <a:noFill/>
                    </a:lnR>
                    <a:lnT>
                      <a:noFill/>
                    </a:lnT>
                    <a:lnB>
                      <a:noFill/>
                    </a:lnB>
                  </a:tcPr>
                </a:tc>
                <a:extLst>
                  <a:ext uri="{0D108BD9-81ED-4DB2-BD59-A6C34878D82A}">
                    <a16:rowId xmlns:a16="http://schemas.microsoft.com/office/drawing/2014/main" val="3935105272"/>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94%</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81%</a:t>
                      </a:r>
                    </a:p>
                  </a:txBody>
                  <a:tcPr marL="9525" marR="9525" marT="9525" marB="0" anchor="ctr">
                    <a:lnL>
                      <a:noFill/>
                    </a:lnL>
                    <a:lnR>
                      <a:noFill/>
                    </a:lnR>
                    <a:lnT>
                      <a:noFill/>
                    </a:lnT>
                    <a:lnB>
                      <a:noFill/>
                    </a:lnB>
                  </a:tcPr>
                </a:tc>
                <a:extLst>
                  <a:ext uri="{0D108BD9-81ED-4DB2-BD59-A6C34878D82A}">
                    <a16:rowId xmlns:a16="http://schemas.microsoft.com/office/drawing/2014/main" val="2290376933"/>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87%</a:t>
                      </a:r>
                    </a:p>
                  </a:txBody>
                  <a:tcPr marL="9525" marR="9525" marT="9525" marB="0" anchor="ctr">
                    <a:lnL>
                      <a:noFill/>
                    </a:lnL>
                    <a:lnR>
                      <a:noFill/>
                    </a:lnR>
                    <a:lnT>
                      <a:noFill/>
                    </a:lnT>
                    <a:lnB>
                      <a:noFill/>
                    </a:lnB>
                  </a:tcPr>
                </a:tc>
                <a:extLst>
                  <a:ext uri="{0D108BD9-81ED-4DB2-BD59-A6C34878D82A}">
                    <a16:rowId xmlns:a16="http://schemas.microsoft.com/office/drawing/2014/main" val="3224469458"/>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88%</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84453414"/>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95%</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87%</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6413728"/>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74477842"/>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93%</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81%</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0543266"/>
                  </a:ext>
                </a:extLst>
              </a:tr>
            </a:tbl>
          </a:graphicData>
        </a:graphic>
      </p:graphicFrame>
      <p:graphicFrame>
        <p:nvGraphicFramePr>
          <p:cNvPr id="4" name="Table 3">
            <a:extLst>
              <a:ext uri="{FF2B5EF4-FFF2-40B4-BE49-F238E27FC236}">
                <a16:creationId xmlns:a16="http://schemas.microsoft.com/office/drawing/2014/main" id="{AE4BC59A-DE69-44C5-B6AA-6EC85FD2EF6F}"/>
              </a:ext>
            </a:extLst>
          </p:cNvPr>
          <p:cNvGraphicFramePr>
            <a:graphicFrameLocks noGrp="1"/>
          </p:cNvGraphicFramePr>
          <p:nvPr>
            <p:extLst>
              <p:ext uri="{D42A27DB-BD31-4B8C-83A1-F6EECF244321}">
                <p14:modId xmlns:p14="http://schemas.microsoft.com/office/powerpoint/2010/main" val="3709017602"/>
              </p:ext>
            </p:extLst>
          </p:nvPr>
        </p:nvGraphicFramePr>
        <p:xfrm>
          <a:off x="6399099" y="3655478"/>
          <a:ext cx="4343400" cy="1295400"/>
        </p:xfrm>
        <a:graphic>
          <a:graphicData uri="http://schemas.openxmlformats.org/drawingml/2006/table">
            <a:tbl>
              <a:tblPr/>
              <a:tblGrid>
                <a:gridCol w="1041400">
                  <a:extLst>
                    <a:ext uri="{9D8B030D-6E8A-4147-A177-3AD203B41FA5}">
                      <a16:colId xmlns:a16="http://schemas.microsoft.com/office/drawing/2014/main" val="381170658"/>
                    </a:ext>
                  </a:extLst>
                </a:gridCol>
                <a:gridCol w="660400">
                  <a:extLst>
                    <a:ext uri="{9D8B030D-6E8A-4147-A177-3AD203B41FA5}">
                      <a16:colId xmlns:a16="http://schemas.microsoft.com/office/drawing/2014/main" val="31186969"/>
                    </a:ext>
                  </a:extLst>
                </a:gridCol>
                <a:gridCol w="660400">
                  <a:extLst>
                    <a:ext uri="{9D8B030D-6E8A-4147-A177-3AD203B41FA5}">
                      <a16:colId xmlns:a16="http://schemas.microsoft.com/office/drawing/2014/main" val="979577646"/>
                    </a:ext>
                  </a:extLst>
                </a:gridCol>
                <a:gridCol w="660400">
                  <a:extLst>
                    <a:ext uri="{9D8B030D-6E8A-4147-A177-3AD203B41FA5}">
                      <a16:colId xmlns:a16="http://schemas.microsoft.com/office/drawing/2014/main" val="2044207792"/>
                    </a:ext>
                  </a:extLst>
                </a:gridCol>
                <a:gridCol w="660400">
                  <a:extLst>
                    <a:ext uri="{9D8B030D-6E8A-4147-A177-3AD203B41FA5}">
                      <a16:colId xmlns:a16="http://schemas.microsoft.com/office/drawing/2014/main" val="486366332"/>
                    </a:ext>
                  </a:extLst>
                </a:gridCol>
                <a:gridCol w="660400">
                  <a:extLst>
                    <a:ext uri="{9D8B030D-6E8A-4147-A177-3AD203B41FA5}">
                      <a16:colId xmlns:a16="http://schemas.microsoft.com/office/drawing/2014/main" val="3701127080"/>
                    </a:ext>
                  </a:extLst>
                </a:gridCol>
              </a:tblGrid>
              <a:tr h="161925">
                <a:tc>
                  <a:txBody>
                    <a:bodyPr/>
                    <a:lstStyle/>
                    <a:p>
                      <a:pPr algn="ctr" fontAlgn="b"/>
                      <a:r>
                        <a:rPr lang="en-US" sz="900" b="0" i="0" u="none" strike="noStrike">
                          <a:solidFill>
                            <a:srgbClr val="000000"/>
                          </a:solidFill>
                          <a:effectLst/>
                          <a:latin typeface="Arial" panose="020B0604020202020204" pitchFamily="34" charset="0"/>
                        </a:rPr>
                        <a:t>Class A1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effectLst/>
                          <a:latin typeface="Arial" panose="020B0604020202020204" pitchFamily="34" charset="0"/>
                        </a:rPr>
                        <a:t>-0.35%</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effectLst/>
                          <a:latin typeface="Arial" panose="020B0604020202020204" pitchFamily="34" charset="0"/>
                        </a:rPr>
                        <a:t>0.10%</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effectLst/>
                          <a:latin typeface="Arial" panose="020B0604020202020204" pitchFamily="34" charset="0"/>
                        </a:rPr>
                        <a:t>-0.17%</a:t>
                      </a:r>
                    </a:p>
                  </a:txBody>
                  <a:tcPr marL="9525" marR="9525" marT="9525" marB="0" anchor="b">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effectLst/>
                          <a:latin typeface="Arial" panose="020B0604020202020204" pitchFamily="34" charset="0"/>
                        </a:rPr>
                        <a:t>92%</a:t>
                      </a:r>
                    </a:p>
                  </a:txBody>
                  <a:tcPr marL="9525" marR="9525" marT="9525" marB="0" anchor="b">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effectLst/>
                          <a:latin typeface="Arial" panose="020B0604020202020204" pitchFamily="34" charset="0"/>
                        </a:rPr>
                        <a:t>90%</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62563848"/>
                  </a:ext>
                </a:extLst>
              </a:tr>
              <a:tr h="161925">
                <a:tc>
                  <a:txBody>
                    <a:bodyPr/>
                    <a:lstStyle/>
                    <a:p>
                      <a:pPr algn="ctr" fontAlgn="b"/>
                      <a:r>
                        <a:rPr lang="en-US" sz="900" b="0" i="0" u="none" strike="noStrike">
                          <a:solidFill>
                            <a:srgbClr val="000000"/>
                          </a:solidFill>
                          <a:effectLst/>
                          <a:latin typeface="Arial" panose="020B0604020202020204" pitchFamily="34" charset="0"/>
                        </a:rPr>
                        <a:t>Class A2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-0.21%</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-0.05%</a:t>
                      </a:r>
                    </a:p>
                  </a:txBody>
                  <a:tcPr marL="9525" marR="9525" marT="9525" marB="0" anchor="b">
                    <a:lnL>
                      <a:noFill/>
                    </a:lnL>
                    <a:lnR>
                      <a:noFill/>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0.02%</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94%</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900" b="0" i="0" u="none" strike="noStrike" dirty="0">
                          <a:solidFill>
                            <a:srgbClr val="000000"/>
                          </a:solidFill>
                          <a:effectLst/>
                          <a:latin typeface="Arial" panose="020B0604020202020204" pitchFamily="34" charset="0"/>
                        </a:rPr>
                        <a:t>91%</a:t>
                      </a:r>
                    </a:p>
                  </a:txBody>
                  <a:tcPr marL="9525" marR="9525" marT="9525" marB="0" anchor="b">
                    <a:lnL>
                      <a:noFill/>
                    </a:lnL>
                    <a:lnR>
                      <a:noFill/>
                    </a:lnR>
                    <a:lnT>
                      <a:noFill/>
                    </a:lnT>
                    <a:lnB>
                      <a:noFill/>
                    </a:lnB>
                  </a:tcPr>
                </a:tc>
                <a:extLst>
                  <a:ext uri="{0D108BD9-81ED-4DB2-BD59-A6C34878D82A}">
                    <a16:rowId xmlns:a16="http://schemas.microsoft.com/office/drawing/2014/main" val="3676011339"/>
                  </a:ext>
                </a:extLst>
              </a:tr>
              <a:tr h="161925">
                <a:tc>
                  <a:txBody>
                    <a:bodyPr/>
                    <a:lstStyle/>
                    <a:p>
                      <a:pPr algn="ctr" fontAlgn="b"/>
                      <a:r>
                        <a:rPr lang="en-US" sz="900" b="0" i="0" u="none" strike="noStrike">
                          <a:solidFill>
                            <a:srgbClr val="000000"/>
                          </a:solidFill>
                          <a:effectLst/>
                          <a:latin typeface="Arial" panose="020B0604020202020204" pitchFamily="34" charset="0"/>
                        </a:rPr>
                        <a:t>Class B</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-0.31%</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0.18%</a:t>
                      </a:r>
                    </a:p>
                  </a:txBody>
                  <a:tcPr marL="9525" marR="9525" marT="9525" marB="0" anchor="b">
                    <a:lnL>
                      <a:noFill/>
                    </a:lnL>
                    <a:lnR>
                      <a:noFill/>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0.26%</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89%</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82%</a:t>
                      </a:r>
                    </a:p>
                  </a:txBody>
                  <a:tcPr marL="9525" marR="9525" marT="9525" marB="0" anchor="b">
                    <a:lnL>
                      <a:noFill/>
                    </a:lnL>
                    <a:lnR>
                      <a:noFill/>
                    </a:lnR>
                    <a:lnT>
                      <a:noFill/>
                    </a:lnT>
                    <a:lnB>
                      <a:noFill/>
                    </a:lnB>
                  </a:tcPr>
                </a:tc>
                <a:extLst>
                  <a:ext uri="{0D108BD9-81ED-4DB2-BD59-A6C34878D82A}">
                    <a16:rowId xmlns:a16="http://schemas.microsoft.com/office/drawing/2014/main" val="4103531720"/>
                  </a:ext>
                </a:extLst>
              </a:tr>
              <a:tr h="161925">
                <a:tc>
                  <a:txBody>
                    <a:bodyPr/>
                    <a:lstStyle/>
                    <a:p>
                      <a:pPr algn="ctr" fontAlgn="b"/>
                      <a:r>
                        <a:rPr lang="en-US" sz="900" b="0" i="0" u="none" strike="noStrike">
                          <a:solidFill>
                            <a:srgbClr val="000000"/>
                          </a:solidFill>
                          <a:effectLst/>
                          <a:latin typeface="Arial" panose="020B0604020202020204" pitchFamily="34" charset="0"/>
                        </a:rPr>
                        <a:t>Class C</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-0.28%</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0.10%</a:t>
                      </a:r>
                    </a:p>
                  </a:txBody>
                  <a:tcPr marL="9525" marR="9525" marT="9525" marB="0" anchor="b">
                    <a:lnL>
                      <a:noFill/>
                    </a:lnL>
                    <a:lnR>
                      <a:noFill/>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0.53%</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90%</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86%</a:t>
                      </a:r>
                    </a:p>
                  </a:txBody>
                  <a:tcPr marL="9525" marR="9525" marT="9525" marB="0" anchor="b">
                    <a:lnL>
                      <a:noFill/>
                    </a:lnL>
                    <a:lnR>
                      <a:noFill/>
                    </a:lnR>
                    <a:lnT>
                      <a:noFill/>
                    </a:lnT>
                    <a:lnB>
                      <a:noFill/>
                    </a:lnB>
                  </a:tcPr>
                </a:tc>
                <a:extLst>
                  <a:ext uri="{0D108BD9-81ED-4DB2-BD59-A6C34878D82A}">
                    <a16:rowId xmlns:a16="http://schemas.microsoft.com/office/drawing/2014/main" val="659250895"/>
                  </a:ext>
                </a:extLst>
              </a:tr>
              <a:tr h="161925">
                <a:tc>
                  <a:txBody>
                    <a:bodyPr/>
                    <a:lstStyle/>
                    <a:p>
                      <a:pPr algn="ctr" fontAlgn="b"/>
                      <a:r>
                        <a:rPr lang="en-US" sz="900" b="0" i="0" u="none" strike="noStrike">
                          <a:solidFill>
                            <a:srgbClr val="000000"/>
                          </a:solidFill>
                          <a:effectLst/>
                          <a:latin typeface="Arial" panose="020B0604020202020204" pitchFamily="34" charset="0"/>
                        </a:rPr>
                        <a:t>Class 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 </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endParaRPr lang="en-US" sz="9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endParaRPr lang="en-US" sz="9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3472575"/>
                  </a:ext>
                </a:extLst>
              </a:tr>
              <a:tr h="161925">
                <a:tc>
                  <a:txBody>
                    <a:bodyPr/>
                    <a:lstStyle/>
                    <a:p>
                      <a:pPr algn="ctr" fontAlgn="b"/>
                      <a:r>
                        <a:rPr lang="en-US" sz="900" b="1" i="0" u="none" strike="noStrike">
                          <a:solidFill>
                            <a:srgbClr val="000000"/>
                          </a:solidFill>
                          <a:effectLst/>
                          <a:latin typeface="Arial" panose="020B0604020202020204" pitchFamily="34" charset="0"/>
                        </a:rPr>
                        <a:t>Overall</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-0.29%</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0.09%</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0.20%</a:t>
                      </a:r>
                    </a:p>
                  </a:txBody>
                  <a:tcPr marL="9525" marR="9525" marT="9525" marB="0" anchor="b">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91%</a:t>
                      </a:r>
                    </a:p>
                  </a:txBody>
                  <a:tcPr marL="9525" marR="9525" marT="9525" marB="0" anchor="b">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Arial" panose="020B0604020202020204" pitchFamily="34" charset="0"/>
                        </a:rPr>
                        <a:t>86%</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008611"/>
                  </a:ext>
                </a:extLst>
              </a:tr>
              <a:tr h="161925">
                <a:tc>
                  <a:txBody>
                    <a:bodyPr/>
                    <a:lstStyle/>
                    <a:p>
                      <a:pPr algn="ctr" fontAlgn="b"/>
                      <a:r>
                        <a:rPr lang="en-US" sz="900" b="0" i="0" u="none" strike="noStrike">
                          <a:solidFill>
                            <a:srgbClr val="000000"/>
                          </a:solidFill>
                          <a:effectLst/>
                          <a:latin typeface="Arial" panose="020B0604020202020204" pitchFamily="34" charset="0"/>
                        </a:rPr>
                        <a:t>Class D</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effectLst/>
                          <a:latin typeface="Arial" panose="020B0604020202020204" pitchFamily="34" charset="0"/>
                        </a:rPr>
                        <a:t>-0.46%</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effectLst/>
                          <a:latin typeface="Arial" panose="020B0604020202020204" pitchFamily="34" charset="0"/>
                        </a:rPr>
                        <a:t>0.47%</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effectLst/>
                          <a:latin typeface="Arial" panose="020B0604020202020204" pitchFamily="34" charset="0"/>
                        </a:rPr>
                        <a:t>0.24%</a:t>
                      </a:r>
                    </a:p>
                  </a:txBody>
                  <a:tcPr marL="9525" marR="9525" marT="9525" marB="0" anchor="b">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dirty="0">
                          <a:solidFill>
                            <a:srgbClr val="000000"/>
                          </a:solidFill>
                          <a:effectLst/>
                          <a:latin typeface="Arial" panose="020B0604020202020204" pitchFamily="34" charset="0"/>
                        </a:rPr>
                        <a:t>103%</a:t>
                      </a:r>
                    </a:p>
                  </a:txBody>
                  <a:tcPr marL="9525" marR="9525" marT="9525" marB="0" anchor="b">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dirty="0">
                          <a:solidFill>
                            <a:srgbClr val="000000"/>
                          </a:solidFill>
                          <a:effectLst/>
                          <a:latin typeface="Arial" panose="020B0604020202020204" pitchFamily="34" charset="0"/>
                        </a:rPr>
                        <a:t>92%</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82715927"/>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-0.34%</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-0.36%</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-0.45%</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85%</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67916605"/>
                  </a:ext>
                </a:extLst>
              </a:tr>
            </a:tbl>
          </a:graphicData>
        </a:graphic>
      </p:graphicFrame>
      <p:graphicFrame>
        <p:nvGraphicFramePr>
          <p:cNvPr id="5" name="Table 4">
            <a:extLst>
              <a:ext uri="{FF2B5EF4-FFF2-40B4-BE49-F238E27FC236}">
                <a16:creationId xmlns:a16="http://schemas.microsoft.com/office/drawing/2014/main" id="{8805E92D-81E1-460A-95CF-E14C18A8EA4B}"/>
              </a:ext>
            </a:extLst>
          </p:cNvPr>
          <p:cNvGraphicFramePr>
            <a:graphicFrameLocks noGrp="1"/>
          </p:cNvGraphicFramePr>
          <p:nvPr>
            <p:extLst>
              <p:ext uri="{D42A27DB-BD31-4B8C-83A1-F6EECF244321}">
                <p14:modId xmlns:p14="http://schemas.microsoft.com/office/powerpoint/2010/main" val="1765437119"/>
              </p:ext>
            </p:extLst>
          </p:nvPr>
        </p:nvGraphicFramePr>
        <p:xfrm>
          <a:off x="6399099" y="5337035"/>
          <a:ext cx="4343400" cy="971550"/>
        </p:xfrm>
        <a:graphic>
          <a:graphicData uri="http://schemas.openxmlformats.org/drawingml/2006/table">
            <a:tbl>
              <a:tblPr/>
              <a:tblGrid>
                <a:gridCol w="1041400">
                  <a:extLst>
                    <a:ext uri="{9D8B030D-6E8A-4147-A177-3AD203B41FA5}">
                      <a16:colId xmlns:a16="http://schemas.microsoft.com/office/drawing/2014/main" val="1874525669"/>
                    </a:ext>
                  </a:extLst>
                </a:gridCol>
                <a:gridCol w="660400">
                  <a:extLst>
                    <a:ext uri="{9D8B030D-6E8A-4147-A177-3AD203B41FA5}">
                      <a16:colId xmlns:a16="http://schemas.microsoft.com/office/drawing/2014/main" val="1358873437"/>
                    </a:ext>
                  </a:extLst>
                </a:gridCol>
                <a:gridCol w="660400">
                  <a:extLst>
                    <a:ext uri="{9D8B030D-6E8A-4147-A177-3AD203B41FA5}">
                      <a16:colId xmlns:a16="http://schemas.microsoft.com/office/drawing/2014/main" val="4191460772"/>
                    </a:ext>
                  </a:extLst>
                </a:gridCol>
                <a:gridCol w="660400">
                  <a:extLst>
                    <a:ext uri="{9D8B030D-6E8A-4147-A177-3AD203B41FA5}">
                      <a16:colId xmlns:a16="http://schemas.microsoft.com/office/drawing/2014/main" val="1266491625"/>
                    </a:ext>
                  </a:extLst>
                </a:gridCol>
                <a:gridCol w="660400">
                  <a:extLst>
                    <a:ext uri="{9D8B030D-6E8A-4147-A177-3AD203B41FA5}">
                      <a16:colId xmlns:a16="http://schemas.microsoft.com/office/drawing/2014/main" val="443133797"/>
                    </a:ext>
                  </a:extLst>
                </a:gridCol>
                <a:gridCol w="660400">
                  <a:extLst>
                    <a:ext uri="{9D8B030D-6E8A-4147-A177-3AD203B41FA5}">
                      <a16:colId xmlns:a16="http://schemas.microsoft.com/office/drawing/2014/main" val="3522841152"/>
                    </a:ext>
                  </a:extLst>
                </a:gridCol>
              </a:tblGrid>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9525" marR="9525" marT="9525" marB="0" anchor="ctr">
                    <a:lnL>
                      <a:noFill/>
                    </a:lnL>
                    <a:lnR>
                      <a:noFill/>
                    </a:lnR>
                    <a:lnT>
                      <a:noFill/>
                    </a:lnT>
                    <a:lnB>
                      <a:noFill/>
                    </a:lnB>
                  </a:tcPr>
                </a:tc>
                <a:extLst>
                  <a:ext uri="{0D108BD9-81ED-4DB2-BD59-A6C34878D82A}">
                    <a16:rowId xmlns:a16="http://schemas.microsoft.com/office/drawing/2014/main" val="2803327096"/>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-0.38%</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-0.18%</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0.99%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78%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78%</a:t>
                      </a:r>
                    </a:p>
                  </a:txBody>
                  <a:tcPr marL="9525" marR="9525" marT="9525" marB="0" anchor="ctr">
                    <a:lnL>
                      <a:noFill/>
                    </a:lnL>
                    <a:lnR>
                      <a:noFill/>
                    </a:lnR>
                    <a:lnT>
                      <a:noFill/>
                    </a:lnT>
                    <a:lnB>
                      <a:noFill/>
                    </a:lnB>
                  </a:tcPr>
                </a:tc>
                <a:extLst>
                  <a:ext uri="{0D108BD9-81ED-4DB2-BD59-A6C34878D82A}">
                    <a16:rowId xmlns:a16="http://schemas.microsoft.com/office/drawing/2014/main" val="3547944313"/>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0.98%</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-0.42%</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72%</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75%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95964766"/>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7427350"/>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-0.67%</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0.94%</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2.32%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77%</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81%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14526978"/>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80%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82%</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0883812"/>
                  </a:ext>
                </a:extLst>
              </a:tr>
            </a:tbl>
          </a:graphicData>
        </a:graphic>
      </p:graphicFrame>
      <p:cxnSp>
        <p:nvCxnSpPr>
          <p:cNvPr id="9" name="Straight Connector 8">
            <a:extLst>
              <a:ext uri="{FF2B5EF4-FFF2-40B4-BE49-F238E27FC236}">
                <a16:creationId xmlns:a16="http://schemas.microsoft.com/office/drawing/2014/main" id="{E2C64413-B946-4D83-A32B-FEA001806990}"/>
              </a:ext>
            </a:extLst>
          </p:cNvPr>
          <p:cNvCxnSpPr/>
          <p:nvPr/>
        </p:nvCxnSpPr>
        <p:spPr>
          <a:xfrm>
            <a:off x="10733790" y="1992834"/>
            <a:ext cx="0" cy="985497"/>
          </a:xfrm>
          <a:prstGeom prst="line">
            <a:avLst/>
          </a:prstGeom>
          <a:ln w="12700">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DF328CE-9B0A-457E-80A9-32BB874A1A3F}"/>
              </a:ext>
            </a:extLst>
          </p:cNvPr>
          <p:cNvCxnSpPr/>
          <p:nvPr/>
        </p:nvCxnSpPr>
        <p:spPr>
          <a:xfrm>
            <a:off x="10738620" y="3655478"/>
            <a:ext cx="0" cy="985497"/>
          </a:xfrm>
          <a:prstGeom prst="line">
            <a:avLst/>
          </a:prstGeom>
          <a:ln w="12700">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7919C494-31FA-40DF-9C9D-73D218BC624E}"/>
              </a:ext>
            </a:extLst>
          </p:cNvPr>
          <p:cNvCxnSpPr/>
          <p:nvPr/>
        </p:nvCxnSpPr>
        <p:spPr>
          <a:xfrm>
            <a:off x="6399099" y="5337035"/>
            <a:ext cx="4343400" cy="0"/>
          </a:xfrm>
          <a:prstGeom prst="line">
            <a:avLst/>
          </a:prstGeom>
          <a:ln w="12700">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418FE5C2-B14B-40C8-B543-C43C678D7ABE}"/>
              </a:ext>
            </a:extLst>
          </p:cNvPr>
          <p:cNvCxnSpPr>
            <a:cxnSpLocks/>
          </p:cNvCxnSpPr>
          <p:nvPr/>
        </p:nvCxnSpPr>
        <p:spPr>
          <a:xfrm>
            <a:off x="10725081" y="5337035"/>
            <a:ext cx="9660" cy="730826"/>
          </a:xfrm>
          <a:prstGeom prst="line">
            <a:avLst/>
          </a:prstGeom>
          <a:ln w="12700">
            <a:headEnd type="none" w="sm" len="sm"/>
            <a:tailEnd type="none" w="sm" len="sm"/>
          </a:ln>
        </p:spPr>
        <p:style>
          <a:lnRef idx="1">
            <a:schemeClr val="dk1"/>
          </a:lnRef>
          <a:fillRef idx="0">
            <a:schemeClr val="dk1"/>
          </a:fillRef>
          <a:effectRef idx="0">
            <a:schemeClr val="dk1"/>
          </a:effectRef>
          <a:fontRef idx="minor">
            <a:schemeClr val="tx1"/>
          </a:fontRef>
        </p:style>
      </p:cxnSp>
      <p:graphicFrame>
        <p:nvGraphicFramePr>
          <p:cNvPr id="15" name="Table 14">
            <a:extLst>
              <a:ext uri="{FF2B5EF4-FFF2-40B4-BE49-F238E27FC236}">
                <a16:creationId xmlns:a16="http://schemas.microsoft.com/office/drawing/2014/main" id="{21356C05-4792-4E44-B3BE-61B3ED931AD1}"/>
              </a:ext>
            </a:extLst>
          </p:cNvPr>
          <p:cNvGraphicFramePr>
            <a:graphicFrameLocks noGrp="1"/>
          </p:cNvGraphicFramePr>
          <p:nvPr>
            <p:extLst>
              <p:ext uri="{D42A27DB-BD31-4B8C-83A1-F6EECF244321}">
                <p14:modId xmlns:p14="http://schemas.microsoft.com/office/powerpoint/2010/main" val="2856453118"/>
              </p:ext>
            </p:extLst>
          </p:nvPr>
        </p:nvGraphicFramePr>
        <p:xfrm>
          <a:off x="1126059" y="3654049"/>
          <a:ext cx="4038600" cy="1457325"/>
        </p:xfrm>
        <a:graphic>
          <a:graphicData uri="http://schemas.openxmlformats.org/drawingml/2006/table">
            <a:tbl>
              <a:tblPr/>
              <a:tblGrid>
                <a:gridCol w="673100">
                  <a:extLst>
                    <a:ext uri="{9D8B030D-6E8A-4147-A177-3AD203B41FA5}">
                      <a16:colId xmlns:a16="http://schemas.microsoft.com/office/drawing/2014/main" val="2240983725"/>
                    </a:ext>
                  </a:extLst>
                </a:gridCol>
                <a:gridCol w="673100">
                  <a:extLst>
                    <a:ext uri="{9D8B030D-6E8A-4147-A177-3AD203B41FA5}">
                      <a16:colId xmlns:a16="http://schemas.microsoft.com/office/drawing/2014/main" val="3816783434"/>
                    </a:ext>
                  </a:extLst>
                </a:gridCol>
                <a:gridCol w="673100">
                  <a:extLst>
                    <a:ext uri="{9D8B030D-6E8A-4147-A177-3AD203B41FA5}">
                      <a16:colId xmlns:a16="http://schemas.microsoft.com/office/drawing/2014/main" val="4261509348"/>
                    </a:ext>
                  </a:extLst>
                </a:gridCol>
                <a:gridCol w="673100">
                  <a:extLst>
                    <a:ext uri="{9D8B030D-6E8A-4147-A177-3AD203B41FA5}">
                      <a16:colId xmlns:a16="http://schemas.microsoft.com/office/drawing/2014/main" val="619160261"/>
                    </a:ext>
                  </a:extLst>
                </a:gridCol>
                <a:gridCol w="673100">
                  <a:extLst>
                    <a:ext uri="{9D8B030D-6E8A-4147-A177-3AD203B41FA5}">
                      <a16:colId xmlns:a16="http://schemas.microsoft.com/office/drawing/2014/main" val="964707197"/>
                    </a:ext>
                  </a:extLst>
                </a:gridCol>
                <a:gridCol w="673100">
                  <a:extLst>
                    <a:ext uri="{9D8B030D-6E8A-4147-A177-3AD203B41FA5}">
                      <a16:colId xmlns:a16="http://schemas.microsoft.com/office/drawing/2014/main" val="1812193696"/>
                    </a:ext>
                  </a:extLst>
                </a:gridCol>
              </a:tblGrid>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92063995"/>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66596436"/>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0.22%</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1981615"/>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86421873"/>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8711094"/>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1083061"/>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-0.37%</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634852703"/>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-0.20%</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51015846"/>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-0.52%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-0.58%</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-0.56%</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3874753"/>
                  </a:ext>
                </a:extLst>
              </a:tr>
            </a:tbl>
          </a:graphicData>
        </a:graphic>
      </p:graphicFrame>
      <p:graphicFrame>
        <p:nvGraphicFramePr>
          <p:cNvPr id="16" name="Table 15">
            <a:extLst>
              <a:ext uri="{FF2B5EF4-FFF2-40B4-BE49-F238E27FC236}">
                <a16:creationId xmlns:a16="http://schemas.microsoft.com/office/drawing/2014/main" id="{22461CAE-F0E2-463B-96BB-6AD4B9CC6B76}"/>
              </a:ext>
            </a:extLst>
          </p:cNvPr>
          <p:cNvGraphicFramePr>
            <a:graphicFrameLocks noGrp="1"/>
          </p:cNvGraphicFramePr>
          <p:nvPr>
            <p:extLst>
              <p:ext uri="{D42A27DB-BD31-4B8C-83A1-F6EECF244321}">
                <p14:modId xmlns:p14="http://schemas.microsoft.com/office/powerpoint/2010/main" val="982617760"/>
              </p:ext>
            </p:extLst>
          </p:nvPr>
        </p:nvGraphicFramePr>
        <p:xfrm>
          <a:off x="1126059" y="5337035"/>
          <a:ext cx="4038600" cy="1133475"/>
        </p:xfrm>
        <a:graphic>
          <a:graphicData uri="http://schemas.openxmlformats.org/drawingml/2006/table">
            <a:tbl>
              <a:tblPr/>
              <a:tblGrid>
                <a:gridCol w="673100">
                  <a:extLst>
                    <a:ext uri="{9D8B030D-6E8A-4147-A177-3AD203B41FA5}">
                      <a16:colId xmlns:a16="http://schemas.microsoft.com/office/drawing/2014/main" val="3771864747"/>
                    </a:ext>
                  </a:extLst>
                </a:gridCol>
                <a:gridCol w="673100">
                  <a:extLst>
                    <a:ext uri="{9D8B030D-6E8A-4147-A177-3AD203B41FA5}">
                      <a16:colId xmlns:a16="http://schemas.microsoft.com/office/drawing/2014/main" val="2612490085"/>
                    </a:ext>
                  </a:extLst>
                </a:gridCol>
                <a:gridCol w="673100">
                  <a:extLst>
                    <a:ext uri="{9D8B030D-6E8A-4147-A177-3AD203B41FA5}">
                      <a16:colId xmlns:a16="http://schemas.microsoft.com/office/drawing/2014/main" val="2442456793"/>
                    </a:ext>
                  </a:extLst>
                </a:gridCol>
                <a:gridCol w="673100">
                  <a:extLst>
                    <a:ext uri="{9D8B030D-6E8A-4147-A177-3AD203B41FA5}">
                      <a16:colId xmlns:a16="http://schemas.microsoft.com/office/drawing/2014/main" val="1566603787"/>
                    </a:ext>
                  </a:extLst>
                </a:gridCol>
                <a:gridCol w="673100">
                  <a:extLst>
                    <a:ext uri="{9D8B030D-6E8A-4147-A177-3AD203B41FA5}">
                      <a16:colId xmlns:a16="http://schemas.microsoft.com/office/drawing/2014/main" val="186324018"/>
                    </a:ext>
                  </a:extLst>
                </a:gridCol>
                <a:gridCol w="673100">
                  <a:extLst>
                    <a:ext uri="{9D8B030D-6E8A-4147-A177-3AD203B41FA5}">
                      <a16:colId xmlns:a16="http://schemas.microsoft.com/office/drawing/2014/main" val="4233102629"/>
                    </a:ext>
                  </a:extLst>
                </a:gridCol>
              </a:tblGrid>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-0.26%</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0.27%</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0.56%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47389706"/>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-0.07%</a:t>
                      </a:r>
                    </a:p>
                  </a:txBody>
                  <a:tcPr marL="9525" marR="9525" marT="952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0.89%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18460669"/>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0.52%</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0.28%</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3097633"/>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0.22%</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0.60%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6781137"/>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-0.50%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1.32%</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1.56%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75388333"/>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6174403"/>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-0.88%</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39703153"/>
                  </a:ext>
                </a:extLst>
              </a:tr>
            </a:tbl>
          </a:graphicData>
        </a:graphic>
      </p:graphicFrame>
      <p:cxnSp>
        <p:nvCxnSpPr>
          <p:cNvPr id="18" name="Straight Connector 17">
            <a:extLst>
              <a:ext uri="{FF2B5EF4-FFF2-40B4-BE49-F238E27FC236}">
                <a16:creationId xmlns:a16="http://schemas.microsoft.com/office/drawing/2014/main" id="{97881F3F-24D7-4A3B-B071-D1BD1E65F48F}"/>
              </a:ext>
            </a:extLst>
          </p:cNvPr>
          <p:cNvCxnSpPr/>
          <p:nvPr/>
        </p:nvCxnSpPr>
        <p:spPr>
          <a:xfrm>
            <a:off x="1126059" y="5337035"/>
            <a:ext cx="4038600" cy="0"/>
          </a:xfrm>
          <a:prstGeom prst="line">
            <a:avLst/>
          </a:prstGeom>
          <a:ln w="12700">
            <a:headEnd type="none" w="sm" len="sm"/>
            <a:tailEnd type="none" w="sm" len="sm"/>
          </a:ln>
        </p:spPr>
        <p:style>
          <a:lnRef idx="1">
            <a:schemeClr val="dk1"/>
          </a:lnRef>
          <a:fillRef idx="0">
            <a:schemeClr val="dk1"/>
          </a:fillRef>
          <a:effectRef idx="0">
            <a:schemeClr val="dk1"/>
          </a:effectRef>
          <a:fontRef idx="minor">
            <a:schemeClr val="tx1"/>
          </a:fontRef>
        </p:style>
      </p:cxnSp>
      <p:grpSp>
        <p:nvGrpSpPr>
          <p:cNvPr id="24" name="Group 23">
            <a:extLst>
              <a:ext uri="{FF2B5EF4-FFF2-40B4-BE49-F238E27FC236}">
                <a16:creationId xmlns:a16="http://schemas.microsoft.com/office/drawing/2014/main" id="{3FBC9144-6921-48F4-BAD1-B03C6EE274D7}"/>
              </a:ext>
            </a:extLst>
          </p:cNvPr>
          <p:cNvGrpSpPr/>
          <p:nvPr/>
        </p:nvGrpSpPr>
        <p:grpSpPr>
          <a:xfrm>
            <a:off x="5913128" y="1992834"/>
            <a:ext cx="530271" cy="3576996"/>
            <a:chOff x="5556069" y="1992834"/>
            <a:chExt cx="530271" cy="3576996"/>
          </a:xfrm>
        </p:grpSpPr>
        <p:sp>
          <p:nvSpPr>
            <p:cNvPr id="19" name="TextBox 18">
              <a:extLst>
                <a:ext uri="{FF2B5EF4-FFF2-40B4-BE49-F238E27FC236}">
                  <a16:creationId xmlns:a16="http://schemas.microsoft.com/office/drawing/2014/main" id="{17ED5BF7-4ACF-4076-8123-C649D3BCB3E8}"/>
                </a:ext>
              </a:extLst>
            </p:cNvPr>
            <p:cNvSpPr txBox="1"/>
            <p:nvPr/>
          </p:nvSpPr>
          <p:spPr>
            <a:xfrm>
              <a:off x="5556069" y="1992834"/>
              <a:ext cx="405817"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AI</a:t>
              </a:r>
            </a:p>
          </p:txBody>
        </p:sp>
        <p:sp>
          <p:nvSpPr>
            <p:cNvPr id="20" name="TextBox 19">
              <a:extLst>
                <a:ext uri="{FF2B5EF4-FFF2-40B4-BE49-F238E27FC236}">
                  <a16:creationId xmlns:a16="http://schemas.microsoft.com/office/drawing/2014/main" id="{0432FB92-75EA-4C63-BE90-3DD35A8A2AD4}"/>
                </a:ext>
              </a:extLst>
            </p:cNvPr>
            <p:cNvSpPr txBox="1"/>
            <p:nvPr/>
          </p:nvSpPr>
          <p:spPr>
            <a:xfrm>
              <a:off x="5564779" y="3654049"/>
              <a:ext cx="397107"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RA</a:t>
              </a:r>
            </a:p>
          </p:txBody>
        </p:sp>
        <p:sp>
          <p:nvSpPr>
            <p:cNvPr id="21" name="TextBox 20">
              <a:extLst>
                <a:ext uri="{FF2B5EF4-FFF2-40B4-BE49-F238E27FC236}">
                  <a16:creationId xmlns:a16="http://schemas.microsoft.com/office/drawing/2014/main" id="{7C0FA42C-6F3C-4AD4-97CD-6EB49AD82B1C}"/>
                </a:ext>
              </a:extLst>
            </p:cNvPr>
            <p:cNvSpPr txBox="1"/>
            <p:nvPr/>
          </p:nvSpPr>
          <p:spPr>
            <a:xfrm>
              <a:off x="5556069" y="5333483"/>
              <a:ext cx="530271"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LDB</a:t>
              </a:r>
            </a:p>
          </p:txBody>
        </p:sp>
      </p:grpSp>
      <p:sp>
        <p:nvSpPr>
          <p:cNvPr id="22" name="TextBox 21">
            <a:extLst>
              <a:ext uri="{FF2B5EF4-FFF2-40B4-BE49-F238E27FC236}">
                <a16:creationId xmlns:a16="http://schemas.microsoft.com/office/drawing/2014/main" id="{77C8C3C4-B4EC-4055-AD4A-BD829507667B}"/>
              </a:ext>
            </a:extLst>
          </p:cNvPr>
          <p:cNvSpPr txBox="1"/>
          <p:nvPr/>
        </p:nvSpPr>
        <p:spPr>
          <a:xfrm>
            <a:off x="676331" y="3654048"/>
            <a:ext cx="834320"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RA</a:t>
            </a:r>
          </a:p>
        </p:txBody>
      </p:sp>
      <p:sp>
        <p:nvSpPr>
          <p:cNvPr id="23" name="TextBox 22">
            <a:extLst>
              <a:ext uri="{FF2B5EF4-FFF2-40B4-BE49-F238E27FC236}">
                <a16:creationId xmlns:a16="http://schemas.microsoft.com/office/drawing/2014/main" id="{B2503A56-4920-46B7-B92D-6D2F92FB05EC}"/>
              </a:ext>
            </a:extLst>
          </p:cNvPr>
          <p:cNvSpPr txBox="1"/>
          <p:nvPr/>
        </p:nvSpPr>
        <p:spPr>
          <a:xfrm>
            <a:off x="663579" y="5333483"/>
            <a:ext cx="834320"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LDB</a:t>
            </a:r>
          </a:p>
        </p:txBody>
      </p:sp>
    </p:spTree>
    <p:extLst>
      <p:ext uri="{BB962C8B-B14F-4D97-AF65-F5344CB8AC3E}">
        <p14:creationId xmlns:p14="http://schemas.microsoft.com/office/powerpoint/2010/main" val="1406977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21A24E-2933-40B1-BBA3-7A8AF16E68C0}"/>
              </a:ext>
            </a:extLst>
          </p:cNvPr>
          <p:cNvSpPr>
            <a:spLocks noGrp="1"/>
          </p:cNvSpPr>
          <p:nvPr>
            <p:ph type="title"/>
          </p:nvPr>
        </p:nvSpPr>
        <p:spPr>
          <a:xfrm>
            <a:off x="495300" y="565125"/>
            <a:ext cx="11187112" cy="439479"/>
          </a:xfrm>
        </p:spPr>
        <p:txBody>
          <a:bodyPr/>
          <a:lstStyle/>
          <a:p>
            <a:r>
              <a:rPr lang="en-US" dirty="0"/>
              <a:t>Conclusion</a:t>
            </a:r>
          </a:p>
        </p:txBody>
      </p:sp>
      <p:sp>
        <p:nvSpPr>
          <p:cNvPr id="4" name="Content Placeholder 3">
            <a:extLst>
              <a:ext uri="{FF2B5EF4-FFF2-40B4-BE49-F238E27FC236}">
                <a16:creationId xmlns:a16="http://schemas.microsoft.com/office/drawing/2014/main" id="{7FD850F0-B5BB-4BE7-AEFF-55FE430D0A3B}"/>
              </a:ext>
            </a:extLst>
          </p:cNvPr>
          <p:cNvSpPr>
            <a:spLocks noGrp="1"/>
          </p:cNvSpPr>
          <p:nvPr>
            <p:ph sz="quarter" idx="14"/>
          </p:nvPr>
        </p:nvSpPr>
        <p:spPr/>
        <p:txBody>
          <a:bodyPr/>
          <a:lstStyle/>
          <a:p>
            <a:r>
              <a:rPr lang="en-US" dirty="0"/>
              <a:t>Two methods to improve the probability estimation for CABAC</a:t>
            </a:r>
          </a:p>
          <a:p>
            <a:pPr lvl="1">
              <a:lnSpc>
                <a:spcPct val="150000"/>
              </a:lnSpc>
            </a:pPr>
            <a:r>
              <a:rPr lang="en-US" sz="2000" dirty="0"/>
              <a:t>Temporal CABAC initialization: </a:t>
            </a:r>
          </a:p>
          <a:p>
            <a:pPr marL="521208" lvl="3" indent="0">
              <a:lnSpc>
                <a:spcPct val="150000"/>
              </a:lnSpc>
              <a:buNone/>
            </a:pPr>
            <a:r>
              <a:rPr lang="en-US" sz="2000" dirty="0"/>
              <a:t>RA -0.16%, LDB -0.24%</a:t>
            </a:r>
          </a:p>
          <a:p>
            <a:pPr lvl="1">
              <a:lnSpc>
                <a:spcPct val="150000"/>
              </a:lnSpc>
            </a:pPr>
            <a:r>
              <a:rPr lang="en-US" sz="2000" dirty="0"/>
              <a:t>Temporal CABAC initialization + Adaptive window size adjustment: </a:t>
            </a:r>
          </a:p>
          <a:p>
            <a:pPr marL="521208" lvl="3" indent="0">
              <a:lnSpc>
                <a:spcPct val="150000"/>
              </a:lnSpc>
              <a:buNone/>
            </a:pPr>
            <a:r>
              <a:rPr lang="en-US" sz="2000" dirty="0"/>
              <a:t>AI: -0.09%, RA: -0.29%, LDB</a:t>
            </a:r>
            <a:r>
              <a:rPr lang="en-US" sz="2000"/>
              <a:t>: -0.32%*</a:t>
            </a:r>
            <a:endParaRPr lang="en-US" sz="2000" dirty="0"/>
          </a:p>
          <a:p>
            <a:pPr marL="203200" indent="-231775">
              <a:lnSpc>
                <a:spcPct val="150000"/>
              </a:lnSpc>
            </a:pPr>
            <a:r>
              <a:rPr lang="en-US" dirty="0"/>
              <a:t>Suggest to study this proposal in EE</a:t>
            </a:r>
          </a:p>
          <a:p>
            <a:pPr marL="0" indent="0">
              <a:lnSpc>
                <a:spcPct val="150000"/>
              </a:lnSpc>
              <a:buNone/>
            </a:pPr>
            <a:r>
              <a:rPr lang="en-US" dirty="0"/>
              <a:t>Thank Oppo for cross-check. </a:t>
            </a:r>
          </a:p>
        </p:txBody>
      </p:sp>
      <p:sp>
        <p:nvSpPr>
          <p:cNvPr id="5" name="Subtitle 4">
            <a:extLst>
              <a:ext uri="{FF2B5EF4-FFF2-40B4-BE49-F238E27FC236}">
                <a16:creationId xmlns:a16="http://schemas.microsoft.com/office/drawing/2014/main" id="{1D527AE8-EAFE-4C1A-B232-E82C5FD0CB91}"/>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350756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1132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13" id="{774B433F-6B24-A448-9BD6-BAD1536D0C20}" vid="{A44F2C55-5449-6A43-9FD4-1675E963420B}"/>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1" ma:contentTypeDescription="Create a new document." ma:contentTypeScope="" ma:versionID="34e5ac9a8caec3b3a307c3cc058e3352">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7ba339c1bd1ad2ececb802600786a551" ns3:_="" ns4:_="">
    <xsd:import namespace="ba37140e-f4c5-4a6c-a9b4-20a691ce6c8a"/>
    <xsd:import namespace="cc9c437c-ae0c-4066-8d90-a0f7de78612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description="" ma:internalName="MediaServiceAutoTags" ma:readOnly="true">
      <xsd:simpleType>
        <xsd:restriction base="dms:Text"/>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9508889-A9E3-4CFD-9083-170E876B0DDB}">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3672EA31-3F7C-449E-A93C-02301E82B2AE}">
  <ds:schemaRefs>
    <ds:schemaRef ds:uri="http://schemas.microsoft.com/sharepoint/v3/contenttype/forms"/>
  </ds:schemaRefs>
</ds:datastoreItem>
</file>

<file path=customXml/itemProps3.xml><?xml version="1.0" encoding="utf-8"?>
<ds:datastoreItem xmlns:ds="http://schemas.openxmlformats.org/officeDocument/2006/customXml" ds:itemID="{BE97B4D3-D865-495F-B927-419CB564414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a37140e-f4c5-4a6c-a9b4-20a691ce6c8a"/>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Qualcomm 16x9 Public Template - Jan2021</Template>
  <TotalTime>8303</TotalTime>
  <Words>886</Words>
  <Application>Microsoft Office PowerPoint</Application>
  <PresentationFormat>Widescreen</PresentationFormat>
  <Paragraphs>289</Paragraphs>
  <Slides>8</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4" baseType="lpstr">
      <vt:lpstr>Arial</vt:lpstr>
      <vt:lpstr>Century Gothic</vt:lpstr>
      <vt:lpstr>Microsoft Sans Serif</vt:lpstr>
      <vt:lpstr>Times New Roman</vt:lpstr>
      <vt:lpstr>Qualcomm Executive External</vt:lpstr>
      <vt:lpstr>Visio</vt:lpstr>
      <vt:lpstr>JVET-Y0181: AHG12: CABAC Initialization from Previous Inter Slice</vt:lpstr>
      <vt:lpstr>Introduction</vt:lpstr>
      <vt:lpstr>Temporal CABAC Initialization</vt:lpstr>
      <vt:lpstr>Adaptive Window Size Adjustment</vt:lpstr>
      <vt:lpstr>Adaptive Window Size Adjustment</vt:lpstr>
      <vt:lpstr>Experimental Results</vt:lpstr>
      <vt:lpstr>Conclusion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PUBLIC 16x9 Template</dc:title>
  <dc:subject/>
  <dc:creator>Jie Dong</dc:creator>
  <cp:keywords/>
  <dc:description/>
  <cp:lastModifiedBy>Vadim Seregin</cp:lastModifiedBy>
  <cp:revision>46</cp:revision>
  <dcterms:created xsi:type="dcterms:W3CDTF">2022-01-12T17:10:16Z</dcterms:created>
  <dcterms:modified xsi:type="dcterms:W3CDTF">2022-01-18T21:00:38Z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0x010100EB28163D68FE8E4D9361964FDD814FC4</vt:lpwstr>
  </property>
</Properties>
</file>