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67" r:id="rId4"/>
    <p:sldId id="268" r:id="rId5"/>
    <p:sldId id="264" r:id="rId6"/>
    <p:sldId id="269" r:id="rId7"/>
    <p:sldId id="27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958AE9-98F0-4932-BC5A-EECC0B558F83}" v="19" dt="2022-01-13T22:28:29.1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710" autoAdjust="0"/>
  </p:normalViewPr>
  <p:slideViewPr>
    <p:cSldViewPr snapToGrid="0">
      <p:cViewPr varScale="1">
        <p:scale>
          <a:sx n="111" d="100"/>
          <a:sy n="111" d="100"/>
        </p:scale>
        <p:origin x="108" y="4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interdigital-my.sharepoint.com/personal/fabrice_urban_interdigital_com/Documents/JVET/2022_01_Y_EE2-1.1_ABT_UQT/results/trade-offs/trade-off_ABT%20-%20Copy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interdigital-my.sharepoint.com/personal/fabrice_urban_interdigital_com/Documents/JVET/2022_01_Y_EE2-1.1_ABT_UQT/results/trade-offs/trade-off_ABT%20-%20Copy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interdigital-my.sharepoint.com/personal/fabrice_urban_interdigital_com/Documents/JVET/2022_01_Y_EE2-1.1_ABT_UQT/results/trade-offs/trade-off_ABT_for_v3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/>
              <a:t>Class B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v>ECM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Sheet1!$O$5:$O$9</c:f>
              <c:numCache>
                <c:formatCode>0%</c:formatCode>
                <c:ptCount val="5"/>
                <c:pt idx="0">
                  <c:v>1</c:v>
                </c:pt>
                <c:pt idx="1">
                  <c:v>1.8562898247213455</c:v>
                </c:pt>
                <c:pt idx="2">
                  <c:v>2.2649237635027286</c:v>
                </c:pt>
                <c:pt idx="3">
                  <c:v>2.7288448667409457</c:v>
                </c:pt>
                <c:pt idx="4">
                  <c:v>3.2630015582571703</c:v>
                </c:pt>
              </c:numCache>
            </c:numRef>
          </c:xVal>
          <c:yVal>
            <c:numRef>
              <c:f>Sheet1!$N$5:$N$9</c:f>
              <c:numCache>
                <c:formatCode>0.00%</c:formatCode>
                <c:ptCount val="5"/>
                <c:pt idx="0">
                  <c:v>0</c:v>
                </c:pt>
                <c:pt idx="1">
                  <c:v>-9.7513174363896386E-3</c:v>
                </c:pt>
                <c:pt idx="2">
                  <c:v>-1.2262865369606746E-2</c:v>
                </c:pt>
                <c:pt idx="3">
                  <c:v>-1.3724989453432878E-2</c:v>
                </c:pt>
                <c:pt idx="4">
                  <c:v>-1.5223822126705699E-2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539-4A51-B998-EA02FE6CBC96}"/>
            </c:ext>
          </c:extLst>
        </c:ser>
        <c:ser>
          <c:idx val="1"/>
          <c:order val="1"/>
          <c:tx>
            <c:v>ABT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Sheet1!$O$10:$O$14</c:f>
              <c:numCache>
                <c:formatCode>0%</c:formatCode>
                <c:ptCount val="5"/>
                <c:pt idx="0">
                  <c:v>1.3305862704765454</c:v>
                </c:pt>
                <c:pt idx="1">
                  <c:v>1.5545181041097913</c:v>
                </c:pt>
                <c:pt idx="2">
                  <c:v>1.99684324092679</c:v>
                </c:pt>
                <c:pt idx="3">
                  <c:v>2.4017756866957303</c:v>
                </c:pt>
                <c:pt idx="4">
                  <c:v>3.0275219248672678</c:v>
                </c:pt>
              </c:numCache>
            </c:numRef>
          </c:xVal>
          <c:yVal>
            <c:numRef>
              <c:f>Sheet1!$N$10:$N$14</c:f>
              <c:numCache>
                <c:formatCode>0.00%</c:formatCode>
                <c:ptCount val="5"/>
                <c:pt idx="0">
                  <c:v>-4.3102911583764673E-3</c:v>
                </c:pt>
                <c:pt idx="1">
                  <c:v>-7.1032250379992499E-3</c:v>
                </c:pt>
                <c:pt idx="2">
                  <c:v>-1.2257881510190893E-2</c:v>
                </c:pt>
                <c:pt idx="3">
                  <c:v>-1.4643510817023198E-2</c:v>
                </c:pt>
                <c:pt idx="4">
                  <c:v>-1.7795030350918162E-2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539-4A51-B998-EA02FE6CBC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5556064"/>
        <c:axId val="295556392"/>
      </c:scatterChart>
      <c:valAx>
        <c:axId val="2955560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95556392"/>
        <c:crosses val="autoZero"/>
        <c:crossBetween val="midCat"/>
      </c:valAx>
      <c:valAx>
        <c:axId val="295556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9555606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/>
              <a:t>Class B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v>ECM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Sheet1!$O$5:$O$9</c:f>
              <c:numCache>
                <c:formatCode>0%</c:formatCode>
                <c:ptCount val="5"/>
                <c:pt idx="0">
                  <c:v>1</c:v>
                </c:pt>
                <c:pt idx="1">
                  <c:v>1.8562898247213455</c:v>
                </c:pt>
                <c:pt idx="2">
                  <c:v>2.2649237635027286</c:v>
                </c:pt>
                <c:pt idx="3">
                  <c:v>2.7288448667409457</c:v>
                </c:pt>
                <c:pt idx="4">
                  <c:v>3.2630015582571703</c:v>
                </c:pt>
              </c:numCache>
            </c:numRef>
          </c:xVal>
          <c:yVal>
            <c:numRef>
              <c:f>Sheet1!$N$5:$N$9</c:f>
              <c:numCache>
                <c:formatCode>0.00%</c:formatCode>
                <c:ptCount val="5"/>
                <c:pt idx="0">
                  <c:v>0</c:v>
                </c:pt>
                <c:pt idx="1">
                  <c:v>-9.7513174363896386E-3</c:v>
                </c:pt>
                <c:pt idx="2">
                  <c:v>-1.2262865369606746E-2</c:v>
                </c:pt>
                <c:pt idx="3">
                  <c:v>-1.3724989453432878E-2</c:v>
                </c:pt>
                <c:pt idx="4">
                  <c:v>-1.5223822126705699E-2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539-4A51-B998-EA02FE6CBC96}"/>
            </c:ext>
          </c:extLst>
        </c:ser>
        <c:ser>
          <c:idx val="1"/>
          <c:order val="1"/>
          <c:tx>
            <c:v>ABT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Sheet1!$O$10:$O$14</c:f>
              <c:numCache>
                <c:formatCode>0%</c:formatCode>
                <c:ptCount val="5"/>
                <c:pt idx="0">
                  <c:v>1.3305862704765454</c:v>
                </c:pt>
                <c:pt idx="1">
                  <c:v>1.5545181041097913</c:v>
                </c:pt>
                <c:pt idx="2">
                  <c:v>1.99684324092679</c:v>
                </c:pt>
                <c:pt idx="3">
                  <c:v>2.4017756866957303</c:v>
                </c:pt>
                <c:pt idx="4">
                  <c:v>3.0275219248672678</c:v>
                </c:pt>
              </c:numCache>
            </c:numRef>
          </c:xVal>
          <c:yVal>
            <c:numRef>
              <c:f>Sheet1!$N$10:$N$14</c:f>
              <c:numCache>
                <c:formatCode>0.00%</c:formatCode>
                <c:ptCount val="5"/>
                <c:pt idx="0">
                  <c:v>-4.3102911583764673E-3</c:v>
                </c:pt>
                <c:pt idx="1">
                  <c:v>-7.1032250379992499E-3</c:v>
                </c:pt>
                <c:pt idx="2">
                  <c:v>-1.2257881510190893E-2</c:v>
                </c:pt>
                <c:pt idx="3">
                  <c:v>-1.4643510817023198E-2</c:v>
                </c:pt>
                <c:pt idx="4">
                  <c:v>-1.7795030350918162E-2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539-4A51-B998-EA02FE6CBC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5556064"/>
        <c:axId val="295556392"/>
      </c:scatterChart>
      <c:valAx>
        <c:axId val="2955560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95556392"/>
        <c:crosses val="autoZero"/>
        <c:crossBetween val="midCat"/>
      </c:valAx>
      <c:valAx>
        <c:axId val="295556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9555606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/>
              <a:t>Overall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v>ECM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Sheet1!$M$5:$M$7</c:f>
              <c:numCache>
                <c:formatCode>0%</c:formatCode>
                <c:ptCount val="3"/>
                <c:pt idx="0">
                  <c:v>1</c:v>
                </c:pt>
                <c:pt idx="1">
                  <c:v>1.743077668627349</c:v>
                </c:pt>
                <c:pt idx="2">
                  <c:v>2.18567242846358</c:v>
                </c:pt>
              </c:numCache>
            </c:numRef>
          </c:xVal>
          <c:yVal>
            <c:numRef>
              <c:f>Sheet1!$L$5:$L$7</c:f>
              <c:numCache>
                <c:formatCode>0.00%</c:formatCode>
                <c:ptCount val="3"/>
                <c:pt idx="0">
                  <c:v>0</c:v>
                </c:pt>
                <c:pt idx="1">
                  <c:v>-9.1199744292905713E-3</c:v>
                </c:pt>
                <c:pt idx="2">
                  <c:v>-1.1574277857641639E-2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36A-44F6-8F58-D6561496F97B}"/>
            </c:ext>
          </c:extLst>
        </c:ser>
        <c:ser>
          <c:idx val="1"/>
          <c:order val="1"/>
          <c:tx>
            <c:v>ABT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(Sheet1!$M$10:$M$11,Sheet1!$M$14)</c:f>
              <c:numCache>
                <c:formatCode>0%</c:formatCode>
                <c:ptCount val="3"/>
                <c:pt idx="0">
                  <c:v>1.3707486712733767</c:v>
                </c:pt>
                <c:pt idx="1">
                  <c:v>1.5798673666841712</c:v>
                </c:pt>
                <c:pt idx="2">
                  <c:v>2.7806582023281976</c:v>
                </c:pt>
              </c:numCache>
            </c:numRef>
          </c:xVal>
          <c:yVal>
            <c:numRef>
              <c:f>(Sheet1!$L$10:$L$11,Sheet1!$L$14)</c:f>
              <c:numCache>
                <c:formatCode>0.00%</c:formatCode>
                <c:ptCount val="3"/>
                <c:pt idx="0">
                  <c:v>-3.7994784658965369E-3</c:v>
                </c:pt>
                <c:pt idx="1">
                  <c:v>-6.8145581771885087E-3</c:v>
                </c:pt>
                <c:pt idx="2">
                  <c:v>-1.642353899818701E-2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36A-44F6-8F58-D6561496F9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5556064"/>
        <c:axId val="295556392"/>
      </c:scatterChart>
      <c:valAx>
        <c:axId val="2955560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95556392"/>
        <c:crosses val="autoZero"/>
        <c:crossBetween val="midCat"/>
      </c:valAx>
      <c:valAx>
        <c:axId val="295556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9555606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1/13/2022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1/13/2022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1/13/2022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1/13/2022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1/13/2022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1/13/2022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1/13/2022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1/13/2022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JVET-Y0174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sz="4600" dirty="0"/>
              <a:t>EE2-1.1–related: additional tests on partitioning flexibility</a:t>
            </a:r>
            <a:endParaRPr lang="en-CA" dirty="0"/>
          </a:p>
          <a:p>
            <a:pPr algn="ctr"/>
            <a:r>
              <a:rPr lang="en-CA" sz="2600" dirty="0"/>
              <a:t>F. Urban, K. Naser, F. Galpin (Interdigital)</a:t>
            </a:r>
          </a:p>
          <a:p>
            <a:pPr algn="ctr"/>
            <a:r>
              <a:rPr lang="en-CA" sz="2600" dirty="0"/>
              <a:t>K. Zhang, L. Zhang, Z. Deng, N. Zhang, Y. Wang (</a:t>
            </a:r>
            <a:r>
              <a:rPr lang="en-CA" sz="2600" dirty="0" err="1"/>
              <a:t>Bytedance</a:t>
            </a:r>
            <a:r>
              <a:rPr lang="en-CA" sz="26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additional tests on partitioning flexibility</a:t>
            </a:r>
            <a:endParaRPr lang="en-CA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39435-514E-42C8-B161-F905A24F8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/>
              <a:t>Improvement in compression gain comes from coding modes diversity</a:t>
            </a:r>
          </a:p>
          <a:p>
            <a:pPr lvl="1"/>
            <a:r>
              <a:rPr lang="en-CA" dirty="0"/>
              <a:t>Increase the RDO search space</a:t>
            </a:r>
          </a:p>
          <a:p>
            <a:pPr lvl="1"/>
            <a:r>
              <a:rPr lang="en-CA" dirty="0"/>
              <a:t>Increase encoder run-time in an exhaustive RDO algorithm</a:t>
            </a:r>
          </a:p>
          <a:p>
            <a:pPr lvl="1"/>
            <a:r>
              <a:rPr lang="en-CA" dirty="0"/>
              <a:t>But the impact of new tool can be very limited on the decoder side</a:t>
            </a:r>
          </a:p>
          <a:p>
            <a:pPr lvl="1"/>
            <a:endParaRPr lang="en-CA" dirty="0"/>
          </a:p>
          <a:p>
            <a:r>
              <a:rPr lang="en-CA" dirty="0"/>
              <a:t>Codec complexity is not only encoder complexity</a:t>
            </a:r>
          </a:p>
          <a:p>
            <a:pPr lvl="1"/>
            <a:r>
              <a:rPr lang="en-CA" dirty="0"/>
              <a:t>Ex: contribution JVET-Y0126 improves VTM performances by modifying encoder while increasing encoding time</a:t>
            </a:r>
          </a:p>
          <a:p>
            <a:pPr lvl="1"/>
            <a:r>
              <a:rPr lang="en-CA" dirty="0"/>
              <a:t>RDO optimisation is a key feature for encoder developers </a:t>
            </a:r>
          </a:p>
          <a:p>
            <a:pPr lvl="2"/>
            <a:r>
              <a:rPr lang="en-CA" dirty="0"/>
              <a:t>find good trade-offs between encoding time and compression gains.</a:t>
            </a:r>
          </a:p>
          <a:p>
            <a:pPr lvl="2"/>
            <a:r>
              <a:rPr lang="en-CA" dirty="0"/>
              <a:t>Heuristics improve with time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D880B-94B0-4D07-8A69-36AC8912B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F6D5E-0D70-4F38-AEBF-0455EC0C9DB6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2D616-343F-4234-B480-CD50CD76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E56E3-9731-4C72-8B4F-2F96F06E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4471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additional tests on partitioning flexibility</a:t>
            </a:r>
            <a:endParaRPr lang="en-CA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39435-514E-42C8-B161-F905A24F8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644771"/>
            <a:ext cx="9987856" cy="14147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BD-rate gains in AI configuration, in JEM7 for QTBT and QTBT+ABT, achieved with a fast split decision based on CNN.</a:t>
            </a:r>
          </a:p>
          <a:p>
            <a:pPr marL="0" indent="0">
              <a:buNone/>
            </a:pPr>
            <a:r>
              <a:rPr lang="en-US" sz="1500" dirty="0"/>
              <a:t>From JVET-J0034</a:t>
            </a:r>
            <a:endParaRPr lang="en-CA" sz="15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D880B-94B0-4D07-8A69-36AC8912B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F6D5E-0D70-4F38-AEBF-0455EC0C9DB6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2D616-343F-4234-B480-CD50CD76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E56E3-9731-4C72-8B4F-2F96F06E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 dirty="0"/>
          </a:p>
        </p:txBody>
      </p:sp>
      <p:pic>
        <p:nvPicPr>
          <p:cNvPr id="7" name="Graphic 25">
            <a:extLst>
              <a:ext uri="{FF2B5EF4-FFF2-40B4-BE49-F238E27FC236}">
                <a16:creationId xmlns:a16="http://schemas.microsoft.com/office/drawing/2014/main" id="{DBFA7D68-9D77-4333-8B64-B285BF5BF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50707" y="2621155"/>
            <a:ext cx="5484689" cy="3290814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CBA0257-32BD-4022-9869-12EA3F40EFC4}"/>
              </a:ext>
            </a:extLst>
          </p:cNvPr>
          <p:cNvSpPr txBox="1">
            <a:spLocks/>
          </p:cNvSpPr>
          <p:nvPr/>
        </p:nvSpPr>
        <p:spPr>
          <a:xfrm>
            <a:off x="467359" y="3320294"/>
            <a:ext cx="3937864" cy="2591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500" dirty="0"/>
              <a:t>Fast encoder: best trade-off is to use simple partitioning</a:t>
            </a:r>
          </a:p>
          <a:p>
            <a:r>
              <a:rPr lang="en-CA" sz="1500" dirty="0"/>
              <a:t>High efficiency, more encoding time: best trade off includes more flexible partitioning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57D5BD-2161-4BA8-9315-655CE14421ED}"/>
              </a:ext>
            </a:extLst>
          </p:cNvPr>
          <p:cNvSpPr txBox="1"/>
          <p:nvPr/>
        </p:nvSpPr>
        <p:spPr>
          <a:xfrm>
            <a:off x="4824874" y="5911969"/>
            <a:ext cx="5158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/>
              <a:t>Gain in JEM7 as functions of encoding time (% of HM)</a:t>
            </a:r>
          </a:p>
        </p:txBody>
      </p:sp>
    </p:spTree>
    <p:extLst>
      <p:ext uri="{BB962C8B-B14F-4D97-AF65-F5344CB8AC3E}">
        <p14:creationId xmlns:p14="http://schemas.microsoft.com/office/powerpoint/2010/main" val="2186219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additional tests on partitioning flexibility in </a:t>
            </a:r>
            <a:br>
              <a:rPr lang="en-US" sz="3600" dirty="0"/>
            </a:br>
            <a:r>
              <a:rPr lang="en-US" sz="3600" dirty="0"/>
              <a:t>ECM 3.1 base on EE2 – 1.1 ABT tool</a:t>
            </a:r>
            <a:endParaRPr lang="en-CA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39435-514E-42C8-B161-F905A24F8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644771"/>
            <a:ext cx="9987856" cy="14147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Effect of partitioning flexibility on compression performance.</a:t>
            </a:r>
          </a:p>
          <a:p>
            <a:pPr marL="0" indent="0">
              <a:buNone/>
            </a:pPr>
            <a:r>
              <a:rPr lang="en-US" dirty="0"/>
              <a:t>The parameter </a:t>
            </a:r>
            <a:r>
              <a:rPr lang="en-US" dirty="0" err="1"/>
              <a:t>MaxMTTHierarchyDepthByTiD</a:t>
            </a:r>
            <a:r>
              <a:rPr lang="en-US" dirty="0"/>
              <a:t> has been set to different values from 2 to 5</a:t>
            </a:r>
            <a:endParaRPr lang="en-CA" sz="15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D880B-94B0-4D07-8A69-36AC8912B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F6D5E-0D70-4F38-AEBF-0455EC0C9DB6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2D616-343F-4234-B480-CD50CD76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E56E3-9731-4C72-8B4F-2F96F06E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CBA0257-32BD-4022-9869-12EA3F40EFC4}"/>
              </a:ext>
            </a:extLst>
          </p:cNvPr>
          <p:cNvSpPr txBox="1">
            <a:spLocks/>
          </p:cNvSpPr>
          <p:nvPr/>
        </p:nvSpPr>
        <p:spPr>
          <a:xfrm>
            <a:off x="467359" y="3320294"/>
            <a:ext cx="3937864" cy="2591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500" dirty="0"/>
              <a:t>Higher gains are obtained with ABT.</a:t>
            </a:r>
          </a:p>
          <a:p>
            <a:r>
              <a:rPr lang="en-CA" sz="1500" dirty="0"/>
              <a:t>ECM gains saturates when enabling more encoding time</a:t>
            </a:r>
          </a:p>
          <a:p>
            <a:r>
              <a:rPr lang="en-CA" sz="1500" dirty="0"/>
              <a:t>Encoder benefits from flexible partitioning </a:t>
            </a:r>
          </a:p>
          <a:p>
            <a:pPr lvl="1"/>
            <a:r>
              <a:rPr lang="en-CA" sz="1100" dirty="0"/>
              <a:t>Low complexity at decoder</a:t>
            </a:r>
          </a:p>
          <a:p>
            <a:pPr lvl="1"/>
            <a:r>
              <a:rPr lang="en-CA" sz="1100" dirty="0"/>
              <a:t>Only transforms for non-power of 2 block size</a:t>
            </a:r>
          </a:p>
          <a:p>
            <a:pPr lvl="1"/>
            <a:r>
              <a:rPr lang="en-CA" sz="1100" dirty="0"/>
              <a:t>No additional complexity for power of 2 blocks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D954C82C-D98C-4B26-8657-78C7B2B8F7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3165726"/>
              </p:ext>
            </p:extLst>
          </p:nvPr>
        </p:nvGraphicFramePr>
        <p:xfrm>
          <a:off x="4911307" y="2924422"/>
          <a:ext cx="5607170" cy="3383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97082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070A-A570-41E7-A8EA-5E0ECA547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EAE0A-5EF7-405E-9260-C3D1401AC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More partitioning flexibility should be enabled in ECM</a:t>
            </a:r>
          </a:p>
          <a:p>
            <a:r>
              <a:rPr lang="en-US" dirty="0"/>
              <a:t>EE2 1.1 may be adopted in software, but reduced configuration in CTC</a:t>
            </a:r>
            <a:endParaRPr lang="en-CA" dirty="0"/>
          </a:p>
          <a:p>
            <a:endParaRPr lang="en-CA" dirty="0"/>
          </a:p>
          <a:p>
            <a:r>
              <a:rPr lang="en-CA"/>
              <a:t>Thank you</a:t>
            </a:r>
            <a:endParaRPr lang="en-CA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61237C-2993-4409-9214-A48C2E960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5C304-EA22-4A71-B7E9-C64BEC7BFB7A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6555-F1A0-48ED-8C02-E980B29E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AB845-58D5-494A-ABD4-B1C52FE6E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00265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additional tests on partitioning flexibility in </a:t>
            </a:r>
            <a:br>
              <a:rPr lang="en-US" sz="3600" dirty="0"/>
            </a:br>
            <a:r>
              <a:rPr lang="en-US" sz="3600" dirty="0"/>
              <a:t>ECM 3.1 base on EE2 – 1.1 ABT tool</a:t>
            </a:r>
            <a:endParaRPr lang="en-CA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39435-514E-42C8-B161-F905A24F8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644771"/>
            <a:ext cx="9987856" cy="14147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MaxMTTHierarchyDepthByTiD</a:t>
            </a:r>
            <a:r>
              <a:rPr lang="en-US" dirty="0"/>
              <a:t> has been set to different values for the ECM-3.1 and EE2-1.1 </a:t>
            </a:r>
            <a:endParaRPr lang="en-CA" sz="15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D880B-94B0-4D07-8A69-36AC8912B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F6D5E-0D70-4F38-AEBF-0455EC0C9DB6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2D616-343F-4234-B480-CD50CD76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E56E3-9731-4C72-8B4F-2F96F06E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6</a:t>
            </a:fld>
            <a:endParaRPr lang="fr-FR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02C99B7-6428-4BE0-BBC1-FB709BCFE8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346619"/>
              </p:ext>
            </p:extLst>
          </p:nvPr>
        </p:nvGraphicFramePr>
        <p:xfrm>
          <a:off x="6687227" y="2853203"/>
          <a:ext cx="5012013" cy="32794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0103">
                  <a:extLst>
                    <a:ext uri="{9D8B030D-6E8A-4147-A177-3AD203B41FA5}">
                      <a16:colId xmlns:a16="http://schemas.microsoft.com/office/drawing/2014/main" val="1299115636"/>
                    </a:ext>
                  </a:extLst>
                </a:gridCol>
                <a:gridCol w="792977">
                  <a:extLst>
                    <a:ext uri="{9D8B030D-6E8A-4147-A177-3AD203B41FA5}">
                      <a16:colId xmlns:a16="http://schemas.microsoft.com/office/drawing/2014/main" val="4006174697"/>
                    </a:ext>
                  </a:extLst>
                </a:gridCol>
                <a:gridCol w="672390">
                  <a:extLst>
                    <a:ext uri="{9D8B030D-6E8A-4147-A177-3AD203B41FA5}">
                      <a16:colId xmlns:a16="http://schemas.microsoft.com/office/drawing/2014/main" val="2551325307"/>
                    </a:ext>
                  </a:extLst>
                </a:gridCol>
                <a:gridCol w="1115816">
                  <a:extLst>
                    <a:ext uri="{9D8B030D-6E8A-4147-A177-3AD203B41FA5}">
                      <a16:colId xmlns:a16="http://schemas.microsoft.com/office/drawing/2014/main" val="2485422911"/>
                    </a:ext>
                  </a:extLst>
                </a:gridCol>
                <a:gridCol w="980727">
                  <a:extLst>
                    <a:ext uri="{9D8B030D-6E8A-4147-A177-3AD203B41FA5}">
                      <a16:colId xmlns:a16="http://schemas.microsoft.com/office/drawing/2014/main" val="3707423164"/>
                    </a:ext>
                  </a:extLst>
                </a:gridCol>
              </a:tblGrid>
              <a:tr h="253747"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Overall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2820760"/>
                  </a:ext>
                </a:extLst>
              </a:tr>
              <a:tr h="25374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ECM-3.1 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0.00%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100%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797642873"/>
                  </a:ext>
                </a:extLst>
              </a:tr>
              <a:tr h="25374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ECM-3.1 444433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-0.91%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174%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-0.98%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186%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823106720"/>
                  </a:ext>
                </a:extLst>
              </a:tr>
              <a:tr h="25374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ECM-3.1 444444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-1.16%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219%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-1.23%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226%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137707947"/>
                  </a:ext>
                </a:extLst>
              </a:tr>
              <a:tr h="26249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ECM-3.1 554444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-1.37%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273%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918350659"/>
                  </a:ext>
                </a:extLst>
              </a:tr>
              <a:tr h="26249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ECM-3.1 555544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-1.52%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326%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513051148"/>
                  </a:ext>
                </a:extLst>
              </a:tr>
              <a:tr h="25374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ABT 333222 (AB)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-0.38%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137%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effectLst/>
                        </a:rPr>
                        <a:t>-0.43%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effectLst/>
                        </a:rPr>
                        <a:t>133%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07753014"/>
                  </a:ext>
                </a:extLst>
              </a:tr>
              <a:tr h="26249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ABT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-0.68%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158%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-0.71%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effectLst/>
                        </a:rPr>
                        <a:t>155%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866600125"/>
                  </a:ext>
                </a:extLst>
              </a:tr>
              <a:tr h="25374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ABT 333333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-1.23%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200%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395748058"/>
                  </a:ext>
                </a:extLst>
              </a:tr>
              <a:tr h="25374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ABT 443333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-1.46%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240%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682600877"/>
                  </a:ext>
                </a:extLst>
              </a:tr>
              <a:tr h="46199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ABT 444433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#NUM!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-1.78%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303%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158141060"/>
                  </a:ext>
                </a:extLst>
              </a:tr>
              <a:tr h="25374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ABT 444444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>
                          <a:effectLst/>
                        </a:rPr>
                        <a:t>#VALUE!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dirty="0">
                          <a:effectLst/>
                        </a:rPr>
                        <a:t>#NUM!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95349148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AA44D83-28F1-4782-97CB-E17F9B3160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49016"/>
              </p:ext>
            </p:extLst>
          </p:nvPr>
        </p:nvGraphicFramePr>
        <p:xfrm>
          <a:off x="508482" y="2822042"/>
          <a:ext cx="5810320" cy="33417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2064">
                  <a:extLst>
                    <a:ext uri="{9D8B030D-6E8A-4147-A177-3AD203B41FA5}">
                      <a16:colId xmlns:a16="http://schemas.microsoft.com/office/drawing/2014/main" val="1508578870"/>
                    </a:ext>
                  </a:extLst>
                </a:gridCol>
                <a:gridCol w="1162064">
                  <a:extLst>
                    <a:ext uri="{9D8B030D-6E8A-4147-A177-3AD203B41FA5}">
                      <a16:colId xmlns:a16="http://schemas.microsoft.com/office/drawing/2014/main" val="214297793"/>
                    </a:ext>
                  </a:extLst>
                </a:gridCol>
                <a:gridCol w="1162064">
                  <a:extLst>
                    <a:ext uri="{9D8B030D-6E8A-4147-A177-3AD203B41FA5}">
                      <a16:colId xmlns:a16="http://schemas.microsoft.com/office/drawing/2014/main" val="3986902006"/>
                    </a:ext>
                  </a:extLst>
                </a:gridCol>
                <a:gridCol w="1162064">
                  <a:extLst>
                    <a:ext uri="{9D8B030D-6E8A-4147-A177-3AD203B41FA5}">
                      <a16:colId xmlns:a16="http://schemas.microsoft.com/office/drawing/2014/main" val="1843429081"/>
                    </a:ext>
                  </a:extLst>
                </a:gridCol>
                <a:gridCol w="1162064">
                  <a:extLst>
                    <a:ext uri="{9D8B030D-6E8A-4147-A177-3AD203B41FA5}">
                      <a16:colId xmlns:a16="http://schemas.microsoft.com/office/drawing/2014/main" val="892607799"/>
                    </a:ext>
                  </a:extLst>
                </a:gridCol>
              </a:tblGrid>
              <a:tr h="2199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  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Class A-B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Class C-D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7785414"/>
                  </a:ext>
                </a:extLst>
              </a:tr>
              <a:tr h="34217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MaxMTTHierarchyDepth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MaxMTTHierarchyDepthByTid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MaxMTTHierarchyDepth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900">
                          <a:effectLst/>
                        </a:rPr>
                        <a:t>MaxMTTHierarchyDepthByTid 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7298576"/>
                  </a:ext>
                </a:extLst>
              </a:tr>
              <a:tr h="2199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ECM-3.1 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3 3 3 3 2 2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3 3 3 3 3 3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1973223"/>
                  </a:ext>
                </a:extLst>
              </a:tr>
              <a:tr h="30996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ECM-3.1 444433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4 4 4 4 3 3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4 4 4 4 3 3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2762059"/>
                  </a:ext>
                </a:extLst>
              </a:tr>
              <a:tr h="30996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ECM-3.1 444444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444444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8106676"/>
                  </a:ext>
                </a:extLst>
              </a:tr>
              <a:tr h="30996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ECM-3.1 554444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554444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8540245"/>
                  </a:ext>
                </a:extLst>
              </a:tr>
              <a:tr h="30996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ECM-3.1 555544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555544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2235219"/>
                  </a:ext>
                </a:extLst>
              </a:tr>
              <a:tr h="2199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ABT 333222 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333222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333332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2966130"/>
                  </a:ext>
                </a:extLst>
              </a:tr>
              <a:tr h="2199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ABT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333322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333333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5050742"/>
                  </a:ext>
                </a:extLst>
              </a:tr>
              <a:tr h="2199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ABT 333333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333333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355663"/>
                  </a:ext>
                </a:extLst>
              </a:tr>
              <a:tr h="2199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ABT 443333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443333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3469192"/>
                  </a:ext>
                </a:extLst>
              </a:tr>
              <a:tr h="2199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ABT 444433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444433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444433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1315423"/>
                  </a:ext>
                </a:extLst>
              </a:tr>
              <a:tr h="21996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ABT 444444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444444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>
                          <a:effectLst/>
                        </a:rPr>
                        <a:t> </a:t>
                      </a:r>
                      <a:endParaRPr lang="fr-FR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4280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089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FB45A-36A7-4748-A88C-25A32C91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additional tests on partitioning flexibility in </a:t>
            </a:r>
            <a:br>
              <a:rPr lang="en-US" sz="3600" dirty="0"/>
            </a:br>
            <a:r>
              <a:rPr lang="en-US" sz="3600" dirty="0"/>
              <a:t>ECM 3.1 base on EE2 – 1.1 ABT tool</a:t>
            </a:r>
            <a:endParaRPr lang="en-CA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39435-514E-42C8-B161-F905A24F8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644771"/>
            <a:ext cx="9987856" cy="14147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Effect of partitioning flexibility on compression performance.</a:t>
            </a:r>
          </a:p>
          <a:p>
            <a:pPr marL="0" indent="0">
              <a:buNone/>
            </a:pPr>
            <a:r>
              <a:rPr lang="en-US" dirty="0"/>
              <a:t>The parameter </a:t>
            </a:r>
            <a:r>
              <a:rPr lang="en-US" dirty="0" err="1"/>
              <a:t>MaxMTTHierarchyDepthByTiD</a:t>
            </a:r>
            <a:r>
              <a:rPr lang="en-US" dirty="0"/>
              <a:t> has been set to different values from 2 to 5</a:t>
            </a:r>
            <a:endParaRPr lang="en-CA" sz="15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D880B-94B0-4D07-8A69-36AC8912B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F6D5E-0D70-4F38-AEBF-0455EC0C9DB6}" type="datetime1">
              <a:rPr lang="en-US" smtClean="0"/>
              <a:t>1/13/2022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2D616-343F-4234-B480-CD50CD76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E56E3-9731-4C72-8B4F-2F96F06E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7</a:t>
            </a:fld>
            <a:endParaRPr lang="fr-FR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D954C82C-D98C-4B26-8657-78C7B2B8F7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2519982"/>
              </p:ext>
            </p:extLst>
          </p:nvPr>
        </p:nvGraphicFramePr>
        <p:xfrm>
          <a:off x="5325373" y="3429000"/>
          <a:ext cx="5193103" cy="2878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248CE553-A353-4743-B067-8ECF9FCEAA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8806269"/>
              </p:ext>
            </p:extLst>
          </p:nvPr>
        </p:nvGraphicFramePr>
        <p:xfrm>
          <a:off x="289206" y="3429001"/>
          <a:ext cx="4829134" cy="2878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38863888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403</TotalTime>
  <Words>647</Words>
  <Application>Microsoft Office PowerPoint</Application>
  <PresentationFormat>Widescreen</PresentationFormat>
  <Paragraphs>171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Century Gothic</vt:lpstr>
      <vt:lpstr>Times New Roman</vt:lpstr>
      <vt:lpstr>InterDigital 2022 PPT Template</vt:lpstr>
      <vt:lpstr>JVET-Y0174</vt:lpstr>
      <vt:lpstr>additional tests on partitioning flexibility</vt:lpstr>
      <vt:lpstr>additional tests on partitioning flexibility</vt:lpstr>
      <vt:lpstr>additional tests on partitioning flexibility in  ECM 3.1 base on EE2 – 1.1 ABT tool</vt:lpstr>
      <vt:lpstr>Conclusion</vt:lpstr>
      <vt:lpstr>additional tests on partitioning flexibility in  ECM 3.1 base on EE2 – 1.1 ABT tool</vt:lpstr>
      <vt:lpstr>additional tests on partitioning flexibility in  ECM 3.1 base on EE2 – 1.1 ABT tool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Fabrice Urban</cp:lastModifiedBy>
  <cp:revision>8</cp:revision>
  <dcterms:created xsi:type="dcterms:W3CDTF">2022-01-11T10:24:13Z</dcterms:created>
  <dcterms:modified xsi:type="dcterms:W3CDTF">2022-01-13T22:34:55Z</dcterms:modified>
</cp:coreProperties>
</file>