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16"/>
  </p:notesMasterIdLst>
  <p:sldIdLst>
    <p:sldId id="270" r:id="rId13"/>
    <p:sldId id="268" r:id="rId14"/>
    <p:sldId id="273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DD33"/>
    <a:srgbClr val="FF8B10"/>
    <a:srgbClr val="E6F0FF"/>
    <a:srgbClr val="DCEBFF"/>
    <a:srgbClr val="00FB92"/>
    <a:srgbClr val="797979"/>
    <a:srgbClr val="FFFB00"/>
    <a:srgbClr val="FF31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8" autoAdjust="0"/>
    <p:restoredTop sz="94660"/>
  </p:normalViewPr>
  <p:slideViewPr>
    <p:cSldViewPr snapToGrid="0">
      <p:cViewPr varScale="1">
        <p:scale>
          <a:sx n="157" d="100"/>
          <a:sy n="157" d="100"/>
        </p:scale>
        <p:origin x="144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10" Type="http://schemas.openxmlformats.org/officeDocument/2006/relationships/slideMaster" Target="slideMasters/slideMaster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1/16/Sunday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4763A660-30EC-4A32-97E1-B4941E753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9611FAE3-FCF0-4B2D-9157-C111D5E9B6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2178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BC61455E-582C-4D62-9552-0A848AE762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F9472413-770A-4336-8677-0426B07BF8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B4C2FAB4-82E0-47B1-B9B2-9F803ED31A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028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C6B2356B-CB82-4DD2-9412-D0DF30A02D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259C4F8-703B-43A5-8733-D9705F9D3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46F609DF-2C77-4620-81B3-55F49B9F78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56119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7321D17B-2889-40CA-8FFC-95D7E7ED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8714A90C-EEC6-433D-AEB0-BA3ED3D4D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9DE0E897-30BA-47BD-B9DF-25D2AC9585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B2D182D3-FA6B-4E97-BDC2-3F25237DD8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2732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49350A55-2F07-4BC8-A4E0-A43424FABF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07B3C54C-FCB8-443F-AFD4-3AD3908C7C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1A1A1A39-598B-474E-B47C-667770B11B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18991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EE297D4-D26E-405D-9F62-E2C8B8E4EA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0E674B1-BFE5-48AC-BA65-7BA5E924DA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E492B37-2F94-4661-A060-0C1580324F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56984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CA9B40D-98B9-4DAE-9A9F-ADA9639931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86294FB-2402-4D94-AED3-9DCD748257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1485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9D0773A-975D-450C-A26D-A135163002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3FBA9D5-FB04-41A4-9408-0A6F73588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9C06A-F4EC-44F3-983C-1AC393D2D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C5558F4-BB4F-4991-BB3E-261B55092A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5DC3446-4364-4345-B4F7-1AA500AF5D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6EC3DB1-F202-41B5-9B56-8293C0E423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9051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  <a:endParaRPr lang="en-US" noProof="0" dirty="0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54F17BD-B483-4E63-B8EA-90ABCD639D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7EC9C7FF-AEA7-41F5-A06B-F6A5B74D7F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5763D0-767A-4644-B497-610DCC3FCF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04CDE4F-E769-44B8-BF7C-3BAF879F2C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27300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3E7574F9-EC2C-4B85-BF5F-5178EB97C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731" r:id="rId5"/>
    <p:sldLayoutId id="2147483686" r:id="rId6"/>
    <p:sldLayoutId id="2147483664" r:id="rId7"/>
    <p:sldLayoutId id="2147483732" r:id="rId8"/>
    <p:sldLayoutId id="2147483665" r:id="rId9"/>
    <p:sldLayoutId id="2147483733" r:id="rId10"/>
    <p:sldLayoutId id="2147483666" r:id="rId11"/>
    <p:sldLayoutId id="2147483734" r:id="rId12"/>
    <p:sldLayoutId id="2147483667" r:id="rId13"/>
    <p:sldLayoutId id="2147483735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736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737" r:id="rId3"/>
    <p:sldLayoutId id="2147483682" r:id="rId4"/>
    <p:sldLayoutId id="2147483738" r:id="rId5"/>
    <p:sldLayoutId id="214748368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8B6531-E2E8-0346-A5D0-4CA22F70A8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2800" dirty="0"/>
              <a:t>S. Hong, L. Wang, K. Panusopone (Nokia), </a:t>
            </a:r>
            <a:endParaRPr lang="en-GB" sz="2800" dirty="0" smtClean="0"/>
          </a:p>
          <a:p>
            <a:pPr algn="ctr"/>
            <a:r>
              <a:rPr lang="en-GB" sz="2800" dirty="0" smtClean="0"/>
              <a:t>T</a:t>
            </a:r>
            <a:r>
              <a:rPr lang="en-GB" sz="2800" dirty="0"/>
              <a:t>. Poirier, G. Martin-Cocher (</a:t>
            </a:r>
            <a:r>
              <a:rPr lang="en-GB" sz="2800" dirty="0" err="1"/>
              <a:t>InterDigital</a:t>
            </a:r>
            <a:r>
              <a:rPr lang="en-GB" sz="2800" dirty="0"/>
              <a:t>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935B59-69E5-DB41-AD43-F0EF6876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97" y="1018478"/>
            <a:ext cx="8812606" cy="1861521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3400" dirty="0"/>
              <a:t>AHG 7: Gradual Decoding Refresh for </a:t>
            </a:r>
            <a:r>
              <a:rPr lang="en-US" sz="3400" dirty="0" smtClean="0"/>
              <a:t>ECM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GB" sz="2800" dirty="0" smtClean="0"/>
              <a:t>JVET-Y0162</a:t>
            </a:r>
            <a:endParaRPr lang="en-FI" sz="3600" dirty="0"/>
          </a:p>
        </p:txBody>
      </p:sp>
    </p:spTree>
    <p:extLst>
      <p:ext uri="{BB962C8B-B14F-4D97-AF65-F5344CB8AC3E}">
        <p14:creationId xmlns:p14="http://schemas.microsoft.com/office/powerpoint/2010/main" val="85630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024891" cy="648000"/>
          </a:xfr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Headline" panose="020B0504040602060303" pitchFamily="34" charset="0"/>
              </a:rPr>
              <a:t>Introduction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712199" y="2197015"/>
            <a:ext cx="1049412" cy="47254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VTM 13.0</a:t>
            </a:r>
          </a:p>
        </p:txBody>
      </p:sp>
      <p:sp>
        <p:nvSpPr>
          <p:cNvPr id="7" name="Rectangle 6"/>
          <p:cNvSpPr/>
          <p:nvPr/>
        </p:nvSpPr>
        <p:spPr>
          <a:xfrm>
            <a:off x="1712199" y="1724473"/>
            <a:ext cx="1049412" cy="4725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</a:t>
            </a:r>
          </a:p>
        </p:txBody>
      </p:sp>
      <p:sp>
        <p:nvSpPr>
          <p:cNvPr id="8" name="Rectangle 7"/>
          <p:cNvSpPr/>
          <p:nvPr/>
        </p:nvSpPr>
        <p:spPr>
          <a:xfrm>
            <a:off x="3662715" y="2197015"/>
            <a:ext cx="1049412" cy="47254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ECM 2.0</a:t>
            </a:r>
          </a:p>
        </p:txBody>
      </p:sp>
      <p:sp>
        <p:nvSpPr>
          <p:cNvPr id="9" name="Rectangle 8"/>
          <p:cNvSpPr/>
          <p:nvPr/>
        </p:nvSpPr>
        <p:spPr>
          <a:xfrm>
            <a:off x="3662715" y="1724473"/>
            <a:ext cx="1049412" cy="4725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GDR’</a:t>
            </a:r>
          </a:p>
        </p:txBody>
      </p:sp>
      <p:sp>
        <p:nvSpPr>
          <p:cNvPr id="10" name="Rectangle 9"/>
          <p:cNvSpPr/>
          <p:nvPr/>
        </p:nvSpPr>
        <p:spPr>
          <a:xfrm>
            <a:off x="5680737" y="2197015"/>
            <a:ext cx="1049412" cy="472542"/>
          </a:xfrm>
          <a:prstGeom prst="rect">
            <a:avLst/>
          </a:prstGeom>
          <a:pattFill prst="pct75">
            <a:fgClr>
              <a:srgbClr val="C0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ECM 3.0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680737" y="1724473"/>
            <a:ext cx="1049412" cy="4725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GDR’’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859802" y="2098824"/>
            <a:ext cx="724155" cy="202518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 smtClean="0"/>
          </a:p>
        </p:txBody>
      </p:sp>
      <p:sp>
        <p:nvSpPr>
          <p:cNvPr id="13" name="Right Arrow 12"/>
          <p:cNvSpPr/>
          <p:nvPr/>
        </p:nvSpPr>
        <p:spPr>
          <a:xfrm>
            <a:off x="4834354" y="2098824"/>
            <a:ext cx="724155" cy="202518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1527802" y="3080730"/>
            <a:ext cx="557874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/>
              <a:t>To avoid crash and leak, all ECM features have to be off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200" dirty="0"/>
              <a:t>#define </a:t>
            </a:r>
            <a:r>
              <a:rPr lang="it-IT" sz="1200" dirty="0" smtClean="0"/>
              <a:t>BASE_ENCODER		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200" dirty="0" smtClean="0"/>
              <a:t>#define BASE_NORMATIVE		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200" dirty="0" smtClean="0"/>
              <a:t>#define TOOLS				0</a:t>
            </a:r>
            <a:endParaRPr lang="en-US" sz="1200" dirty="0"/>
          </a:p>
        </p:txBody>
      </p:sp>
      <p:sp>
        <p:nvSpPr>
          <p:cNvPr id="17" name="Rectangle 16"/>
          <p:cNvSpPr/>
          <p:nvPr/>
        </p:nvSpPr>
        <p:spPr>
          <a:xfrm>
            <a:off x="1785841" y="4304163"/>
            <a:ext cx="58769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Restriction </a:t>
            </a:r>
            <a:r>
              <a:rPr lang="en-US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 be </a:t>
            </a:r>
            <a:r>
              <a:rPr lang="en-US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applied on each ECM coding tool to work with GDR</a:t>
            </a:r>
            <a:endParaRPr lang="en-US" sz="1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1350121" y="4372181"/>
            <a:ext cx="293549" cy="20251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753536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Straight Connector 52"/>
          <p:cNvCxnSpPr>
            <a:stCxn id="27" idx="1"/>
            <a:endCxn id="22" idx="3"/>
          </p:cNvCxnSpPr>
          <p:nvPr/>
        </p:nvCxnSpPr>
        <p:spPr>
          <a:xfrm flipH="1">
            <a:off x="5778820" y="2119146"/>
            <a:ext cx="2066016" cy="999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11" idx="3"/>
            <a:endCxn id="15" idx="1"/>
          </p:cNvCxnSpPr>
          <p:nvPr/>
        </p:nvCxnSpPr>
        <p:spPr>
          <a:xfrm>
            <a:off x="1429398" y="2136835"/>
            <a:ext cx="2415666" cy="0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Headline" panose="020B0504040602060303" pitchFamily="34" charset="0"/>
              </a:rPr>
              <a:t>Experimental results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567733"/>
              </p:ext>
            </p:extLst>
          </p:nvPr>
        </p:nvGraphicFramePr>
        <p:xfrm>
          <a:off x="4793928" y="2883832"/>
          <a:ext cx="3877240" cy="1781175"/>
        </p:xfrm>
        <a:graphic>
          <a:graphicData uri="http://schemas.openxmlformats.org/drawingml/2006/table">
            <a:tbl>
              <a:tblPr/>
              <a:tblGrid>
                <a:gridCol w="663086">
                  <a:extLst>
                    <a:ext uri="{9D8B030D-6E8A-4147-A177-3AD203B41FA5}">
                      <a16:colId xmlns:a16="http://schemas.microsoft.com/office/drawing/2014/main" val="1241054028"/>
                    </a:ext>
                  </a:extLst>
                </a:gridCol>
                <a:gridCol w="518762">
                  <a:extLst>
                    <a:ext uri="{9D8B030D-6E8A-4147-A177-3AD203B41FA5}">
                      <a16:colId xmlns:a16="http://schemas.microsoft.com/office/drawing/2014/main" val="68182294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21299585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0736569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26054815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15981287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1065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 (ECM 3.0) on Linux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1525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492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54108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226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943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607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36144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23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1037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765029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300865"/>
              </p:ext>
            </p:extLst>
          </p:nvPr>
        </p:nvGraphicFramePr>
        <p:xfrm>
          <a:off x="485815" y="2883831"/>
          <a:ext cx="3877240" cy="1781175"/>
        </p:xfrm>
        <a:graphic>
          <a:graphicData uri="http://schemas.openxmlformats.org/drawingml/2006/table">
            <a:tbl>
              <a:tblPr/>
              <a:tblGrid>
                <a:gridCol w="655651">
                  <a:extLst>
                    <a:ext uri="{9D8B030D-6E8A-4147-A177-3AD203B41FA5}">
                      <a16:colId xmlns:a16="http://schemas.microsoft.com/office/drawing/2014/main" val="4124447667"/>
                    </a:ext>
                  </a:extLst>
                </a:gridCol>
                <a:gridCol w="526197">
                  <a:extLst>
                    <a:ext uri="{9D8B030D-6E8A-4147-A177-3AD203B41FA5}">
                      <a16:colId xmlns:a16="http://schemas.microsoft.com/office/drawing/2014/main" val="153306674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46098291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18104690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4994028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4161011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0727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 (VTM11.0) on Linux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8417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073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78151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2939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1662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71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6527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9070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018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1011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80387" y="2601533"/>
            <a:ext cx="914400" cy="282298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JVET-U0097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05888" y="2601533"/>
            <a:ext cx="914400" cy="282298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JVET-Y0162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995130" y="957358"/>
            <a:ext cx="914400" cy="22706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900" dirty="0" smtClean="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59374" y="2001823"/>
            <a:ext cx="270024" cy="2700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900" dirty="0" smtClean="0"/>
              <a:t>IDR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839549" y="2001823"/>
            <a:ext cx="270024" cy="2700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900" dirty="0" smtClean="0"/>
              <a:t>B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508054" y="2001823"/>
            <a:ext cx="270024" cy="2700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900" dirty="0" smtClean="0"/>
              <a:t>GDR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176559" y="2001823"/>
            <a:ext cx="270024" cy="2700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900" dirty="0" smtClean="0"/>
              <a:t>B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845064" y="2001823"/>
            <a:ext cx="270024" cy="2700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900" dirty="0" smtClean="0"/>
              <a:t>GDR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2504765" y="1927324"/>
            <a:ext cx="680175" cy="0"/>
          </a:xfrm>
          <a:prstGeom prst="line">
            <a:avLst/>
          </a:prstGeom>
          <a:ln w="3175">
            <a:solidFill>
              <a:schemeClr val="tx2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496384" y="1651865"/>
            <a:ext cx="1360350" cy="0"/>
          </a:xfrm>
          <a:prstGeom prst="line">
            <a:avLst/>
          </a:prstGeom>
          <a:ln w="3175">
            <a:solidFill>
              <a:srgbClr val="C0000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2545014" y="1454007"/>
            <a:ext cx="160332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900" dirty="0">
                <a:solidFill>
                  <a:schemeClr val="tx2"/>
                </a:solidFill>
              </a:rPr>
              <a:t>GDR </a:t>
            </a:r>
            <a:r>
              <a:rPr lang="en-US" sz="900" dirty="0" smtClean="0">
                <a:solidFill>
                  <a:schemeClr val="tx2"/>
                </a:solidFill>
              </a:rPr>
              <a:t>Period = frame rate * 2</a:t>
            </a: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545013" y="1745258"/>
            <a:ext cx="149111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900" dirty="0">
                <a:solidFill>
                  <a:schemeClr val="tx2"/>
                </a:solidFill>
              </a:rPr>
              <a:t>GDR </a:t>
            </a:r>
            <a:r>
              <a:rPr lang="en-US" sz="900" dirty="0" smtClean="0">
                <a:solidFill>
                  <a:schemeClr val="tx2"/>
                </a:solidFill>
              </a:rPr>
              <a:t>Interval = frame rate</a:t>
            </a: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08796" y="1985133"/>
            <a:ext cx="270024" cy="2700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900" dirty="0" smtClean="0"/>
              <a:t>IDR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287476" y="1973340"/>
            <a:ext cx="270024" cy="2700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900" dirty="0" smtClean="0"/>
              <a:t>GDR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066156" y="1985133"/>
            <a:ext cx="270024" cy="2700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900" dirty="0" smtClean="0"/>
              <a:t>GDR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844836" y="1984134"/>
            <a:ext cx="270024" cy="2700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900" dirty="0" smtClean="0"/>
              <a:t>GDR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6280351" y="1863638"/>
            <a:ext cx="680175" cy="0"/>
          </a:xfrm>
          <a:prstGeom prst="line">
            <a:avLst/>
          </a:prstGeom>
          <a:ln w="3175">
            <a:solidFill>
              <a:schemeClr val="tx2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271970" y="1588179"/>
            <a:ext cx="794186" cy="0"/>
          </a:xfrm>
          <a:prstGeom prst="line">
            <a:avLst/>
          </a:prstGeom>
          <a:ln w="3175">
            <a:solidFill>
              <a:srgbClr val="C0000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6320600" y="1390321"/>
            <a:ext cx="162897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900" dirty="0">
                <a:solidFill>
                  <a:schemeClr val="tx2"/>
                </a:solidFill>
              </a:rPr>
              <a:t>GDR </a:t>
            </a:r>
            <a:r>
              <a:rPr lang="en-US" sz="900" dirty="0" smtClean="0">
                <a:solidFill>
                  <a:schemeClr val="tx2"/>
                </a:solidFill>
              </a:rPr>
              <a:t>Period = frame rate + 4</a:t>
            </a: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320599" y="1681572"/>
            <a:ext cx="149111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900" dirty="0">
                <a:solidFill>
                  <a:schemeClr val="tx2"/>
                </a:solidFill>
              </a:rPr>
              <a:t>GDR </a:t>
            </a:r>
            <a:r>
              <a:rPr lang="en-US" sz="900" dirty="0" smtClean="0">
                <a:solidFill>
                  <a:schemeClr val="tx2"/>
                </a:solidFill>
              </a:rPr>
              <a:t>Interval = frame rate</a:t>
            </a: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68935" y="1055765"/>
            <a:ext cx="27109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Based on Low Delay B </a:t>
            </a:r>
            <a:r>
              <a:rPr lang="en-US" sz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configuration</a:t>
            </a:r>
            <a:endParaRPr lang="en-US" sz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377048" y="1054696"/>
            <a:ext cx="21675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Based on </a:t>
            </a:r>
            <a:r>
              <a:rPr lang="en-US" sz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LLCC configuration</a:t>
            </a:r>
            <a:endParaRPr lang="en-US" sz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5765071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CD044BD-FE3C-47CB-AD01-5D780B8202E8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FEF1EC73-35B9-49E7-BDEE-EAD67DF3CCBD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326A6C7E-B0C6-4E54-97AE-6679E610098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D64A274-91D6-459A-96F6-4CA7B321C08E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4D955BF2-1FE5-4B0E-8F39-A727BC3592DA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1EA62F78-D046-4B42-B0B4-6AD66B81A712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1A5087E-D875-4389-9B23-8434F51180AC}">
  <ds:schemaRefs>
    <ds:schemaRef ds:uri="71c5aaf6-e6ce-465b-b873-5148d2a4c105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 White Master</Template>
  <TotalTime>6789</TotalTime>
  <Words>340</Words>
  <Application>Microsoft Office PowerPoint</Application>
  <PresentationFormat>On-screen Show (16:9)</PresentationFormat>
  <Paragraphs>141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Arial</vt:lpstr>
      <vt:lpstr>Nokia Pure Headline</vt:lpstr>
      <vt:lpstr>Nokia Pure Text</vt:lpstr>
      <vt:lpstr>Nokia Pure Text Light</vt:lpstr>
      <vt:lpstr>Wingdings</vt:lpstr>
      <vt:lpstr>1 White Master</vt:lpstr>
      <vt:lpstr>1_c 2018 Nokia</vt:lpstr>
      <vt:lpstr>3_Blue</vt:lpstr>
      <vt:lpstr>4_Blue End Slide</vt:lpstr>
      <vt:lpstr>5_White End Slide</vt:lpstr>
      <vt:lpstr>6_Gray</vt:lpstr>
      <vt:lpstr>AHG 7: Gradual Decoding Refresh for ECM JVET-Y0162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Lainema, Jani (Nokia - FI/Tampere)</dc:creator>
  <cp:lastModifiedBy>Hong, Seungwook (Nokia - US/San Diego)</cp:lastModifiedBy>
  <cp:revision>45</cp:revision>
  <dcterms:created xsi:type="dcterms:W3CDTF">2021-02-11T14:34:49Z</dcterms:created>
  <dcterms:modified xsi:type="dcterms:W3CDTF">2022-01-17T19:17:08Z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50ae9648-8384-4b11-aad9-49259e465c9e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