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9"/>
  </p:notesMasterIdLst>
  <p:handoutMasterIdLst>
    <p:handoutMasterId r:id="rId10"/>
  </p:handoutMasterIdLst>
  <p:sldIdLst>
    <p:sldId id="267" r:id="rId3"/>
    <p:sldId id="374" r:id="rId4"/>
    <p:sldId id="370" r:id="rId5"/>
    <p:sldId id="377" r:id="rId6"/>
    <p:sldId id="376" r:id="rId7"/>
    <p:sldId id="378" r:id="rId8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11" d="100"/>
          <a:sy n="111" d="100"/>
        </p:scale>
        <p:origin x="13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2022/1/14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2022/1/14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package" Target="../embeddings/Microsoft_Excel_Macro-Enabled_Worksheet.xlsm"/><Relationship Id="rId7" Type="http://schemas.openxmlformats.org/officeDocument/2006/relationships/package" Target="../embeddings/Microsoft_Excel_Macro-Enabled_Worksheet2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Excel_Macro-Enabled_Worksheet1.xlsm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3.xlsm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Excel_Macro-Enabled_Worksheet4.xlsm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/>
          </a:bodyPr>
          <a:lstStyle/>
          <a:p>
            <a:r>
              <a:rPr lang="en-US" altLang="zh-CN" sz="4400" dirty="0"/>
              <a:t>AHG12:Improved probability estimation for CABAC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Xiaoyu Xiu, Yi-Wen Chen, Wei Chen, Han Gao, Hong-</a:t>
            </a:r>
            <a:r>
              <a:rPr lang="en-US" altLang="zh-CN" sz="2800" dirty="0" err="1"/>
              <a:t>Jheng</a:t>
            </a:r>
            <a:r>
              <a:rPr lang="en-US" altLang="zh-CN" sz="2800" dirty="0"/>
              <a:t> </a:t>
            </a:r>
            <a:r>
              <a:rPr lang="en-US" altLang="zh-CN" sz="2800" dirty="0" err="1"/>
              <a:t>Jhu</a:t>
            </a:r>
            <a:r>
              <a:rPr lang="en-US" altLang="zh-CN" sz="2800" dirty="0"/>
              <a:t>, Che-Wei </a:t>
            </a:r>
            <a:r>
              <a:rPr lang="en-US" altLang="zh-CN" sz="2800" dirty="0" err="1"/>
              <a:t>Kuo</a:t>
            </a:r>
            <a:r>
              <a:rPr lang="en-US" altLang="zh-CN" sz="2800" dirty="0"/>
              <a:t>, Xianglin Wang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11493908" cy="2968637"/>
          </a:xfrm>
        </p:spPr>
        <p:txBody>
          <a:bodyPr>
            <a:normAutofit/>
          </a:bodyPr>
          <a:lstStyle/>
          <a:p>
            <a:r>
              <a:rPr lang="en-US" dirty="0"/>
              <a:t>Multi-hypothesis probability estimation in ECM-3.1</a:t>
            </a:r>
          </a:p>
          <a:p>
            <a:pPr lvl="1"/>
            <a:r>
              <a:rPr lang="en-CA" dirty="0"/>
              <a:t>Two probability estimates are utilized for the calculation of the probability of the CABAC</a:t>
            </a:r>
          </a:p>
          <a:p>
            <a:pPr lvl="1"/>
            <a:r>
              <a:rPr lang="en-CA" dirty="0"/>
              <a:t>The corresponding probability used for arithmetic coding is </a:t>
            </a:r>
            <a:r>
              <a:rPr lang="en-CA" b="1" dirty="0"/>
              <a:t>the simple average</a:t>
            </a:r>
            <a:r>
              <a:rPr lang="en-CA" dirty="0"/>
              <a:t> of two probability estimates</a:t>
            </a:r>
          </a:p>
          <a:p>
            <a:pPr marL="228600" lvl="1"/>
            <a:r>
              <a:rPr lang="en-US" sz="1800" dirty="0"/>
              <a:t>Context initialization for the CABAC in ECM-3.1</a:t>
            </a:r>
          </a:p>
          <a:p>
            <a:pPr lvl="1"/>
            <a:r>
              <a:rPr lang="en-US" dirty="0"/>
              <a:t>Each initial context is associated with 1) QP-dependent probability of binary symbol “1”; 2) the adaption rates for two probability estimates</a:t>
            </a:r>
            <a:endParaRPr lang="en-US" b="1" dirty="0"/>
          </a:p>
          <a:p>
            <a:pPr lvl="1"/>
            <a:r>
              <a:rPr lang="en-US" dirty="0"/>
              <a:t>Three initial context tables for I-, B- and P-slices</a:t>
            </a:r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1898961"/>
          </a:xfrm>
        </p:spPr>
        <p:txBody>
          <a:bodyPr>
            <a:normAutofit/>
          </a:bodyPr>
          <a:lstStyle/>
          <a:p>
            <a:r>
              <a:rPr lang="en-US" dirty="0"/>
              <a:t>Multi-hypothesis probability estimation with adaptive weight</a:t>
            </a:r>
          </a:p>
          <a:p>
            <a:pPr lvl="1"/>
            <a:r>
              <a:rPr lang="en-US" dirty="0"/>
              <a:t>Different weights are introduced to derive the resulting probability used for one context</a:t>
            </a:r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r>
              <a:rPr lang="en-US" dirty="0"/>
              <a:t>The weights are selected from the set </a:t>
            </a:r>
          </a:p>
          <a:p>
            <a:pPr lvl="1"/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D3A6232-4223-4C4D-AAD8-7BE6925DDEFE}"/>
                  </a:ext>
                </a:extLst>
              </p:cNvPr>
              <p:cNvSpPr txBox="1"/>
              <p:nvPr/>
            </p:nvSpPr>
            <p:spPr>
              <a:xfrm>
                <a:off x="1900284" y="2010586"/>
                <a:ext cx="6116128" cy="4049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32−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≫5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D3A6232-4223-4C4D-AAD8-7BE6925DDE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0284" y="2010586"/>
                <a:ext cx="6116128" cy="404983"/>
              </a:xfrm>
              <a:prstGeom prst="rect">
                <a:avLst/>
              </a:prstGeom>
              <a:blipFill>
                <a:blip r:embed="rId2"/>
                <a:stretch>
                  <a:fillRect b="-3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5917DB0-9BAD-498B-86E2-463D48456E27}"/>
                  </a:ext>
                </a:extLst>
              </p:cNvPr>
              <p:cNvSpPr txBox="1"/>
              <p:nvPr/>
            </p:nvSpPr>
            <p:spPr>
              <a:xfrm>
                <a:off x="4558344" y="2616211"/>
                <a:ext cx="292004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sz="1800" i="1" smtClean="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𝜔</m:t>
                    </m:r>
                    <m:r>
                      <a:rPr lang="en-CA" sz="18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0, 6, 11, 16, 21, 26, 32</m:t>
                        </m:r>
                      </m:e>
                    </m:d>
                  </m:oMath>
                </a14:m>
                <a:r>
                  <a:rPr lang="en-CA" sz="18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. </a:t>
                </a:r>
                <a:endParaRPr lang="en-US" dirty="0"/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5917DB0-9BAD-498B-86E2-463D48456E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8344" y="2616211"/>
                <a:ext cx="2920042" cy="369332"/>
              </a:xfrm>
              <a:prstGeom prst="rect">
                <a:avLst/>
              </a:prstGeom>
              <a:blipFill>
                <a:blip r:embed="rId3"/>
                <a:stretch>
                  <a:fillRect t="-9836" r="-2923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E03DC9A3-F9F1-4299-B73D-CD13A8171EFD}"/>
              </a:ext>
            </a:extLst>
          </p:cNvPr>
          <p:cNvSpPr txBox="1"/>
          <p:nvPr/>
        </p:nvSpPr>
        <p:spPr>
          <a:xfrm>
            <a:off x="332907" y="3105835"/>
            <a:ext cx="88240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indent="-228600"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rPr>
              <a:t>Three different weights are pre-determined for each context at I-, B- and P-slice types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4E329F-A657-4F70-928A-97E5A0EC2A3D}"/>
              </a:ext>
            </a:extLst>
          </p:cNvPr>
          <p:cNvSpPr txBox="1"/>
          <p:nvPr/>
        </p:nvSpPr>
        <p:spPr>
          <a:xfrm>
            <a:off x="332907" y="3511176"/>
            <a:ext cx="109935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indent="-228600"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rPr>
              <a:t>The weights of I-slice is only used for I slices while the weights of B- and P-slice types can be selected for inter slices based on </a:t>
            </a:r>
            <a:r>
              <a:rPr lang="en-US" sz="16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rPr>
              <a:t>sh_cabac_init_flag</a:t>
            </a:r>
            <a:endParaRPr lang="en-US" sz="1600" i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Light" panose="020B0502040204020203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54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11450776" cy="1528025"/>
          </a:xfrm>
        </p:spPr>
        <p:txBody>
          <a:bodyPr>
            <a:normAutofit/>
          </a:bodyPr>
          <a:lstStyle/>
          <a:p>
            <a:r>
              <a:rPr lang="en-US" dirty="0"/>
              <a:t>Inherited context initialization in JEM</a:t>
            </a:r>
          </a:p>
          <a:p>
            <a:pPr lvl="1"/>
            <a:r>
              <a:rPr lang="en-US" dirty="0"/>
              <a:t>The probabilities of context models of one inter slice are copied from the probabilities after the central CTU of one previously coded slice is coded</a:t>
            </a:r>
          </a:p>
          <a:p>
            <a:pPr lvl="1"/>
            <a:r>
              <a:rPr lang="en-US" dirty="0"/>
              <a:t>The selected slice has the same slice type and the same QP as the current slice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CB4BF325-FE7C-4EB5-ADE7-153514EBD005}"/>
              </a:ext>
            </a:extLst>
          </p:cNvPr>
          <p:cNvSpPr txBox="1">
            <a:spLocks/>
          </p:cNvSpPr>
          <p:nvPr/>
        </p:nvSpPr>
        <p:spPr>
          <a:xfrm>
            <a:off x="311341" y="2751826"/>
            <a:ext cx="11493908" cy="29686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Three modifications to the inherited context initialization in JEM</a:t>
            </a:r>
          </a:p>
          <a:p>
            <a:pPr lvl="1"/>
            <a:r>
              <a:rPr lang="en-US" dirty="0"/>
              <a:t>Besides initial probabilities, also inheriting </a:t>
            </a:r>
            <a:r>
              <a:rPr lang="en-US" b="1" dirty="0"/>
              <a:t>the adaption rates </a:t>
            </a:r>
            <a:r>
              <a:rPr lang="en-US" dirty="0"/>
              <a:t>and </a:t>
            </a:r>
            <a:r>
              <a:rPr lang="en-US" b="1" dirty="0"/>
              <a:t>the adaptive weights</a:t>
            </a:r>
          </a:p>
          <a:p>
            <a:pPr lvl="1"/>
            <a:r>
              <a:rPr lang="en-US" dirty="0"/>
              <a:t>The context states </a:t>
            </a:r>
            <a:r>
              <a:rPr lang="en-US" b="1" dirty="0"/>
              <a:t>after the selected slice is completely coded </a:t>
            </a:r>
            <a:r>
              <a:rPr lang="en-US" dirty="0"/>
              <a:t>is used for the context initialization of the current slice</a:t>
            </a:r>
          </a:p>
          <a:p>
            <a:pPr lvl="1"/>
            <a:r>
              <a:rPr lang="en-US" dirty="0"/>
              <a:t>One control flag is signaled at slice level for one inter slice</a:t>
            </a:r>
          </a:p>
          <a:p>
            <a:pPr lvl="2">
              <a:buFont typeface="Arial" panose="020B0604020202020204" pitchFamily="34" charset="0"/>
              <a:buChar char="‒"/>
            </a:pPr>
            <a:r>
              <a:rPr lang="en-US" dirty="0"/>
              <a:t>When the flag is zero, one of existing B- and P-slice context initialization table is applied</a:t>
            </a:r>
          </a:p>
          <a:p>
            <a:pPr lvl="2">
              <a:buFont typeface="Arial" panose="020B0604020202020204" pitchFamily="34" charset="0"/>
              <a:buChar char="‒"/>
            </a:pPr>
            <a:r>
              <a:rPr lang="en-US" dirty="0"/>
              <a:t>When the flag is one, inherited context initialization is applied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53791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2B2DB5-7FF9-47E6-B44F-97F99E554392}"/>
              </a:ext>
            </a:extLst>
          </p:cNvPr>
          <p:cNvSpPr txBox="1"/>
          <p:nvPr/>
        </p:nvSpPr>
        <p:spPr>
          <a:xfrm>
            <a:off x="418381" y="1139489"/>
            <a:ext cx="6116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Multi-hypothesis probability estimation with adaptive weight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3401E01-026C-41FB-92F0-5F8CE2E278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049680"/>
              </p:ext>
            </p:extLst>
          </p:nvPr>
        </p:nvGraphicFramePr>
        <p:xfrm>
          <a:off x="1301960" y="2031730"/>
          <a:ext cx="4067175" cy="179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Macro-Enabled Worksheet" r:id="rId3" imgW="4067013" imgH="1790798" progId="Excel.SheetMacroEnabled.12">
                  <p:embed/>
                </p:oleObj>
              </mc:Choice>
              <mc:Fallback>
                <p:oleObj name="Macro-Enabled Worksheet" r:id="rId3" imgW="4067013" imgH="179079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01960" y="2031730"/>
                        <a:ext cx="4067175" cy="179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C266DEA-4856-49A3-904F-A94F20CBD6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09224"/>
              </p:ext>
            </p:extLst>
          </p:nvPr>
        </p:nvGraphicFramePr>
        <p:xfrm>
          <a:off x="6426051" y="2031730"/>
          <a:ext cx="4067175" cy="179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Macro-Enabled Worksheet" r:id="rId5" imgW="4067013" imgH="1790798" progId="Excel.SheetMacroEnabled.12">
                  <p:embed/>
                </p:oleObj>
              </mc:Choice>
              <mc:Fallback>
                <p:oleObj name="Macro-Enabled Worksheet" r:id="rId5" imgW="4067013" imgH="179079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26051" y="2031730"/>
                        <a:ext cx="4067175" cy="179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D56E46B-DFFC-49A3-AD77-F0D5A60B9D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604890"/>
              </p:ext>
            </p:extLst>
          </p:nvPr>
        </p:nvGraphicFramePr>
        <p:xfrm>
          <a:off x="3734609" y="4345339"/>
          <a:ext cx="4067175" cy="179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Macro-Enabled Worksheet" r:id="rId7" imgW="4067013" imgH="1790798" progId="Excel.SheetMacroEnabled.12">
                  <p:embed/>
                </p:oleObj>
              </mc:Choice>
              <mc:Fallback>
                <p:oleObj name="Macro-Enabled Worksheet" r:id="rId7" imgW="4067013" imgH="179079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34609" y="4345339"/>
                        <a:ext cx="4067175" cy="179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4719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2B2DB5-7FF9-47E6-B44F-97F99E554392}"/>
              </a:ext>
            </a:extLst>
          </p:cNvPr>
          <p:cNvSpPr txBox="1"/>
          <p:nvPr/>
        </p:nvSpPr>
        <p:spPr>
          <a:xfrm>
            <a:off x="418380" y="1139489"/>
            <a:ext cx="101489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Multi-hypothesis probability estimation with adaptive weight + inherited context initialization of inter slices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732C7CC0-FFC3-4C87-B740-48064F2D18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434248"/>
              </p:ext>
            </p:extLst>
          </p:nvPr>
        </p:nvGraphicFramePr>
        <p:xfrm>
          <a:off x="5939465" y="1969822"/>
          <a:ext cx="4067175" cy="179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Macro-Enabled Worksheet" r:id="rId3" imgW="4067013" imgH="1790798" progId="Excel.SheetMacroEnabled.12">
                  <p:embed/>
                </p:oleObj>
              </mc:Choice>
              <mc:Fallback>
                <p:oleObj name="Macro-Enabled Worksheet" r:id="rId3" imgW="4067013" imgH="179079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39465" y="1969822"/>
                        <a:ext cx="4067175" cy="179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F7F5CAC-8F0E-459B-9AF1-A113844D98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401929"/>
              </p:ext>
            </p:extLst>
          </p:nvPr>
        </p:nvGraphicFramePr>
        <p:xfrm>
          <a:off x="3459280" y="4103801"/>
          <a:ext cx="4067175" cy="179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Macro-Enabled Worksheet" r:id="rId5" imgW="4067013" imgH="1790798" progId="Excel.SheetMacroEnabled.12">
                  <p:embed/>
                </p:oleObj>
              </mc:Choice>
              <mc:Fallback>
                <p:oleObj name="Macro-Enabled Worksheet" r:id="rId5" imgW="4067013" imgH="179079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59280" y="4103801"/>
                        <a:ext cx="4067175" cy="179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B95E6F5-EC2F-4033-9359-E54DD8922DC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3370" y="1971346"/>
            <a:ext cx="4069080" cy="17922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1920448-F58B-4BD7-99D0-A27AA27F3580}"/>
              </a:ext>
            </a:extLst>
          </p:cNvPr>
          <p:cNvSpPr txBox="1"/>
          <p:nvPr/>
        </p:nvSpPr>
        <p:spPr>
          <a:xfrm>
            <a:off x="2277373" y="6131811"/>
            <a:ext cx="68191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 algn="ctr"/>
            <a:r>
              <a:rPr lang="en-US" sz="2800" dirty="0"/>
              <a:t>Thanks to LGE for the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2716988794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70985</TotalTime>
  <Words>348</Words>
  <Application>Microsoft Office PowerPoint</Application>
  <PresentationFormat>Widescreen</PresentationFormat>
  <Paragraphs>35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DengXian</vt:lpstr>
      <vt:lpstr>KaiTi</vt:lpstr>
      <vt:lpstr>Arial</vt:lpstr>
      <vt:lpstr>Calibri</vt:lpstr>
      <vt:lpstr>Calibri Light</vt:lpstr>
      <vt:lpstr>Cambria Math</vt:lpstr>
      <vt:lpstr>Courier New</vt:lpstr>
      <vt:lpstr>Times New Roman</vt:lpstr>
      <vt:lpstr>包裹</vt:lpstr>
      <vt:lpstr>Custom Design</vt:lpstr>
      <vt:lpstr>Microsoft Excel Macro-Enabled Worksheet</vt:lpstr>
      <vt:lpstr>AHG12:Improved probability estimation for CABAC</vt:lpstr>
      <vt:lpstr>Introduction</vt:lpstr>
      <vt:lpstr>Proposal</vt:lpstr>
      <vt:lpstr>Proposal</vt:lpstr>
      <vt:lpstr>Performance evaluation</vt:lpstr>
      <vt:lpstr>Performance evaluation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Xiaoyu Xiu</cp:lastModifiedBy>
  <cp:revision>1071</cp:revision>
  <cp:lastPrinted>2018-10-23T07:47:24Z</cp:lastPrinted>
  <dcterms:created xsi:type="dcterms:W3CDTF">2018-07-10T02:40:16Z</dcterms:created>
  <dcterms:modified xsi:type="dcterms:W3CDTF">2022-01-14T21:41:15Z</dcterms:modified>
</cp:coreProperties>
</file>