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2"/>
  </p:notesMasterIdLst>
  <p:handoutMasterIdLst>
    <p:handoutMasterId r:id="rId13"/>
  </p:handoutMasterIdLst>
  <p:sldIdLst>
    <p:sldId id="267" r:id="rId3"/>
    <p:sldId id="374" r:id="rId4"/>
    <p:sldId id="370" r:id="rId5"/>
    <p:sldId id="377" r:id="rId6"/>
    <p:sldId id="380" r:id="rId7"/>
    <p:sldId id="378" r:id="rId8"/>
    <p:sldId id="376" r:id="rId9"/>
    <p:sldId id="379" r:id="rId10"/>
    <p:sldId id="369" r:id="rId11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51" d="100"/>
          <a:sy n="151" d="100"/>
        </p:scale>
        <p:origin x="8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2022/1/11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JVET-Y0153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EE2-3.11: </a:t>
            </a:r>
            <a:r>
              <a:rPr lang="en-US" sz="4400" dirty="0"/>
              <a:t>Non-adjacent spatial neighbors for </a:t>
            </a:r>
            <a:r>
              <a:rPr lang="en-US" sz="4400" dirty="0" smtClean="0"/>
              <a:t>affine Merge mode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/>
              <a:t>Wei Chen, Xiaoyu Xiu, Yi-Wen Chen, </a:t>
            </a:r>
            <a:r>
              <a:rPr lang="de-DE" sz="2800" dirty="0"/>
              <a:t>Hong-Jheng Jhu,</a:t>
            </a:r>
            <a:r>
              <a:rPr lang="en-CA" sz="2800" dirty="0"/>
              <a:t> Che-Wei Kuo, </a:t>
            </a:r>
            <a:r>
              <a:rPr lang="en-CA" sz="2800" dirty="0" smtClean="0"/>
              <a:t>Xianglin </a:t>
            </a:r>
            <a:r>
              <a:rPr lang="en-CA" sz="2800" dirty="0"/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6"/>
            <a:ext cx="11493908" cy="5225163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dirty="0"/>
              <a:t>In VVC</a:t>
            </a:r>
            <a:r>
              <a:rPr lang="en-CA" dirty="0"/>
              <a:t>, only adjacent spatial neighbors are considered for regular merge mode and affine merge mode.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In </a:t>
            </a:r>
            <a:r>
              <a:rPr lang="en-CA" dirty="0" smtClean="0"/>
              <a:t>ECM3.1, </a:t>
            </a:r>
            <a:r>
              <a:rPr lang="en-CA" dirty="0"/>
              <a:t>non-adjacent spatial candidates are included into merge candidate list</a:t>
            </a:r>
            <a:r>
              <a:rPr lang="en-CA" dirty="0" smtClean="0"/>
              <a:t>.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CA" dirty="0"/>
          </a:p>
          <a:p>
            <a:r>
              <a:rPr lang="en-CA" dirty="0" smtClean="0"/>
              <a:t>In JVET-X0151, it </a:t>
            </a:r>
            <a:r>
              <a:rPr lang="en-CA" dirty="0"/>
              <a:t>is proposed to use non-adjacent spatial neighbors for affine merge </a:t>
            </a:r>
            <a:r>
              <a:rPr lang="en-CA" dirty="0" smtClean="0"/>
              <a:t>mode.</a:t>
            </a:r>
            <a:endParaRPr lang="en-CA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I</a:t>
            </a:r>
            <a:r>
              <a:rPr lang="en-CA" dirty="0" smtClean="0"/>
              <a:t>nherited </a:t>
            </a:r>
            <a:r>
              <a:rPr lang="en-CA" dirty="0"/>
              <a:t>affine </a:t>
            </a:r>
            <a:r>
              <a:rPr lang="en-CA" dirty="0" smtClean="0"/>
              <a:t>merge candidates from non-adjacent neighbors</a:t>
            </a:r>
            <a:endParaRPr lang="en-CA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 smtClean="0"/>
              <a:t>The first type of constructed </a:t>
            </a:r>
            <a:r>
              <a:rPr lang="en-CA" dirty="0"/>
              <a:t>affine </a:t>
            </a:r>
            <a:r>
              <a:rPr lang="en-CA" dirty="0" smtClean="0"/>
              <a:t>merge </a:t>
            </a:r>
            <a:r>
              <a:rPr lang="en-CA" dirty="0"/>
              <a:t>candidates from non-adjacent </a:t>
            </a:r>
            <a:r>
              <a:rPr lang="en-CA" dirty="0" smtClean="0"/>
              <a:t>neighbors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CA" dirty="0"/>
          </a:p>
          <a:p>
            <a:r>
              <a:rPr lang="en-CA" dirty="0" smtClean="0"/>
              <a:t>In this EE, </a:t>
            </a:r>
            <a:r>
              <a:rPr lang="en-CA" dirty="0"/>
              <a:t>it is proposed to </a:t>
            </a:r>
            <a:r>
              <a:rPr lang="en-CA" dirty="0" smtClean="0"/>
              <a:t>use </a:t>
            </a:r>
            <a:r>
              <a:rPr lang="en-CA" dirty="0"/>
              <a:t>non-adjacent spatial neighbors for </a:t>
            </a:r>
            <a:r>
              <a:rPr lang="en-CA" dirty="0" smtClean="0"/>
              <a:t>both affine merge and affine AMVP mode.</a:t>
            </a:r>
            <a:endParaRPr lang="en-CA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Inherited affine merge candidates from non-adjacent neighbors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Inherited affine </a:t>
            </a:r>
            <a:r>
              <a:rPr lang="en-CA" dirty="0" smtClean="0"/>
              <a:t>AMVP </a:t>
            </a:r>
            <a:r>
              <a:rPr lang="en-CA" dirty="0"/>
              <a:t>candidates from non-adjacent </a:t>
            </a:r>
            <a:r>
              <a:rPr lang="en-CA" dirty="0" smtClean="0"/>
              <a:t>neighbors</a:t>
            </a:r>
            <a:endParaRPr lang="en-CA" dirty="0" smtClean="0"/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The first type of constructed affine merge candidates from non-adjacent </a:t>
            </a:r>
            <a:r>
              <a:rPr lang="en-CA" dirty="0" smtClean="0"/>
              <a:t>neighbors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 smtClean="0"/>
              <a:t>The second type of constructed affine merge candidates from non-adjacent </a:t>
            </a:r>
            <a:r>
              <a:rPr lang="en-CA" dirty="0" smtClean="0"/>
              <a:t>neighbors</a:t>
            </a:r>
            <a:endParaRPr lang="en-CA" dirty="0" smtClean="0"/>
          </a:p>
          <a:p>
            <a:pPr lvl="1">
              <a:buFont typeface="Calibri" panose="020F0502020204030204" pitchFamily="34" charset="0"/>
              <a:buChar char="‒"/>
            </a:pPr>
            <a:endParaRPr lang="en-CA" dirty="0"/>
          </a:p>
          <a:p>
            <a:pPr lvl="1">
              <a:buFont typeface="Calibri" panose="020F0502020204030204" pitchFamily="34" charset="0"/>
              <a:buChar char="‒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7029917" cy="5254874"/>
          </a:xfrm>
        </p:spPr>
        <p:txBody>
          <a:bodyPr>
            <a:normAutofit/>
          </a:bodyPr>
          <a:lstStyle/>
          <a:p>
            <a:r>
              <a:rPr lang="en-US" dirty="0" smtClean="0"/>
              <a:t>Non-adjacent neighbors for inherited affine merge and affine AMVP candidates</a:t>
            </a:r>
          </a:p>
          <a:p>
            <a:pPr lvl="1"/>
            <a:r>
              <a:rPr lang="en-US" dirty="0"/>
              <a:t>Distance of non-adjacent neighbors to one CU is defined based on the width/height of the CU</a:t>
            </a:r>
          </a:p>
          <a:p>
            <a:pPr lvl="1"/>
            <a:r>
              <a:rPr lang="en-US" dirty="0"/>
              <a:t>The checking order of non-adjacent spatial neighbors:</a:t>
            </a:r>
          </a:p>
          <a:p>
            <a:pPr lvl="2"/>
            <a:r>
              <a:rPr lang="en-US" b="1" dirty="0"/>
              <a:t>Distance:</a:t>
            </a:r>
            <a:r>
              <a:rPr lang="en-US" dirty="0"/>
              <a:t>  from near to far</a:t>
            </a:r>
          </a:p>
          <a:p>
            <a:pPr lvl="2"/>
            <a:r>
              <a:rPr lang="en-US" b="1" dirty="0"/>
              <a:t>Direction: </a:t>
            </a:r>
            <a:r>
              <a:rPr lang="en-US" dirty="0"/>
              <a:t>Bottom-to-up and right-to-left for left and above neighbors</a:t>
            </a:r>
          </a:p>
          <a:p>
            <a:pPr lvl="2"/>
            <a:r>
              <a:rPr lang="en-US" dirty="0"/>
              <a:t>At a specific distance, </a:t>
            </a:r>
            <a:r>
              <a:rPr lang="en-US" b="1" dirty="0"/>
              <a:t>the first available neighbor </a:t>
            </a:r>
            <a:r>
              <a:rPr lang="en-US" dirty="0"/>
              <a:t>from each side is selected.</a:t>
            </a:r>
          </a:p>
          <a:p>
            <a:pPr marL="457200" lvl="2"/>
            <a:r>
              <a:rPr lang="en-US" dirty="0"/>
              <a:t>The core derivation is kept </a:t>
            </a:r>
            <a:r>
              <a:rPr lang="en-US" b="1" dirty="0"/>
              <a:t>exactly the same </a:t>
            </a:r>
            <a:r>
              <a:rPr lang="en-US" dirty="0"/>
              <a:t>as the existing affine inherited merge</a:t>
            </a:r>
          </a:p>
          <a:p>
            <a:pPr lvl="1"/>
            <a:endParaRPr lang="en-CA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107" y="1940075"/>
            <a:ext cx="4817534" cy="335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8" y="1137537"/>
            <a:ext cx="10929312" cy="2419395"/>
          </a:xfrm>
        </p:spPr>
        <p:txBody>
          <a:bodyPr>
            <a:normAutofit/>
          </a:bodyPr>
          <a:lstStyle/>
          <a:p>
            <a:r>
              <a:rPr lang="en-US" dirty="0"/>
              <a:t>Non-adjacent neighbors for </a:t>
            </a:r>
            <a:r>
              <a:rPr lang="en-US" dirty="0" smtClean="0"/>
              <a:t>the first type of constructed </a:t>
            </a:r>
            <a:r>
              <a:rPr lang="en-US" dirty="0"/>
              <a:t>affine merge </a:t>
            </a:r>
            <a:r>
              <a:rPr lang="en-US" dirty="0" smtClean="0"/>
              <a:t>candidates</a:t>
            </a:r>
          </a:p>
          <a:p>
            <a:pPr lvl="1"/>
            <a:r>
              <a:rPr lang="en-US" dirty="0"/>
              <a:t>The same positions and checking orders of non-adjacent neighbors as non-adjacent inherited </a:t>
            </a:r>
            <a:r>
              <a:rPr lang="en-US" dirty="0" smtClean="0"/>
              <a:t>merge candidates</a:t>
            </a:r>
          </a:p>
          <a:p>
            <a:pPr lvl="1"/>
            <a:r>
              <a:rPr lang="en-US" dirty="0"/>
              <a:t>Derivation method</a:t>
            </a:r>
          </a:p>
          <a:p>
            <a:pPr lvl="2"/>
            <a:r>
              <a:rPr lang="en-US" b="1" dirty="0"/>
              <a:t>Step One: </a:t>
            </a:r>
            <a:r>
              <a:rPr lang="en-US" dirty="0"/>
              <a:t>selecting left and above neighbors; then determining top-left neighbor to form a virtual block.</a:t>
            </a:r>
          </a:p>
          <a:p>
            <a:pPr lvl="2"/>
            <a:r>
              <a:rPr lang="en-US" b="1" dirty="0"/>
              <a:t>Step</a:t>
            </a:r>
            <a:r>
              <a:rPr lang="en-US" dirty="0"/>
              <a:t> </a:t>
            </a:r>
            <a:r>
              <a:rPr lang="en-US" b="1" dirty="0"/>
              <a:t>Two: </a:t>
            </a:r>
            <a:r>
              <a:rPr lang="en-US" dirty="0"/>
              <a:t>generating the CPMVs at the A, B and C of the virtual block.</a:t>
            </a:r>
          </a:p>
          <a:p>
            <a:pPr lvl="2"/>
            <a:r>
              <a:rPr lang="en-US" b="1" dirty="0"/>
              <a:t>Step Three: </a:t>
            </a:r>
            <a:r>
              <a:rPr lang="en-US" dirty="0"/>
              <a:t>projecting the CPMVs of the virtual block to the current CU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288177" y="5867797"/>
            <a:ext cx="3586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Pattern of non-adjacent spatial neighbors for deriving constructed affine merge candidates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291" y="3719904"/>
            <a:ext cx="3297027" cy="2147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522" y="4294036"/>
            <a:ext cx="4242698" cy="173277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81012" y="5918131"/>
            <a:ext cx="1820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Derivation method</a:t>
            </a:r>
          </a:p>
        </p:txBody>
      </p:sp>
    </p:spTree>
    <p:extLst>
      <p:ext uri="{BB962C8B-B14F-4D97-AF65-F5344CB8AC3E}">
        <p14:creationId xmlns:p14="http://schemas.microsoft.com/office/powerpoint/2010/main" val="345268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8" y="1137537"/>
            <a:ext cx="11427877" cy="2419395"/>
          </a:xfrm>
        </p:spPr>
        <p:txBody>
          <a:bodyPr>
            <a:normAutofit/>
          </a:bodyPr>
          <a:lstStyle/>
          <a:p>
            <a:r>
              <a:rPr lang="en-US" dirty="0"/>
              <a:t>Non-adjacent neighbors for </a:t>
            </a:r>
            <a:r>
              <a:rPr lang="en-US" dirty="0" smtClean="0"/>
              <a:t>the second type of constructed </a:t>
            </a:r>
            <a:r>
              <a:rPr lang="en-US" dirty="0"/>
              <a:t>affine merge </a:t>
            </a:r>
            <a:r>
              <a:rPr lang="en-US" dirty="0" smtClean="0"/>
              <a:t>candidates</a:t>
            </a:r>
          </a:p>
          <a:p>
            <a:pPr lvl="1"/>
            <a:r>
              <a:rPr lang="en-US" dirty="0" smtClean="0"/>
              <a:t>Similarly derived as the EE2-3.12a, for each candidate</a:t>
            </a:r>
            <a:endParaRPr lang="en-US" dirty="0"/>
          </a:p>
          <a:p>
            <a:pPr lvl="2"/>
            <a:r>
              <a:rPr lang="en-US" dirty="0"/>
              <a:t>the translational affine parameters </a:t>
            </a:r>
            <a:r>
              <a:rPr lang="en-US" dirty="0" smtClean="0"/>
              <a:t>inherited from the </a:t>
            </a:r>
            <a:r>
              <a:rPr lang="en-US" dirty="0"/>
              <a:t>adjacent neighboring 4x4 </a:t>
            </a:r>
            <a:r>
              <a:rPr lang="en-US" dirty="0" smtClean="0"/>
              <a:t>blocks (same as EE2-3.12a)</a:t>
            </a:r>
            <a:endParaRPr lang="en-US" dirty="0"/>
          </a:p>
          <a:p>
            <a:pPr lvl="2"/>
            <a:r>
              <a:rPr lang="en-US" dirty="0"/>
              <a:t>the non-translational affine parameters inherited from the non-adjacent spatial </a:t>
            </a:r>
            <a:r>
              <a:rPr lang="en-US" dirty="0" smtClean="0"/>
              <a:t>neighbors (different from EE2-3.12a)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627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022033"/>
            <a:ext cx="10929312" cy="583596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modified affine merge candidate </a:t>
            </a:r>
            <a:r>
              <a:rPr lang="en-US" dirty="0" smtClean="0"/>
              <a:t>list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 err="1"/>
              <a:t>SbTMVP</a:t>
            </a:r>
            <a:r>
              <a:rPr lang="en-US" dirty="0"/>
              <a:t> candidate, if available 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/>
              <a:t>Inherited from adjacent 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b="1" dirty="0"/>
              <a:t>Inherited from non-adjacent neighbors</a:t>
            </a:r>
            <a:endParaRPr lang="en-US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/>
              <a:t>Constructed from adjacent </a:t>
            </a:r>
            <a:r>
              <a:rPr lang="en-US" dirty="0" smtClean="0"/>
              <a:t>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b="1" dirty="0"/>
              <a:t>The second type of constructed affine candidates from non-adjacent 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b="1" dirty="0"/>
              <a:t>The </a:t>
            </a:r>
            <a:r>
              <a:rPr lang="en-US" b="1" dirty="0" smtClean="0"/>
              <a:t>first </a:t>
            </a:r>
            <a:r>
              <a:rPr lang="en-US" b="1" dirty="0"/>
              <a:t>type of constructed affine candidates from non-adjacent </a:t>
            </a:r>
            <a:r>
              <a:rPr lang="en-US" b="1" dirty="0" smtClean="0"/>
              <a:t>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 smtClean="0"/>
              <a:t>Zero MVs</a:t>
            </a:r>
          </a:p>
          <a:p>
            <a:pPr marL="971550" lvl="1" indent="-514350" hangingPunct="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The modified affine </a:t>
            </a:r>
            <a:r>
              <a:rPr lang="en-US" dirty="0" smtClean="0"/>
              <a:t>AMVP </a:t>
            </a:r>
            <a:r>
              <a:rPr lang="en-US" dirty="0"/>
              <a:t>candidate list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 smtClean="0"/>
              <a:t>Inherited </a:t>
            </a:r>
            <a:r>
              <a:rPr lang="en-US" dirty="0"/>
              <a:t>from adjacent 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 smtClean="0"/>
              <a:t>Constructed </a:t>
            </a:r>
            <a:r>
              <a:rPr lang="en-US" dirty="0"/>
              <a:t>from adjacent 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/>
              <a:t>Translational MVs from adjacent </a:t>
            </a:r>
            <a:r>
              <a:rPr lang="en-US" dirty="0" smtClean="0"/>
              <a:t>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/>
              <a:t>Translational MVs from </a:t>
            </a:r>
            <a:r>
              <a:rPr lang="en-US" dirty="0" smtClean="0"/>
              <a:t>temporal </a:t>
            </a:r>
            <a:r>
              <a:rPr lang="en-US" dirty="0"/>
              <a:t>neighbors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US" b="1" dirty="0"/>
              <a:t>Inherited from non-adjacent neighbors</a:t>
            </a:r>
            <a:endParaRPr lang="en-US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US" dirty="0" smtClean="0"/>
              <a:t>Zero MVs</a:t>
            </a:r>
          </a:p>
          <a:p>
            <a:pPr marL="971550" lvl="1" indent="-514350" hangingPunct="0">
              <a:buFont typeface="+mj-lt"/>
              <a:buAutoNum type="arabicPeriod"/>
            </a:pP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size of the </a:t>
            </a:r>
            <a:r>
              <a:rPr lang="en-US" dirty="0" smtClean="0"/>
              <a:t>existing affine </a:t>
            </a:r>
            <a:r>
              <a:rPr lang="en-US" dirty="0"/>
              <a:t>merge candidate list is increased from 5 to 15</a:t>
            </a:r>
            <a:r>
              <a:rPr lang="en-US" dirty="0" smtClean="0"/>
              <a:t>. The subgroup size of ARMC in affine merge mode is increased from 3 to 15.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659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1002715" y="1354709"/>
            <a:ext cx="102175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Anchor: </a:t>
            </a:r>
            <a:r>
              <a:rPr lang="en-US" sz="2200" dirty="0" smtClean="0"/>
              <a:t>ECM-3.1</a:t>
            </a:r>
            <a:endParaRPr lang="en-US" sz="2200" dirty="0"/>
          </a:p>
          <a:p>
            <a:r>
              <a:rPr lang="en-US" sz="2200" b="1" dirty="0"/>
              <a:t>Tested:  </a:t>
            </a:r>
            <a:r>
              <a:rPr lang="en-US" sz="2200" dirty="0" smtClean="0"/>
              <a:t>The proposed method (EE2-3.11)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177711"/>
              </p:ext>
            </p:extLst>
          </p:nvPr>
        </p:nvGraphicFramePr>
        <p:xfrm>
          <a:off x="1159828" y="2205614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ECM-3.1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-0.26%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-0.57%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-0.40%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-0.33%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-0.08%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-0.13%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-0.57%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-0.66%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-0.69%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0.02%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-0.10%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-0.49%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-0.39%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-0.23%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0.45%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-0.45%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-0.35%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-0.12%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-0.22%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-0.46%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-0.29%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-0.53%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-0.18%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-0.02%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-0.74%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-0.22%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-0.97%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-0.23%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-0.27%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-0.28%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-0.55%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-0.53%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0.21%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102%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BC89E83-318D-424D-8650-9199804F4DA0}"/>
              </a:ext>
            </a:extLst>
          </p:cNvPr>
          <p:cNvSpPr txBox="1"/>
          <p:nvPr/>
        </p:nvSpPr>
        <p:spPr>
          <a:xfrm>
            <a:off x="1002708" y="1367305"/>
            <a:ext cx="984309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Anchor: </a:t>
            </a:r>
            <a:r>
              <a:rPr lang="en-US" sz="2200" dirty="0" smtClean="0"/>
              <a:t>ECM-3.1</a:t>
            </a:r>
            <a:endParaRPr lang="en-US" sz="2200" dirty="0"/>
          </a:p>
          <a:p>
            <a:r>
              <a:rPr lang="en-US" sz="2200" b="1" dirty="0"/>
              <a:t>Tested:  </a:t>
            </a:r>
            <a:r>
              <a:rPr lang="en-US" sz="2200" dirty="0" smtClean="0"/>
              <a:t>Only </a:t>
            </a:r>
            <a:r>
              <a:rPr lang="en-US" sz="2200" dirty="0"/>
              <a:t>i</a:t>
            </a:r>
            <a:r>
              <a:rPr lang="en-US" sz="2200" dirty="0" smtClean="0"/>
              <a:t>ncreasing </a:t>
            </a:r>
            <a:r>
              <a:rPr lang="en-US" sz="2200" dirty="0"/>
              <a:t>the affine merge </a:t>
            </a:r>
            <a:r>
              <a:rPr lang="en-US" sz="2200" dirty="0" smtClean="0"/>
              <a:t>list size and ARMC subgroup size</a:t>
            </a:r>
            <a:endParaRPr lang="en-US" sz="2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639782"/>
              </p:ext>
            </p:extLst>
          </p:nvPr>
        </p:nvGraphicFramePr>
        <p:xfrm>
          <a:off x="1159828" y="2205614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ECM-3.1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-0.05%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-0.06%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0.12%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-0.04%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-0.27%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-0.23%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0.05%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0.14%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99%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0.03%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0.05%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0.56%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-0.26%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0.07%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0.04%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-0.16%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-0.02%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0.14%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0.17%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-0.03%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-0.58%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0.02%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0.06%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-0.01%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0.22%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0.10%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0.15%</a:t>
                      </a:r>
                      <a:endParaRPr lang="en-US" sz="16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101%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100%</a:t>
                      </a:r>
                      <a:endParaRPr lang="en-US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7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1249493" cy="3003142"/>
          </a:xfrm>
        </p:spPr>
        <p:txBody>
          <a:bodyPr/>
          <a:lstStyle/>
          <a:p>
            <a:pPr marL="228600" lvl="1"/>
            <a:r>
              <a:rPr lang="en-US" sz="1800" dirty="0" smtClean="0"/>
              <a:t>Performance of the proposed non-adjacent spatial neighbors for affine mode (</a:t>
            </a:r>
            <a:r>
              <a:rPr lang="en-US" sz="1800" b="1" dirty="0" smtClean="0"/>
              <a:t>NSAM</a:t>
            </a:r>
            <a:r>
              <a:rPr lang="en-US" sz="1800" dirty="0" smtClean="0"/>
              <a:t>) is tested in EE2-3.11</a:t>
            </a:r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r>
              <a:rPr lang="en-US" sz="1800" dirty="0"/>
              <a:t>It is </a:t>
            </a:r>
            <a:r>
              <a:rPr lang="en-CA" sz="1800" dirty="0"/>
              <a:t>recommended</a:t>
            </a:r>
            <a:r>
              <a:rPr lang="en-US" sz="1800" dirty="0" smtClean="0"/>
              <a:t> </a:t>
            </a:r>
            <a:r>
              <a:rPr lang="en-US" sz="1800" dirty="0"/>
              <a:t>to </a:t>
            </a:r>
            <a:r>
              <a:rPr lang="en-US" sz="1800" dirty="0" smtClean="0"/>
              <a:t>adopt the </a:t>
            </a:r>
            <a:r>
              <a:rPr lang="en-US" sz="1800" b="1" dirty="0"/>
              <a:t>NSAM </a:t>
            </a:r>
            <a:r>
              <a:rPr lang="en-US" sz="1800" dirty="0" smtClean="0"/>
              <a:t>in </a:t>
            </a:r>
            <a:r>
              <a:rPr lang="en-US" sz="1800" dirty="0"/>
              <a:t>the </a:t>
            </a:r>
            <a:r>
              <a:rPr lang="en-US" sz="1800" dirty="0" smtClean="0"/>
              <a:t>next ECM.</a:t>
            </a:r>
            <a:endParaRPr lang="en-US" sz="1800" dirty="0"/>
          </a:p>
          <a:p>
            <a:pPr lvl="1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43D7558-FA4E-4BB7-BF11-F58C180F2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031484"/>
              </p:ext>
            </p:extLst>
          </p:nvPr>
        </p:nvGraphicFramePr>
        <p:xfrm>
          <a:off x="1798608" y="1668404"/>
          <a:ext cx="696685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-0.35%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-0.12%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-0.22%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6658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-0.46%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-0.29%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-0.53%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101%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2096219" y="4481710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</a:t>
            </a:r>
            <a:r>
              <a:rPr lang="en-US" sz="2800" dirty="0" smtClean="0"/>
              <a:t>Qualcomm </a:t>
            </a:r>
            <a:r>
              <a:rPr lang="en-US" sz="2800" dirty="0"/>
              <a:t>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71020</TotalTime>
  <Words>955</Words>
  <Application>Microsoft Office PowerPoint</Application>
  <PresentationFormat>宽屏</PresentationFormat>
  <Paragraphs>292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KaiTi</vt:lpstr>
      <vt:lpstr>Microsoft YaHei Light</vt:lpstr>
      <vt:lpstr>宋体</vt:lpstr>
      <vt:lpstr>等线</vt:lpstr>
      <vt:lpstr>等线</vt:lpstr>
      <vt:lpstr>Arial</vt:lpstr>
      <vt:lpstr>Calibri</vt:lpstr>
      <vt:lpstr>Calibri Light</vt:lpstr>
      <vt:lpstr>包裹</vt:lpstr>
      <vt:lpstr>Custom Design</vt:lpstr>
      <vt:lpstr>JVET-Y0153 EE2-3.11: Non-adjacent spatial neighbors for affine Merge mode</vt:lpstr>
      <vt:lpstr>Introduction</vt:lpstr>
      <vt:lpstr>Proposal</vt:lpstr>
      <vt:lpstr>Proposal</vt:lpstr>
      <vt:lpstr>Proposal</vt:lpstr>
      <vt:lpstr>Proposal</vt:lpstr>
      <vt:lpstr>Performance evaluation</vt:lpstr>
      <vt:lpstr>Performance evaluation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Wei Chen</cp:lastModifiedBy>
  <cp:revision>1166</cp:revision>
  <cp:lastPrinted>2018-10-23T07:47:24Z</cp:lastPrinted>
  <dcterms:created xsi:type="dcterms:W3CDTF">2018-07-10T02:40:16Z</dcterms:created>
  <dcterms:modified xsi:type="dcterms:W3CDTF">2022-01-12T06:07:35Z</dcterms:modified>
</cp:coreProperties>
</file>