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279" r:id="rId3"/>
    <p:sldId id="258" r:id="rId4"/>
    <p:sldId id="280" r:id="rId5"/>
    <p:sldId id="281" r:id="rId6"/>
    <p:sldId id="282" r:id="rId7"/>
    <p:sldId id="283" r:id="rId8"/>
    <p:sldId id="259" r:id="rId9"/>
    <p:sldId id="274" r:id="rId10"/>
  </p:sldIdLst>
  <p:sldSz cx="9906000" cy="6858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CCFF99"/>
    <a:srgbClr val="CC3300"/>
    <a:srgbClr val="000066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7011" autoAdjust="0"/>
    <p:restoredTop sz="89286" autoAdjust="0"/>
  </p:normalViewPr>
  <p:slideViewPr>
    <p:cSldViewPr snapToGrid="0">
      <p:cViewPr varScale="1">
        <p:scale>
          <a:sx n="78" d="100"/>
          <a:sy n="78" d="100"/>
        </p:scale>
        <p:origin x="-1176" y="-82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0" d="100"/>
          <a:sy n="90" d="100"/>
        </p:scale>
        <p:origin x="369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1A92C-A653-40AE-BE97-4D1148334BCE}" type="datetimeFigureOut">
              <a:rPr lang="ko-KR" altLang="en-US" smtClean="0"/>
              <a:t>2022-01-13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42D62-479E-4C3A-BBBB-AA219B04AD4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2696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22117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61076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35488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724916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8640762" cy="1296987"/>
          </a:xfr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algn="ctr">
              <a:defRPr kumimoji="1" lang="en-US" sz="2400" b="1" dirty="0">
                <a:latin typeface="Times New Roman" pitchFamily="18" charset="0"/>
                <a:ea typeface="돋움" pitchFamily="50" charset="-127"/>
                <a:cs typeface="Times New Roman" pitchFamily="18" charset="0"/>
              </a:defRPr>
            </a:lvl1pPr>
          </a:lstStyle>
          <a:p>
            <a:pPr marL="0" lvl="0" algn="ctr"/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56890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 smtClean="0"/>
              <a:t>마스터 부제목 스타일 편집</a:t>
            </a:r>
            <a:endParaRPr lang="en-US" dirty="0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91512" y="5874334"/>
            <a:ext cx="1245519" cy="68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28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2022-01-13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4021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2022-01-13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6067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738" y="64168"/>
            <a:ext cx="9344526" cy="409074"/>
          </a:xfrm>
        </p:spPr>
        <p:txBody>
          <a:bodyPr>
            <a:noAutofit/>
          </a:bodyPr>
          <a:lstStyle>
            <a:lvl1pPr algn="ctr"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5545138"/>
          </a:xfrm>
        </p:spPr>
        <p:txBody>
          <a:bodyPr/>
          <a:lstStyle>
            <a:lvl1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5800" indent="-228600">
              <a:buFont typeface="Times New Roman" panose="02020603050405020304" pitchFamily="18" charset="0"/>
              <a:buChar char="–"/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buFont typeface="Times New Roman" panose="02020603050405020304" pitchFamily="18" charset="0"/>
              <a:buChar char="–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476667"/>
            <a:ext cx="2228850" cy="365125"/>
          </a:xfrm>
        </p:spPr>
        <p:txBody>
          <a:bodyPr/>
          <a:lstStyle>
            <a:lvl1pPr>
              <a:defRPr sz="1400" b="0">
                <a:solidFill>
                  <a:srgbClr val="4D4D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92A98D5-73AC-4510-8D37-2EB4115E457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919" y="6572780"/>
            <a:ext cx="1148514" cy="192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598927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2022-01-13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445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2022-01-13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8325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2022-01-13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564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2022-01-13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8978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2022-01-13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0282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2022-01-13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4764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2022-01-13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9826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E291F-1E57-488E-9A38-CB6EA5750F89}" type="datetimeFigureOut">
              <a:rPr lang="ko-KR" altLang="en-US" smtClean="0"/>
              <a:t>2022-01-13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1570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9084036" cy="1296987"/>
          </a:xfrm>
        </p:spPr>
        <p:txBody>
          <a:bodyPr>
            <a:normAutofit/>
          </a:bodyPr>
          <a:lstStyle/>
          <a:p>
            <a:r>
              <a:rPr lang="en-US" altLang="ko-KR" dirty="0"/>
              <a:t>Non-EE2: DIMD Flag </a:t>
            </a:r>
            <a:r>
              <a:rPr lang="en-US" altLang="ko-KR" dirty="0" smtClean="0"/>
              <a:t>Signaling </a:t>
            </a:r>
            <a:r>
              <a:rPr lang="en-US" altLang="ko-KR" dirty="0"/>
              <a:t>Clean-up</a:t>
            </a:r>
            <a:r>
              <a:rPr lang="en-CA" altLang="ko-KR" dirty="0" smtClean="0"/>
              <a:t/>
            </a:r>
            <a:br>
              <a:rPr lang="en-CA" altLang="ko-KR" dirty="0" smtClean="0"/>
            </a:br>
            <a:r>
              <a:rPr lang="en-US" altLang="ko-KR" dirty="0" smtClean="0"/>
              <a:t>(JVET-Y0144)</a:t>
            </a:r>
            <a:endParaRPr lang="en-US" altLang="ko-KR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933452" y="3602038"/>
            <a:ext cx="8035131" cy="568909"/>
          </a:xfrm>
        </p:spPr>
        <p:txBody>
          <a:bodyPr>
            <a:normAutofit fontScale="92500" lnSpcReduction="20000"/>
          </a:bodyPr>
          <a:lstStyle/>
          <a:p>
            <a:r>
              <a:rPr lang="en-US" altLang="ko-KR" sz="1600" dirty="0" smtClean="0"/>
              <a:t>Jie Zhao and </a:t>
            </a:r>
            <a:r>
              <a:rPr lang="en-US" altLang="ko-KR" sz="1600" dirty="0" err="1" smtClean="0"/>
              <a:t>Seung</a:t>
            </a:r>
            <a:r>
              <a:rPr lang="en-US" altLang="ko-KR" sz="1600" dirty="0" smtClean="0"/>
              <a:t> Hwan Kim</a:t>
            </a:r>
          </a:p>
          <a:p>
            <a:r>
              <a:rPr lang="en-US" altLang="ko-KR" sz="1600" dirty="0" smtClean="0"/>
              <a:t>LG Electronics</a:t>
            </a:r>
            <a:endParaRPr lang="ko-KR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68467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0" latinLnBrk="0"/>
            <a:r>
              <a:rPr lang="en-CA" dirty="0" smtClean="0"/>
              <a:t>In ECM3.1, the </a:t>
            </a:r>
            <a:r>
              <a:rPr lang="en-CA" dirty="0" err="1" smtClean="0"/>
              <a:t>signaling</a:t>
            </a:r>
            <a:r>
              <a:rPr lang="en-CA" dirty="0" smtClean="0"/>
              <a:t> position </a:t>
            </a:r>
            <a:r>
              <a:rPr lang="en-CA" dirty="0"/>
              <a:t>of </a:t>
            </a:r>
            <a:r>
              <a:rPr lang="en-CA" dirty="0" err="1"/>
              <a:t>dimd_flag</a:t>
            </a:r>
            <a:r>
              <a:rPr lang="en-CA" dirty="0"/>
              <a:t> is separated from other intra mode related syntax elements, and it unnecessarily complicates the software and signalling logic. </a:t>
            </a:r>
            <a:endParaRPr lang="en-CA" dirty="0" smtClean="0"/>
          </a:p>
          <a:p>
            <a:pPr eaLnBrk="0" latinLnBrk="0"/>
            <a:r>
              <a:rPr lang="en-CA" dirty="0" smtClean="0"/>
              <a:t>This </a:t>
            </a:r>
            <a:r>
              <a:rPr lang="en-CA" dirty="0"/>
              <a:t>contribution proposes to change the </a:t>
            </a:r>
            <a:r>
              <a:rPr lang="en-CA" dirty="0" err="1"/>
              <a:t>signaling</a:t>
            </a:r>
            <a:r>
              <a:rPr lang="en-CA" dirty="0"/>
              <a:t> </a:t>
            </a:r>
            <a:r>
              <a:rPr lang="en-CA" dirty="0" smtClean="0"/>
              <a:t>position </a:t>
            </a:r>
            <a:r>
              <a:rPr lang="en-CA" dirty="0"/>
              <a:t>of </a:t>
            </a:r>
            <a:r>
              <a:rPr lang="en-CA" dirty="0" err="1"/>
              <a:t>dimd_flag</a:t>
            </a:r>
            <a:r>
              <a:rPr lang="en-CA" dirty="0"/>
              <a:t>, and place it right before </a:t>
            </a:r>
            <a:r>
              <a:rPr lang="en-CA" dirty="0" err="1"/>
              <a:t>timd_flag</a:t>
            </a:r>
            <a:r>
              <a:rPr lang="en-CA" dirty="0"/>
              <a:t>. </a:t>
            </a:r>
            <a:endParaRPr lang="en-CA" dirty="0" smtClean="0"/>
          </a:p>
          <a:p>
            <a:pPr eaLnBrk="0" latinLnBrk="0"/>
            <a:r>
              <a:rPr lang="en-CA" dirty="0" smtClean="0"/>
              <a:t>It </a:t>
            </a:r>
            <a:r>
              <a:rPr lang="en-CA" dirty="0"/>
              <a:t>is asserted that this change makes the code and signalling logic cleaner, and consistent </a:t>
            </a:r>
            <a:r>
              <a:rPr lang="en-CA" dirty="0" smtClean="0"/>
              <a:t>with other intra syntax elements.</a:t>
            </a:r>
          </a:p>
          <a:p>
            <a:pPr eaLnBrk="0" latinLnBrk="0"/>
            <a:r>
              <a:rPr lang="en-CA" dirty="0" smtClean="0"/>
              <a:t>It has little impact on coding performance.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32747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z="1600" dirty="0" smtClean="0"/>
              <a:t>Background: DIMD </a:t>
            </a:r>
            <a:r>
              <a:rPr lang="en-US" altLang="ko-KR" sz="1600" dirty="0" err="1" smtClean="0"/>
              <a:t>signalling</a:t>
            </a:r>
            <a:r>
              <a:rPr lang="en-US" altLang="ko-KR" sz="1600" dirty="0" smtClean="0"/>
              <a:t> in ECM3.1</a:t>
            </a:r>
            <a:endParaRPr lang="ko-KR" altLang="en-US" sz="1600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40460" y="768010"/>
            <a:ext cx="9344528" cy="5311777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CA" sz="1600" dirty="0" smtClean="0"/>
              <a:t>// Decoder:    CABACReader.cpp</a:t>
            </a:r>
            <a:endParaRPr lang="en-US" sz="16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600" dirty="0"/>
              <a:t> </a:t>
            </a:r>
            <a:r>
              <a:rPr lang="en-US" sz="1600" dirty="0" smtClean="0"/>
              <a:t>void </a:t>
            </a:r>
            <a:r>
              <a:rPr lang="en-US" sz="1600" dirty="0" err="1"/>
              <a:t>CABACReader</a:t>
            </a:r>
            <a:r>
              <a:rPr lang="en-US" sz="1600" dirty="0"/>
              <a:t>::</a:t>
            </a:r>
            <a:r>
              <a:rPr lang="en-US" sz="1600" dirty="0" err="1"/>
              <a:t>coding_unit</a:t>
            </a:r>
            <a:r>
              <a:rPr lang="en-US" sz="1600" dirty="0"/>
              <a:t>( </a:t>
            </a:r>
            <a:r>
              <a:rPr lang="en-US" sz="1600" dirty="0" err="1"/>
              <a:t>CodingUnit</a:t>
            </a:r>
            <a:r>
              <a:rPr lang="en-US" sz="1600" dirty="0"/>
              <a:t> &amp;cu, </a:t>
            </a:r>
            <a:r>
              <a:rPr lang="en-US" sz="1600" dirty="0" err="1"/>
              <a:t>Partitioner</a:t>
            </a:r>
            <a:r>
              <a:rPr lang="en-US" sz="1600" dirty="0"/>
              <a:t> &amp;</a:t>
            </a:r>
            <a:r>
              <a:rPr lang="en-US" sz="1600" dirty="0" err="1"/>
              <a:t>partitioner</a:t>
            </a:r>
            <a:r>
              <a:rPr lang="en-US" sz="1600" dirty="0"/>
              <a:t>, </a:t>
            </a:r>
            <a:r>
              <a:rPr lang="en-US" sz="1600" dirty="0" err="1"/>
              <a:t>CUCtx</a:t>
            </a:r>
            <a:r>
              <a:rPr lang="en-US" sz="1600" dirty="0"/>
              <a:t>&amp; </a:t>
            </a:r>
            <a:r>
              <a:rPr lang="en-US" sz="1600" dirty="0" err="1"/>
              <a:t>cuCtx</a:t>
            </a:r>
            <a:r>
              <a:rPr lang="en-US" sz="1600" dirty="0"/>
              <a:t> )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600" dirty="0"/>
              <a:t>{ ..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600" dirty="0"/>
              <a:t> </a:t>
            </a:r>
            <a:r>
              <a:rPr lang="en-US" sz="1600" dirty="0" smtClean="0"/>
              <a:t>    // </a:t>
            </a:r>
            <a:r>
              <a:rPr lang="en-US" sz="1600" dirty="0"/>
              <a:t>prediction mode and partitioning data</a:t>
            </a:r>
          </a:p>
          <a:p>
            <a:pPr marL="0" indent="0" hangingPunc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600" dirty="0" smtClean="0"/>
              <a:t>    </a:t>
            </a:r>
            <a:r>
              <a:rPr lang="en-US" sz="1600" dirty="0" err="1" smtClean="0"/>
              <a:t>pred_mode</a:t>
            </a:r>
            <a:r>
              <a:rPr lang="en-US" sz="1600" dirty="0" smtClean="0"/>
              <a:t> </a:t>
            </a:r>
            <a:r>
              <a:rPr lang="en-US" sz="1600" dirty="0"/>
              <a:t>( cu );</a:t>
            </a:r>
          </a:p>
          <a:p>
            <a:pPr marL="0" indent="0" hangingPunc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600" dirty="0" smtClean="0"/>
              <a:t>    </a:t>
            </a:r>
            <a:r>
              <a:rPr lang="en-US" sz="1600" dirty="0" err="1" smtClean="0">
                <a:solidFill>
                  <a:srgbClr val="C00000"/>
                </a:solidFill>
              </a:rPr>
              <a:t>cu_dimd_flag</a:t>
            </a:r>
            <a:r>
              <a:rPr lang="en-US" sz="1600" dirty="0">
                <a:solidFill>
                  <a:srgbClr val="C00000"/>
                </a:solidFill>
              </a:rPr>
              <a:t>( cu );</a:t>
            </a:r>
          </a:p>
          <a:p>
            <a:pPr marL="0" indent="0" hangingPunc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600" dirty="0" smtClean="0"/>
              <a:t>    if </a:t>
            </a:r>
            <a:r>
              <a:rPr lang="en-US" sz="1600" dirty="0"/>
              <a:t>(CU::</a:t>
            </a:r>
            <a:r>
              <a:rPr lang="en-US" sz="1600" dirty="0" err="1"/>
              <a:t>isIntra</a:t>
            </a:r>
            <a:r>
              <a:rPr lang="en-US" sz="1600" dirty="0"/>
              <a:t>(cu))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600" dirty="0"/>
              <a:t>  </a:t>
            </a:r>
            <a:r>
              <a:rPr lang="en-US" sz="1600" dirty="0" smtClean="0"/>
              <a:t> {</a:t>
            </a:r>
            <a:endParaRPr lang="en-US" sz="16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600" dirty="0"/>
              <a:t>    </a:t>
            </a:r>
            <a:r>
              <a:rPr lang="en-US" sz="1600" dirty="0" smtClean="0"/>
              <a:t>    </a:t>
            </a:r>
            <a:r>
              <a:rPr lang="en-US" sz="1600" dirty="0" err="1" smtClean="0"/>
              <a:t>adaptive_color_transform</a:t>
            </a:r>
            <a:r>
              <a:rPr lang="en-US" sz="1600" dirty="0" smtClean="0"/>
              <a:t>(cu</a:t>
            </a:r>
            <a:r>
              <a:rPr lang="en-US" sz="1600" dirty="0"/>
              <a:t>);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600" dirty="0"/>
              <a:t>  </a:t>
            </a:r>
            <a:r>
              <a:rPr lang="en-US" sz="1600" dirty="0" smtClean="0"/>
              <a:t>  }</a:t>
            </a:r>
            <a:endParaRPr lang="en-US" sz="16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600" dirty="0"/>
              <a:t> </a:t>
            </a:r>
            <a:r>
              <a:rPr lang="en-US" sz="1600" dirty="0" smtClean="0"/>
              <a:t>  if </a:t>
            </a:r>
            <a:r>
              <a:rPr lang="en-US" sz="1600" dirty="0"/>
              <a:t>(CU::</a:t>
            </a:r>
            <a:r>
              <a:rPr lang="en-US" sz="1600" dirty="0" err="1"/>
              <a:t>isPLT</a:t>
            </a:r>
            <a:r>
              <a:rPr lang="en-US" sz="1600" dirty="0"/>
              <a:t>(cu))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600" dirty="0"/>
              <a:t>  </a:t>
            </a:r>
            <a:r>
              <a:rPr lang="en-US" sz="1600" dirty="0" smtClean="0"/>
              <a:t>{     </a:t>
            </a:r>
            <a:r>
              <a:rPr lang="en-US" sz="1600" dirty="0"/>
              <a:t>..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600" dirty="0"/>
              <a:t>    </a:t>
            </a:r>
            <a:r>
              <a:rPr lang="en-US" sz="1600" dirty="0" smtClean="0"/>
              <a:t>   </a:t>
            </a:r>
            <a:r>
              <a:rPr lang="en-US" sz="1600" dirty="0" err="1"/>
              <a:t>cu_palette_info</a:t>
            </a:r>
            <a:r>
              <a:rPr lang="en-US" sz="1600" dirty="0"/>
              <a:t> ..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600" dirty="0"/>
              <a:t>     </a:t>
            </a:r>
            <a:r>
              <a:rPr lang="en-US" sz="1600" dirty="0" smtClean="0"/>
              <a:t>  ..</a:t>
            </a:r>
            <a:endParaRPr lang="en-US" sz="16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600" dirty="0"/>
              <a:t>     </a:t>
            </a:r>
            <a:r>
              <a:rPr lang="en-US" sz="1600" dirty="0" smtClean="0"/>
              <a:t>  return</a:t>
            </a:r>
            <a:r>
              <a:rPr lang="en-US" sz="1600" dirty="0"/>
              <a:t>;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600" dirty="0"/>
              <a:t> </a:t>
            </a:r>
            <a:r>
              <a:rPr lang="en-US" sz="1600" dirty="0" smtClean="0"/>
              <a:t>  </a:t>
            </a:r>
            <a:r>
              <a:rPr lang="en-US" sz="1600" dirty="0"/>
              <a:t>}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600" dirty="0"/>
              <a:t> 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600" dirty="0"/>
              <a:t> </a:t>
            </a:r>
            <a:r>
              <a:rPr lang="en-US" sz="1600" dirty="0" smtClean="0"/>
              <a:t>  </a:t>
            </a:r>
            <a:r>
              <a:rPr lang="en-US" sz="1600" dirty="0"/>
              <a:t>// prediction data ( intra prediction modes / reference indexes + motion vectors )</a:t>
            </a:r>
          </a:p>
          <a:p>
            <a:pPr marL="0" indent="0" hangingPunc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600" dirty="0" smtClean="0"/>
              <a:t>   </a:t>
            </a:r>
            <a:r>
              <a:rPr lang="en-US" sz="1600" dirty="0" err="1" smtClean="0">
                <a:solidFill>
                  <a:srgbClr val="C00000"/>
                </a:solidFill>
              </a:rPr>
              <a:t>cu_pred_data</a:t>
            </a:r>
            <a:r>
              <a:rPr lang="en-US" sz="1600" dirty="0">
                <a:solidFill>
                  <a:srgbClr val="C00000"/>
                </a:solidFill>
              </a:rPr>
              <a:t>( cu );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600" dirty="0"/>
              <a:t>..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CA" sz="1600" dirty="0" smtClean="0"/>
              <a:t>}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CA" sz="160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z="1600" smtClean="0"/>
              <a:pPr/>
              <a:t>3</a:t>
            </a:fld>
            <a:endParaRPr lang="ko-KR" altLang="en-US" sz="1600" dirty="0"/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4581727" y="3522909"/>
            <a:ext cx="5000018" cy="1146367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latinLnBrk="0"/>
            <a:r>
              <a:rPr lang="en-CA" dirty="0"/>
              <a:t>All other intra mode related syntax elements are located inside function </a:t>
            </a:r>
            <a:r>
              <a:rPr lang="en-US" dirty="0" err="1"/>
              <a:t>cu_pred_data</a:t>
            </a:r>
            <a:r>
              <a:rPr lang="en-US" dirty="0"/>
              <a:t>() </a:t>
            </a:r>
            <a:r>
              <a:rPr lang="en-CA" dirty="0"/>
              <a:t>which includes the function </a:t>
            </a:r>
            <a:r>
              <a:rPr lang="en-US" dirty="0" err="1"/>
              <a:t>intra_luma_pred_mode</a:t>
            </a:r>
            <a:r>
              <a:rPr lang="en-US" dirty="0" smtClean="0"/>
              <a:t>()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803138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Background: DIMD </a:t>
            </a:r>
            <a:r>
              <a:rPr lang="en-US" altLang="ko-KR" dirty="0" err="1"/>
              <a:t>signalling</a:t>
            </a:r>
            <a:r>
              <a:rPr lang="en-US" altLang="ko-KR" dirty="0"/>
              <a:t> in ECM3.1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736" y="631826"/>
            <a:ext cx="9194003" cy="3054958"/>
          </a:xfrm>
          <a:noFill/>
          <a:ln>
            <a:solidFill>
              <a:schemeClr val="tx1"/>
            </a:solidFill>
          </a:ln>
        </p:spPr>
        <p:txBody>
          <a:bodyPr>
            <a:normAutofit fontScale="92500" lnSpcReduction="20000"/>
          </a:bodyPr>
          <a:lstStyle/>
          <a:p>
            <a:pPr marL="0" indent="0" hangingPunct="0">
              <a:buNone/>
            </a:pPr>
            <a:r>
              <a:rPr lang="en-US" sz="1700" dirty="0" smtClean="0"/>
              <a:t>// EncCU.cpp </a:t>
            </a:r>
            <a:endParaRPr lang="en-US" sz="1700" dirty="0"/>
          </a:p>
          <a:p>
            <a:pPr marL="0" indent="0" hangingPunct="0">
              <a:buNone/>
            </a:pPr>
            <a:r>
              <a:rPr lang="en-US" sz="1700" dirty="0" err="1"/>
              <a:t>bool</a:t>
            </a:r>
            <a:r>
              <a:rPr lang="en-US" sz="1700" dirty="0"/>
              <a:t> </a:t>
            </a:r>
            <a:r>
              <a:rPr lang="en-US" sz="1700" dirty="0" err="1"/>
              <a:t>EncCu</a:t>
            </a:r>
            <a:r>
              <a:rPr lang="en-US" sz="1700" dirty="0"/>
              <a:t>::</a:t>
            </a:r>
            <a:r>
              <a:rPr lang="en-US" sz="1700" dirty="0" err="1"/>
              <a:t>xCheckRDCostIntra</a:t>
            </a:r>
            <a:r>
              <a:rPr lang="en-US" sz="1700" dirty="0"/>
              <a:t> ..</a:t>
            </a:r>
          </a:p>
          <a:p>
            <a:pPr marL="0" indent="0" hangingPunct="0">
              <a:buNone/>
            </a:pPr>
            <a:r>
              <a:rPr lang="en-US" sz="1700" dirty="0"/>
              <a:t>{</a:t>
            </a:r>
          </a:p>
          <a:p>
            <a:pPr marL="0" indent="0" hangingPunct="0">
              <a:buNone/>
            </a:pPr>
            <a:r>
              <a:rPr lang="en-US" sz="1700" dirty="0"/>
              <a:t>..</a:t>
            </a:r>
          </a:p>
          <a:p>
            <a:pPr marL="0" indent="0">
              <a:buNone/>
            </a:pPr>
            <a:r>
              <a:rPr lang="en-US" sz="1700" dirty="0"/>
              <a:t>          </a:t>
            </a:r>
            <a:r>
              <a:rPr lang="en-US" sz="1700" dirty="0" err="1"/>
              <a:t>m_CABACEstimator</a:t>
            </a:r>
            <a:r>
              <a:rPr lang="en-US" sz="1700" dirty="0"/>
              <a:t>-&gt;</a:t>
            </a:r>
            <a:r>
              <a:rPr lang="en-US" sz="1700" dirty="0" err="1"/>
              <a:t>pred_mode</a:t>
            </a:r>
            <a:r>
              <a:rPr lang="en-US" sz="1700" dirty="0"/>
              <a:t>      ( cu );</a:t>
            </a:r>
          </a:p>
          <a:p>
            <a:pPr marL="0" indent="0">
              <a:buNone/>
            </a:pPr>
            <a:r>
              <a:rPr lang="en-US" sz="1700" dirty="0"/>
              <a:t>          </a:t>
            </a:r>
            <a:r>
              <a:rPr lang="en-US" sz="1700" dirty="0" err="1">
                <a:solidFill>
                  <a:srgbClr val="FF0000"/>
                </a:solidFill>
              </a:rPr>
              <a:t>m_CABACEstimator</a:t>
            </a:r>
            <a:r>
              <a:rPr lang="en-US" sz="1700" dirty="0">
                <a:solidFill>
                  <a:srgbClr val="FF0000"/>
                </a:solidFill>
              </a:rPr>
              <a:t>-&gt;</a:t>
            </a:r>
            <a:r>
              <a:rPr lang="en-US" sz="1700" dirty="0" err="1">
                <a:solidFill>
                  <a:srgbClr val="FF0000"/>
                </a:solidFill>
              </a:rPr>
              <a:t>cu_dimd_flag</a:t>
            </a:r>
            <a:r>
              <a:rPr lang="en-US" sz="1700" dirty="0">
                <a:solidFill>
                  <a:srgbClr val="FF0000"/>
                </a:solidFill>
              </a:rPr>
              <a:t>   ( cu );</a:t>
            </a:r>
          </a:p>
          <a:p>
            <a:pPr marL="0" indent="0">
              <a:buNone/>
            </a:pPr>
            <a:r>
              <a:rPr lang="en-US" sz="1700" dirty="0"/>
              <a:t>          </a:t>
            </a:r>
            <a:r>
              <a:rPr lang="en-US" sz="1700" dirty="0" err="1"/>
              <a:t>m_CABACEstimator</a:t>
            </a:r>
            <a:r>
              <a:rPr lang="en-US" sz="1700" dirty="0"/>
              <a:t>-&gt;</a:t>
            </a:r>
            <a:r>
              <a:rPr lang="en-US" sz="1700" dirty="0" err="1"/>
              <a:t>adaptive_color_transform</a:t>
            </a:r>
            <a:r>
              <a:rPr lang="en-US" sz="1700" dirty="0"/>
              <a:t>(cu);</a:t>
            </a:r>
          </a:p>
          <a:p>
            <a:pPr marL="0" indent="0" hangingPunct="0">
              <a:buNone/>
            </a:pPr>
            <a:r>
              <a:rPr lang="en-US" sz="1700" dirty="0"/>
              <a:t>          </a:t>
            </a:r>
            <a:r>
              <a:rPr lang="en-US" sz="1700" dirty="0" err="1"/>
              <a:t>m_CABACEstimator</a:t>
            </a:r>
            <a:r>
              <a:rPr lang="en-US" sz="1700" dirty="0"/>
              <a:t>-&gt;</a:t>
            </a:r>
            <a:r>
              <a:rPr lang="en-US" sz="1700" dirty="0" err="1"/>
              <a:t>cu_pred_data</a:t>
            </a:r>
            <a:r>
              <a:rPr lang="en-US" sz="1700" dirty="0"/>
              <a:t>   ( cu );</a:t>
            </a:r>
          </a:p>
          <a:p>
            <a:pPr marL="0" indent="0" hangingPunct="0">
              <a:buNone/>
            </a:pPr>
            <a:r>
              <a:rPr lang="en-US" sz="1700" dirty="0"/>
              <a:t>..</a:t>
            </a:r>
          </a:p>
          <a:p>
            <a:pPr marL="0" indent="0">
              <a:buNone/>
            </a:pPr>
            <a:r>
              <a:rPr lang="en-US" sz="1700" dirty="0" smtClean="0"/>
              <a:t>}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282304" y="3774332"/>
            <a:ext cx="9344528" cy="241245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latinLnBrk="0"/>
            <a:r>
              <a:rPr lang="en-CA" dirty="0"/>
              <a:t>All other intra mode related syntax elements are located inside function </a:t>
            </a:r>
            <a:r>
              <a:rPr lang="en-US" dirty="0" err="1"/>
              <a:t>cu_pred_data</a:t>
            </a:r>
            <a:r>
              <a:rPr lang="en-US" dirty="0"/>
              <a:t>() </a:t>
            </a:r>
            <a:r>
              <a:rPr lang="en-CA" dirty="0"/>
              <a:t>which includes the function </a:t>
            </a:r>
            <a:r>
              <a:rPr lang="en-US" dirty="0" err="1"/>
              <a:t>intra_luma_pred_mode</a:t>
            </a:r>
            <a:r>
              <a:rPr lang="en-US" dirty="0"/>
              <a:t>(). </a:t>
            </a:r>
            <a:endParaRPr lang="en-US" altLang="ko-KR" dirty="0"/>
          </a:p>
          <a:p>
            <a:pPr eaLnBrk="0" latinLnBrk="0"/>
            <a:r>
              <a:rPr lang="en-CA" dirty="0" smtClean="0"/>
              <a:t>There </a:t>
            </a:r>
            <a:r>
              <a:rPr lang="en-CA" dirty="0"/>
              <a:t>is more than one such </a:t>
            </a:r>
            <a:r>
              <a:rPr lang="en-CA" dirty="0" smtClean="0"/>
              <a:t>places </a:t>
            </a:r>
            <a:r>
              <a:rPr lang="en-CA" dirty="0"/>
              <a:t>in ECM3.1. In addition, it seems </a:t>
            </a:r>
            <a:r>
              <a:rPr lang="en-CA" dirty="0" smtClean="0"/>
              <a:t>that rate </a:t>
            </a:r>
            <a:r>
              <a:rPr lang="en-CA" dirty="0"/>
              <a:t>of </a:t>
            </a:r>
            <a:r>
              <a:rPr lang="en-CA" dirty="0" err="1"/>
              <a:t>dimd_flag</a:t>
            </a:r>
            <a:r>
              <a:rPr lang="en-CA" dirty="0"/>
              <a:t> bit is missed in some other part of RD decision, such as </a:t>
            </a:r>
            <a:r>
              <a:rPr lang="en-US" dirty="0" err="1"/>
              <a:t>xFracModeBitsIntra</a:t>
            </a:r>
            <a:r>
              <a:rPr lang="en-US" dirty="0"/>
              <a:t>()</a:t>
            </a:r>
            <a:r>
              <a:rPr lang="en-CA" dirty="0"/>
              <a:t>.</a:t>
            </a:r>
          </a:p>
          <a:p>
            <a:pPr eaLnBrk="0" latinLnBrk="0"/>
            <a:r>
              <a:rPr lang="en-CA" dirty="0"/>
              <a:t>Basically, there is no reason that the </a:t>
            </a:r>
            <a:r>
              <a:rPr lang="en-CA" dirty="0" err="1"/>
              <a:t>dimd_flag</a:t>
            </a:r>
            <a:r>
              <a:rPr lang="en-CA" dirty="0"/>
              <a:t> is at such a special location different from other intra mode syntax elements. </a:t>
            </a:r>
          </a:p>
          <a:p>
            <a:pPr eaLnBrk="0" latinLnBrk="0"/>
            <a:r>
              <a:rPr lang="en-CA" dirty="0"/>
              <a:t>Its current position unnecessarily complicates the code and signalling logic. </a:t>
            </a:r>
            <a:endParaRPr lang="en-US" dirty="0"/>
          </a:p>
          <a:p>
            <a:pPr marL="0" indent="0" eaLnBrk="0" latinLnBrk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7232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Changes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0" latinLnBrk="0"/>
            <a:r>
              <a:rPr lang="en-CA" sz="1600" dirty="0"/>
              <a:t>P</a:t>
            </a:r>
            <a:r>
              <a:rPr lang="en-CA" sz="1600" dirty="0" smtClean="0"/>
              <a:t>ropose </a:t>
            </a:r>
            <a:r>
              <a:rPr lang="en-CA" sz="1600" dirty="0"/>
              <a:t>to move the </a:t>
            </a:r>
            <a:r>
              <a:rPr lang="en-CA" sz="1600" dirty="0" err="1"/>
              <a:t>dimd_flag</a:t>
            </a:r>
            <a:r>
              <a:rPr lang="en-CA" sz="1600" dirty="0"/>
              <a:t> signalling to be right before </a:t>
            </a:r>
            <a:r>
              <a:rPr lang="en-CA" sz="1600" dirty="0" err="1"/>
              <a:t>timd_flag</a:t>
            </a:r>
            <a:r>
              <a:rPr lang="en-CA" sz="1600" dirty="0"/>
              <a:t>. This simple change would make the code cleaner, and consistent with </a:t>
            </a:r>
            <a:r>
              <a:rPr lang="en-CA" sz="1600" dirty="0" err="1"/>
              <a:t>timd_flag</a:t>
            </a:r>
            <a:r>
              <a:rPr lang="en-CA" sz="1600" dirty="0"/>
              <a:t> signalling. </a:t>
            </a:r>
            <a:endParaRPr lang="en-CA" sz="1600" dirty="0" smtClean="0"/>
          </a:p>
          <a:p>
            <a:pPr eaLnBrk="0" latinLnBrk="0"/>
            <a:r>
              <a:rPr lang="en-CA" sz="1600" dirty="0" smtClean="0"/>
              <a:t>Putting </a:t>
            </a:r>
            <a:r>
              <a:rPr lang="en-CA" sz="1600" dirty="0" err="1"/>
              <a:t>dimd_flag</a:t>
            </a:r>
            <a:r>
              <a:rPr lang="en-CA" sz="1600" dirty="0"/>
              <a:t> and </a:t>
            </a:r>
            <a:r>
              <a:rPr lang="en-CA" sz="1600" dirty="0" err="1"/>
              <a:t>timd_flag</a:t>
            </a:r>
            <a:r>
              <a:rPr lang="en-CA" sz="1600" dirty="0"/>
              <a:t> next to each other also have the potential benefit for easier DIMD and TIMD flag joint signalling if in the future DIMD and TIMD get harmonized. </a:t>
            </a:r>
            <a:endParaRPr lang="en-CA" sz="16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3834246"/>
              </p:ext>
            </p:extLst>
          </p:nvPr>
        </p:nvGraphicFramePr>
        <p:xfrm>
          <a:off x="1025110" y="2096543"/>
          <a:ext cx="7242266" cy="3482340"/>
        </p:xfrm>
        <a:graphic>
          <a:graphicData uri="http://schemas.openxmlformats.org/drawingml/2006/table">
            <a:tbl>
              <a:tblPr firstRow="1" firstCol="1" bandRow="1"/>
              <a:tblGrid>
                <a:gridCol w="3621133"/>
                <a:gridCol w="3621133"/>
              </a:tblGrid>
              <a:tr h="180134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Consolas"/>
                          <a:ea typeface="Batang"/>
                          <a:cs typeface="Consolas"/>
                        </a:rPr>
                        <a:t>Signaling Order in ECM3.1</a:t>
                      </a:r>
                      <a:endParaRPr lang="en-US" sz="1600" dirty="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Consolas"/>
                          <a:ea typeface="Batang"/>
                          <a:cs typeface="Consolas"/>
                        </a:rPr>
                        <a:t>Proposed signaling order</a:t>
                      </a:r>
                      <a:endParaRPr lang="en-US" sz="16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6814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onsolas"/>
                          <a:ea typeface="Batang"/>
                          <a:cs typeface="Consolas"/>
                        </a:rPr>
                        <a:t>dimd_flag</a:t>
                      </a:r>
                      <a:endParaRPr lang="en-US" sz="1600" dirty="0">
                        <a:effectLst/>
                        <a:latin typeface="Times New Roman"/>
                        <a:ea typeface="Batang"/>
                      </a:endParaRPr>
                    </a:p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Consolas"/>
                          <a:ea typeface="Batang"/>
                          <a:cs typeface="Consolas"/>
                        </a:rPr>
                        <a:t>ACT</a:t>
                      </a:r>
                      <a:endParaRPr lang="en-US" sz="1600" dirty="0">
                        <a:effectLst/>
                        <a:latin typeface="Times New Roman"/>
                        <a:ea typeface="Batang"/>
                      </a:endParaRPr>
                    </a:p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Consolas"/>
                          <a:ea typeface="Batang"/>
                          <a:cs typeface="Consolas"/>
                        </a:rPr>
                        <a:t>PLT</a:t>
                      </a:r>
                      <a:endParaRPr lang="en-US" sz="1600" dirty="0">
                        <a:effectLst/>
                        <a:latin typeface="Times New Roman"/>
                        <a:ea typeface="Batang"/>
                      </a:endParaRPr>
                    </a:p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Consolas"/>
                          <a:ea typeface="Batang"/>
                          <a:cs typeface="Consolas"/>
                        </a:rPr>
                        <a:t>BDPCM</a:t>
                      </a:r>
                      <a:endParaRPr lang="en-US" sz="1600" dirty="0">
                        <a:effectLst/>
                        <a:latin typeface="Times New Roman"/>
                        <a:ea typeface="Batang"/>
                      </a:endParaRPr>
                    </a:p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Consolas"/>
                          <a:ea typeface="Batang"/>
                          <a:cs typeface="Consolas"/>
                        </a:rPr>
                        <a:t>TM (template matching)</a:t>
                      </a:r>
                      <a:endParaRPr lang="en-US" sz="1600" dirty="0">
                        <a:effectLst/>
                        <a:latin typeface="Times New Roman"/>
                        <a:ea typeface="Batang"/>
                      </a:endParaRPr>
                    </a:p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Consolas"/>
                          <a:ea typeface="Batang"/>
                          <a:cs typeface="Consolas"/>
                        </a:rPr>
                        <a:t>MIP</a:t>
                      </a:r>
                      <a:endParaRPr lang="en-US" sz="1600" dirty="0">
                        <a:effectLst/>
                        <a:latin typeface="Times New Roman"/>
                        <a:ea typeface="Batang"/>
                      </a:endParaRPr>
                    </a:p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 err="1">
                          <a:solidFill>
                            <a:srgbClr val="000000"/>
                          </a:solidFill>
                          <a:effectLst/>
                          <a:latin typeface="Consolas"/>
                          <a:ea typeface="Batang"/>
                          <a:cs typeface="Consolas"/>
                        </a:rPr>
                        <a:t>timd_flag</a:t>
                      </a:r>
                      <a:endParaRPr lang="en-US" sz="1600" dirty="0">
                        <a:effectLst/>
                        <a:latin typeface="Times New Roman"/>
                        <a:ea typeface="Batang"/>
                      </a:endParaRPr>
                    </a:p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Consolas"/>
                          <a:ea typeface="Batang"/>
                          <a:cs typeface="Consolas"/>
                        </a:rPr>
                        <a:t>MRL</a:t>
                      </a:r>
                      <a:endParaRPr lang="en-US" sz="1600" dirty="0">
                        <a:effectLst/>
                        <a:latin typeface="Times New Roman"/>
                        <a:ea typeface="Batang"/>
                      </a:endParaRPr>
                    </a:p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Consolas"/>
                          <a:ea typeface="Batang"/>
                          <a:cs typeface="Consolas"/>
                        </a:rPr>
                        <a:t>…</a:t>
                      </a:r>
                      <a:endParaRPr lang="en-US" sz="1600" dirty="0">
                        <a:effectLst/>
                        <a:latin typeface="Times New Roman"/>
                        <a:ea typeface="Batang"/>
                      </a:endParaRPr>
                    </a:p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Consolas"/>
                          <a:ea typeface="Batang"/>
                          <a:cs typeface="Consolas"/>
                        </a:rPr>
                        <a:t> </a:t>
                      </a:r>
                      <a:endParaRPr lang="en-US" sz="1600" dirty="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strike="sngStrike" dirty="0" err="1">
                          <a:solidFill>
                            <a:srgbClr val="000000"/>
                          </a:solidFill>
                          <a:effectLst/>
                          <a:latin typeface="Consolas"/>
                          <a:ea typeface="Batang"/>
                          <a:cs typeface="Consolas"/>
                        </a:rPr>
                        <a:t>dimd_flag</a:t>
                      </a:r>
                      <a:endParaRPr lang="en-US" sz="1600" dirty="0">
                        <a:effectLst/>
                        <a:latin typeface="Times New Roman"/>
                        <a:ea typeface="Batang"/>
                      </a:endParaRPr>
                    </a:p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Consolas"/>
                          <a:ea typeface="Batang"/>
                          <a:cs typeface="Consolas"/>
                        </a:rPr>
                        <a:t>ACT</a:t>
                      </a:r>
                      <a:endParaRPr lang="en-US" sz="1600" dirty="0">
                        <a:effectLst/>
                        <a:latin typeface="Times New Roman"/>
                        <a:ea typeface="Batang"/>
                      </a:endParaRPr>
                    </a:p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Consolas"/>
                          <a:ea typeface="Batang"/>
                          <a:cs typeface="Consolas"/>
                        </a:rPr>
                        <a:t>PLT</a:t>
                      </a:r>
                      <a:endParaRPr lang="en-US" sz="1600" dirty="0">
                        <a:effectLst/>
                        <a:latin typeface="Times New Roman"/>
                        <a:ea typeface="Batang"/>
                      </a:endParaRPr>
                    </a:p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Consolas"/>
                          <a:ea typeface="Batang"/>
                          <a:cs typeface="Consolas"/>
                        </a:rPr>
                        <a:t>BDPCM</a:t>
                      </a:r>
                      <a:endParaRPr lang="en-US" sz="1600" dirty="0">
                        <a:effectLst/>
                        <a:latin typeface="Times New Roman"/>
                        <a:ea typeface="Batang"/>
                      </a:endParaRPr>
                    </a:p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Consolas"/>
                          <a:ea typeface="Batang"/>
                          <a:cs typeface="Consolas"/>
                        </a:rPr>
                        <a:t>TM</a:t>
                      </a:r>
                      <a:endParaRPr lang="en-US" sz="1600" dirty="0">
                        <a:effectLst/>
                        <a:latin typeface="Times New Roman"/>
                        <a:ea typeface="Batang"/>
                      </a:endParaRPr>
                    </a:p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Consolas"/>
                          <a:ea typeface="Batang"/>
                          <a:cs typeface="Consolas"/>
                        </a:rPr>
                        <a:t>MIP</a:t>
                      </a:r>
                      <a:endParaRPr lang="en-US" sz="1600" dirty="0">
                        <a:effectLst/>
                        <a:latin typeface="Times New Roman"/>
                        <a:ea typeface="Batang"/>
                      </a:endParaRPr>
                    </a:p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onsolas"/>
                          <a:ea typeface="Batang"/>
                          <a:cs typeface="Consolas"/>
                        </a:rPr>
                        <a:t>dimd_flag</a:t>
                      </a:r>
                      <a:endParaRPr lang="en-US" sz="1600" dirty="0">
                        <a:effectLst/>
                        <a:latin typeface="Times New Roman"/>
                        <a:ea typeface="Batang"/>
                      </a:endParaRPr>
                    </a:p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 err="1">
                          <a:solidFill>
                            <a:srgbClr val="000000"/>
                          </a:solidFill>
                          <a:effectLst/>
                          <a:latin typeface="Consolas"/>
                          <a:ea typeface="Batang"/>
                          <a:cs typeface="Consolas"/>
                        </a:rPr>
                        <a:t>timd_flag</a:t>
                      </a:r>
                      <a:endParaRPr lang="en-US" sz="1600" dirty="0">
                        <a:effectLst/>
                        <a:latin typeface="Times New Roman"/>
                        <a:ea typeface="Batang"/>
                      </a:endParaRPr>
                    </a:p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Consolas"/>
                          <a:ea typeface="Batang"/>
                          <a:cs typeface="Consolas"/>
                        </a:rPr>
                        <a:t>MRL</a:t>
                      </a:r>
                      <a:endParaRPr lang="en-US" sz="1600" dirty="0">
                        <a:effectLst/>
                        <a:latin typeface="Times New Roman"/>
                        <a:ea typeface="Batang"/>
                      </a:endParaRPr>
                    </a:p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Consolas"/>
                          <a:ea typeface="Batang"/>
                          <a:cs typeface="Consolas"/>
                        </a:rPr>
                        <a:t>…</a:t>
                      </a:r>
                      <a:endParaRPr lang="en-US" sz="1600" dirty="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05280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738" y="64168"/>
            <a:ext cx="7900224" cy="409074"/>
          </a:xfrm>
        </p:spPr>
        <p:txBody>
          <a:bodyPr/>
          <a:lstStyle/>
          <a:p>
            <a:r>
              <a:rPr lang="en-US" dirty="0" smtClean="0"/>
              <a:t>Syntax Tables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543385" y="641080"/>
            <a:ext cx="8557072" cy="79814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latinLnBrk="0" hangingPunct="0"/>
            <a:r>
              <a:rPr lang="en-US" sz="1700" dirty="0" smtClean="0"/>
              <a:t>Currently, there is no spec text yet. The syntax table </a:t>
            </a:r>
            <a:r>
              <a:rPr lang="en-US" sz="1700" dirty="0"/>
              <a:t>corresponding </a:t>
            </a:r>
            <a:r>
              <a:rPr lang="en-US" sz="1700" dirty="0" smtClean="0"/>
              <a:t>to ECM3.1 would be as shown in the table. </a:t>
            </a:r>
          </a:p>
          <a:p>
            <a:pPr eaLnBrk="0" latinLnBrk="0" hangingPunct="0"/>
            <a:r>
              <a:rPr lang="en-US" sz="1700" dirty="0" smtClean="0"/>
              <a:t>Blue highlighted are deletions, and green high lighted are additions. </a:t>
            </a:r>
          </a:p>
          <a:p>
            <a:pPr marL="0" indent="0" eaLnBrk="0" latinLnBrk="0" hangingPunct="0">
              <a:buFont typeface="Arial" panose="020B0604020202020204" pitchFamily="34" charset="0"/>
              <a:buNone/>
            </a:pPr>
            <a:endParaRPr lang="en-US" dirty="0"/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9280622"/>
              </p:ext>
            </p:extLst>
          </p:nvPr>
        </p:nvGraphicFramePr>
        <p:xfrm>
          <a:off x="413657" y="1491342"/>
          <a:ext cx="9100457" cy="4898896"/>
        </p:xfrm>
        <a:graphic>
          <a:graphicData uri="http://schemas.openxmlformats.org/drawingml/2006/table">
            <a:tbl>
              <a:tblPr/>
              <a:tblGrid>
                <a:gridCol w="8007264"/>
                <a:gridCol w="1093193"/>
              </a:tblGrid>
              <a:tr h="3048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 dirty="0" err="1">
                          <a:effectLst/>
                          <a:latin typeface="Times New Roman"/>
                          <a:ea typeface="Malgun Gothic"/>
                        </a:rPr>
                        <a:t>coding_unit</a:t>
                      </a:r>
                      <a:r>
                        <a:rPr lang="en-GB" sz="1600" dirty="0">
                          <a:effectLst/>
                          <a:latin typeface="Times New Roman"/>
                          <a:ea typeface="Malgun Gothic"/>
                        </a:rPr>
                        <a:t>( x0, y0, </a:t>
                      </a:r>
                      <a:r>
                        <a:rPr lang="en-GB" sz="1600" dirty="0" err="1">
                          <a:effectLst/>
                          <a:latin typeface="Times New Roman"/>
                          <a:ea typeface="Malgun Gothic"/>
                        </a:rPr>
                        <a:t>cbWidth</a:t>
                      </a:r>
                      <a:r>
                        <a:rPr lang="en-GB" sz="1600" dirty="0">
                          <a:effectLst/>
                          <a:latin typeface="Times New Roman"/>
                          <a:ea typeface="Malgun Gothic"/>
                        </a:rPr>
                        <a:t>, </a:t>
                      </a:r>
                      <a:r>
                        <a:rPr lang="en-GB" sz="1600" dirty="0" err="1">
                          <a:effectLst/>
                          <a:latin typeface="Times New Roman"/>
                          <a:ea typeface="Malgun Gothic"/>
                        </a:rPr>
                        <a:t>cbHeight</a:t>
                      </a:r>
                      <a:r>
                        <a:rPr lang="en-GB" sz="1600" dirty="0">
                          <a:effectLst/>
                          <a:latin typeface="Times New Roman"/>
                          <a:ea typeface="Malgun Gothic"/>
                        </a:rPr>
                        <a:t>, </a:t>
                      </a:r>
                      <a:r>
                        <a:rPr lang="en-GB" sz="1600" dirty="0" err="1">
                          <a:effectLst/>
                          <a:latin typeface="Times New Roman"/>
                          <a:ea typeface="Malgun Gothic"/>
                        </a:rPr>
                        <a:t>cqtDepth</a:t>
                      </a:r>
                      <a:r>
                        <a:rPr lang="en-GB" sz="1600" dirty="0">
                          <a:effectLst/>
                          <a:latin typeface="Times New Roman"/>
                          <a:ea typeface="Malgun Gothic"/>
                        </a:rPr>
                        <a:t>, </a:t>
                      </a:r>
                      <a:r>
                        <a:rPr lang="en-GB" sz="1600" dirty="0" err="1">
                          <a:effectLst/>
                          <a:latin typeface="Times New Roman"/>
                          <a:ea typeface="Malgun Gothic"/>
                        </a:rPr>
                        <a:t>treeType</a:t>
                      </a:r>
                      <a:r>
                        <a:rPr lang="en-GB" sz="1600" dirty="0">
                          <a:effectLst/>
                          <a:latin typeface="Times New Roman"/>
                          <a:ea typeface="Malgun Gothic"/>
                        </a:rPr>
                        <a:t>, </a:t>
                      </a:r>
                      <a:r>
                        <a:rPr lang="en-GB" sz="1600" dirty="0" err="1">
                          <a:effectLst/>
                          <a:latin typeface="Times New Roman"/>
                          <a:ea typeface="Malgun Gothic"/>
                        </a:rPr>
                        <a:t>modeType</a:t>
                      </a:r>
                      <a:r>
                        <a:rPr lang="en-GB" sz="1600" dirty="0">
                          <a:effectLst/>
                          <a:latin typeface="Times New Roman"/>
                          <a:ea typeface="Malgun Gothic"/>
                        </a:rPr>
                        <a:t> ) {</a:t>
                      </a:r>
                      <a:endParaRPr lang="en-US" sz="16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200" b="1">
                          <a:effectLst/>
                          <a:latin typeface="Times New Roman"/>
                          <a:ea typeface="Malgun Gothic"/>
                        </a:rPr>
                        <a:t>Descriptor</a:t>
                      </a:r>
                      <a:endParaRPr lang="en-US" sz="1200" b="1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dirty="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en-US" sz="12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200" b="1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en-US" sz="1200" b="1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125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dirty="0">
                          <a:effectLst/>
                          <a:latin typeface="Times New Roman"/>
                          <a:ea typeface="Malgun Gothic"/>
                        </a:rPr>
                        <a:t>	</a:t>
                      </a: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</a:rPr>
                        <a:t>if(</a:t>
                      </a:r>
                      <a:r>
                        <a:rPr lang="en-GB" sz="1200" dirty="0">
                          <a:effectLst/>
                          <a:latin typeface="Times New Roman"/>
                          <a:ea typeface="Malgun Gothic"/>
                        </a:rPr>
                        <a:t> </a:t>
                      </a:r>
                      <a:r>
                        <a:rPr lang="en-GB" sz="1200" dirty="0" err="1">
                          <a:effectLst/>
                          <a:latin typeface="Times New Roman"/>
                          <a:ea typeface="Malgun Gothic"/>
                        </a:rPr>
                        <a:t>CuPredMode</a:t>
                      </a:r>
                      <a:r>
                        <a:rPr lang="en-GB" sz="1200" dirty="0">
                          <a:effectLst/>
                          <a:latin typeface="Times New Roman"/>
                          <a:ea typeface="Malgun Gothic"/>
                        </a:rPr>
                        <a:t>[ </a:t>
                      </a:r>
                      <a:r>
                        <a:rPr lang="en-GB" sz="1200" dirty="0" err="1">
                          <a:effectLst/>
                          <a:latin typeface="Times New Roman"/>
                          <a:ea typeface="Malgun Gothic"/>
                        </a:rPr>
                        <a:t>chType</a:t>
                      </a:r>
                      <a:r>
                        <a:rPr lang="en-GB" sz="1200" dirty="0">
                          <a:effectLst/>
                          <a:latin typeface="Times New Roman"/>
                          <a:ea typeface="Malgun Gothic"/>
                        </a:rPr>
                        <a:t> ][ x0 ][ y0 ]  = =  MODE_INTRA</a:t>
                      </a:r>
                      <a:r>
                        <a:rPr lang="en-GB" sz="1200" dirty="0">
                          <a:effectLst/>
                          <a:latin typeface="Times New Roman"/>
                          <a:ea typeface="Microsoft JhengHei"/>
                        </a:rPr>
                        <a:t>  &amp;&amp; </a:t>
                      </a:r>
                      <a:r>
                        <a:rPr lang="en-GB" sz="1200" dirty="0">
                          <a:effectLst/>
                          <a:latin typeface="Times New Roman"/>
                          <a:ea typeface="Malgun Gothic"/>
                        </a:rPr>
                        <a:t> </a:t>
                      </a:r>
                      <a:r>
                        <a:rPr lang="en-GB" sz="12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</a:rPr>
                        <a:t>sps_palette_enabled_flag</a:t>
                      </a: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</a:rPr>
                        <a:t>  &amp;&amp; … ) )</a:t>
                      </a:r>
                      <a:endParaRPr lang="en-US" sz="12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en-US" sz="12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92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dirty="0">
                          <a:effectLst/>
                          <a:latin typeface="Times New Roman"/>
                          <a:ea typeface="Malgun Gothic"/>
                        </a:rPr>
                        <a:t>		</a:t>
                      </a:r>
                      <a:r>
                        <a:rPr lang="en-GB" sz="1200" b="1" dirty="0" err="1">
                          <a:effectLst/>
                          <a:latin typeface="Times New Roman"/>
                          <a:ea typeface="Malgun Gothic"/>
                        </a:rPr>
                        <a:t>pred_mode_plt_flag</a:t>
                      </a:r>
                      <a:endParaRPr lang="en-US" sz="12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Malgun Gothic"/>
                        </a:rPr>
                        <a:t>ae(v)</a:t>
                      </a:r>
                      <a:endParaRPr lang="en-US" sz="12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37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strike="sngStrike" kern="10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/>
                          <a:ea typeface="Malgun Gothic"/>
                        </a:rPr>
                        <a:t>     if (</a:t>
                      </a:r>
                      <a:r>
                        <a:rPr lang="en-GB" sz="1200" strike="sngStrike">
                          <a:effectLst/>
                          <a:highlight>
                            <a:srgbClr val="00FFFF"/>
                          </a:highlight>
                          <a:latin typeface="Times New Roman"/>
                          <a:ea typeface="Malgun Gothic"/>
                        </a:rPr>
                        <a:t>CuPredMode[ chType ][ x0 ][ y0 ]  = =  MODE_INTRA</a:t>
                      </a:r>
                      <a:r>
                        <a:rPr lang="en-GB" sz="1200" strike="sngStrike">
                          <a:effectLst/>
                          <a:highlight>
                            <a:srgbClr val="00FFFF"/>
                          </a:highlight>
                          <a:latin typeface="Times New Roman"/>
                          <a:ea typeface="Microsoft JhengHei"/>
                        </a:rPr>
                        <a:t>  &amp;&amp; </a:t>
                      </a:r>
                      <a:r>
                        <a:rPr lang="en-GB" sz="1200" strike="sngStrike" kern="10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/>
                          <a:ea typeface="Malgun Gothic"/>
                        </a:rPr>
                        <a:t>sps_dimd_enable_flag )</a:t>
                      </a:r>
                      <a:endParaRPr lang="en-US" sz="12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200" u="none" strike="noStrike">
                          <a:effectLst/>
                          <a:highlight>
                            <a:srgbClr val="D3D3D3"/>
                          </a:highlight>
                          <a:latin typeface="Times New Roman"/>
                          <a:ea typeface="Malgun Gothic"/>
                        </a:rPr>
                        <a:t> </a:t>
                      </a:r>
                      <a:endParaRPr lang="en-US" sz="12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37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strike="sngStrike" kern="100" dirty="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/>
                          <a:ea typeface="Helvetica Neue Medium"/>
                        </a:rPr>
                        <a:t>		 </a:t>
                      </a:r>
                      <a:r>
                        <a:rPr lang="en-GB" sz="1200" b="1" strike="sngStrike" kern="100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/>
                          <a:ea typeface="Helvetica Neue Medium"/>
                        </a:rPr>
                        <a:t>intra_dimd_flag</a:t>
                      </a:r>
                      <a:endParaRPr lang="en-US" sz="12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200" strike="sngStrike" kern="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Helvetica Neue Medium"/>
                        </a:rPr>
                        <a:t>ae(v)</a:t>
                      </a:r>
                      <a:endParaRPr lang="en-US" sz="12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92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>
                          <a:effectLst/>
                          <a:latin typeface="Times New Roman"/>
                          <a:ea typeface="Malgun Gothic"/>
                        </a:rPr>
                        <a:t>	if( CuPredMode[ chType ][ x0 ][ y0 ]  = =  MODE_INTRA  &amp;&amp;  … )</a:t>
                      </a:r>
                      <a:endParaRPr lang="en-US" sz="12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en-US" sz="12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92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>
                          <a:effectLst/>
                          <a:latin typeface="Times New Roman"/>
                          <a:ea typeface="Malgun Gothic"/>
                        </a:rPr>
                        <a:t>		</a:t>
                      </a:r>
                      <a:r>
                        <a:rPr lang="en-GB" sz="1200" b="1">
                          <a:effectLst/>
                          <a:latin typeface="Times New Roman"/>
                          <a:ea typeface="Malgun Gothic"/>
                        </a:rPr>
                        <a:t>cu_act_enabled_flag</a:t>
                      </a:r>
                      <a:endParaRPr lang="en-US" sz="12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Malgun Gothic"/>
                        </a:rPr>
                        <a:t>ae(v)</a:t>
                      </a:r>
                      <a:endParaRPr lang="en-US" sz="12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92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fr-FR" sz="1200">
                          <a:effectLst/>
                          <a:latin typeface="Times New Roman"/>
                          <a:ea typeface="Malgun Gothic"/>
                        </a:rPr>
                        <a:t>	…</a:t>
                      </a:r>
                      <a:endParaRPr lang="en-US" sz="12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fr-FR" sz="120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en-US" sz="12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92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fr-FR" sz="1200">
                          <a:effectLst/>
                          <a:latin typeface="Times New Roman"/>
                          <a:ea typeface="Malgun Gothic"/>
                        </a:rPr>
                        <a:t>		</a:t>
                      </a:r>
                      <a:r>
                        <a:rPr lang="en-GB" sz="1200">
                          <a:effectLst/>
                          <a:latin typeface="Times New Roman"/>
                          <a:ea typeface="Malgun Gothic"/>
                        </a:rPr>
                        <a:t>if( treeType  = =  SINGLE_TREE  | |  treeType  = =  DUAL_TREE_LUMA ) {</a:t>
                      </a:r>
                      <a:endParaRPr lang="en-US" sz="12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en-US" sz="12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92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>
                          <a:effectLst/>
                          <a:latin typeface="Times New Roman"/>
                          <a:ea typeface="Malgun Gothic"/>
                        </a:rPr>
                        <a:t>			if( pred_mode_plt_flag )</a:t>
                      </a:r>
                      <a:endParaRPr lang="en-US" sz="12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en-US" sz="12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92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>
                          <a:effectLst/>
                          <a:latin typeface="Times New Roman"/>
                          <a:ea typeface="Malgun Gothic"/>
                        </a:rPr>
                        <a:t>				</a:t>
                      </a: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</a:rPr>
                        <a:t>palette_coding( x0, y0, </a:t>
                      </a:r>
                      <a:r>
                        <a:rPr lang="en-GB" sz="1200">
                          <a:effectLst/>
                          <a:latin typeface="Times New Roman"/>
                          <a:ea typeface="Malgun Gothic"/>
                        </a:rPr>
                        <a:t>cbWidth</a:t>
                      </a: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</a:rPr>
                        <a:t>, </a:t>
                      </a:r>
                      <a:r>
                        <a:rPr lang="en-GB" sz="1200">
                          <a:effectLst/>
                          <a:latin typeface="Times New Roman"/>
                          <a:ea typeface="Malgun Gothic"/>
                        </a:rPr>
                        <a:t>cbHeight</a:t>
                      </a: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</a:rPr>
                        <a:t>, treeType )</a:t>
                      </a:r>
                      <a:endParaRPr lang="en-US" sz="12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en-US" sz="12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92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>
                          <a:effectLst/>
                          <a:latin typeface="Times New Roman"/>
                          <a:ea typeface="Malgun Gothic"/>
                        </a:rPr>
                        <a:t>			else {</a:t>
                      </a:r>
                      <a:endParaRPr lang="en-US" sz="12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en-US" sz="12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147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>
                          <a:effectLst/>
                          <a:latin typeface="Times New Roman"/>
                          <a:ea typeface="Malgun Gothic"/>
                        </a:rPr>
                        <a:t>				if( sps_bdpcm_enabled_flag  &amp;&amp; &amp;&amp;</a:t>
                      </a:r>
                      <a:br>
                        <a:rPr lang="en-GB" sz="1200">
                          <a:effectLst/>
                          <a:latin typeface="Times New Roman"/>
                          <a:ea typeface="Malgun Gothic"/>
                        </a:rPr>
                      </a:br>
                      <a:r>
                        <a:rPr lang="en-GB" sz="1200">
                          <a:effectLst/>
                          <a:latin typeface="Times New Roman"/>
                          <a:ea typeface="Malgun Gothic"/>
                        </a:rPr>
                        <a:t>						cbWidth  &lt;=  MaxTsSize  &amp;&amp;  cbHeight  &lt;=  MaxTsSize &amp;&amp; </a:t>
                      </a:r>
                      <a:r>
                        <a:rPr lang="en-GB" sz="1200" strike="sngStrike">
                          <a:effectLst/>
                          <a:highlight>
                            <a:srgbClr val="00FFFF"/>
                          </a:highlight>
                          <a:latin typeface="Times New Roman"/>
                          <a:ea typeface="Malgun Gothic"/>
                        </a:rPr>
                        <a:t>&amp;&amp; !intra_dimd_flag</a:t>
                      </a:r>
                      <a:r>
                        <a:rPr lang="en-GB" sz="1200">
                          <a:effectLst/>
                          <a:latin typeface="Times New Roman"/>
                          <a:ea typeface="Malgun Gothic"/>
                        </a:rPr>
                        <a:t> )</a:t>
                      </a:r>
                      <a:endParaRPr lang="en-US" sz="12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en-US" sz="12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92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>
                          <a:effectLst/>
                          <a:latin typeface="Times New Roman"/>
                          <a:ea typeface="Malgun Gothic"/>
                        </a:rPr>
                        <a:t>					</a:t>
                      </a:r>
                      <a:r>
                        <a:rPr lang="en-GB" sz="1200" b="1">
                          <a:effectLst/>
                          <a:latin typeface="Times New Roman"/>
                          <a:ea typeface="Malgun Gothic"/>
                        </a:rPr>
                        <a:t>intra_bdpcm_luma_flag</a:t>
                      </a:r>
                      <a:endParaRPr lang="en-US" sz="12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Malgun Gothic"/>
                        </a:rPr>
                        <a:t>ae(v)</a:t>
                      </a:r>
                      <a:endParaRPr lang="en-US" sz="12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92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>
                          <a:effectLst/>
                          <a:latin typeface="Times New Roman"/>
                          <a:ea typeface="Malgun Gothic"/>
                        </a:rPr>
                        <a:t>				if( intra_bdpcm_luma_flag )</a:t>
                      </a:r>
                      <a:endParaRPr lang="en-US" sz="12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en-US" sz="12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92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>
                          <a:effectLst/>
                          <a:latin typeface="Times New Roman"/>
                          <a:ea typeface="Malgun Gothic"/>
                        </a:rPr>
                        <a:t>					</a:t>
                      </a:r>
                      <a:r>
                        <a:rPr lang="fr-FR" sz="1200" b="1">
                          <a:effectLst/>
                          <a:latin typeface="Times New Roman"/>
                          <a:ea typeface="Malgun Gothic"/>
                        </a:rPr>
                        <a:t>intra_bdpcm_luma_dir_flag</a:t>
                      </a:r>
                      <a:endParaRPr lang="en-US" sz="12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Malgun Gothic"/>
                        </a:rPr>
                        <a:t>ae(v)</a:t>
                      </a:r>
                      <a:endParaRPr lang="en-US" sz="12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92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>
                          <a:effectLst/>
                          <a:latin typeface="Times New Roman"/>
                          <a:ea typeface="Malgun Gothic"/>
                        </a:rPr>
                        <a:t>				else {</a:t>
                      </a:r>
                      <a:endParaRPr lang="en-US" sz="12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en-US" sz="12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73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>
                          <a:effectLst/>
                          <a:latin typeface="Times New Roman"/>
                          <a:ea typeface="Malgun Gothic"/>
                        </a:rPr>
                        <a:t>           if( sps_tmp_enable_flag &amp;&amp; cbWidth &lt;= TMP_MaxSize &amp;&amp; cbHeight &lt;=       TMP_MaxSize</a:t>
                      </a:r>
                      <a:r>
                        <a:rPr lang="en-GB" sz="1200">
                          <a:effectLst/>
                          <a:highlight>
                            <a:srgbClr val="00FFFF"/>
                          </a:highlight>
                          <a:latin typeface="Times New Roman"/>
                          <a:ea typeface="Malgun Gothic"/>
                        </a:rPr>
                        <a:t> </a:t>
                      </a:r>
                      <a:r>
                        <a:rPr lang="en-GB" sz="1200" strike="sngStrike">
                          <a:effectLst/>
                          <a:highlight>
                            <a:srgbClr val="00FFFF"/>
                          </a:highlight>
                          <a:latin typeface="Times New Roman"/>
                          <a:ea typeface="Malgun Gothic"/>
                        </a:rPr>
                        <a:t>&amp;&amp; !intra_dimd_flag</a:t>
                      </a:r>
                      <a:r>
                        <a:rPr lang="en-GB" sz="1200">
                          <a:effectLst/>
                          <a:highlight>
                            <a:srgbClr val="00FFFF"/>
                          </a:highlight>
                          <a:latin typeface="Times New Roman"/>
                          <a:ea typeface="Malgun Gothic"/>
                        </a:rPr>
                        <a:t> )</a:t>
                      </a:r>
                      <a:r>
                        <a:rPr lang="en-GB" sz="1200">
                          <a:effectLst/>
                          <a:latin typeface="Times New Roman"/>
                          <a:ea typeface="Malgun Gothic"/>
                        </a:rPr>
                        <a:t>             </a:t>
                      </a:r>
                      <a:endParaRPr lang="en-US" sz="12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200">
                          <a:effectLst/>
                          <a:highlight>
                            <a:srgbClr val="D3D3D3"/>
                          </a:highlight>
                          <a:latin typeface="Times New Roman"/>
                          <a:ea typeface="Malgun Gothic"/>
                        </a:rPr>
                        <a:t> </a:t>
                      </a:r>
                      <a:endParaRPr lang="en-US" sz="12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92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>
                          <a:effectLst/>
                          <a:latin typeface="Times New Roman"/>
                          <a:ea typeface="Malgun Gothic"/>
                        </a:rPr>
                        <a:t>             intra_tmp_flag	</a:t>
                      </a:r>
                      <a:endParaRPr lang="en-US" sz="12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200" dirty="0" err="1">
                          <a:effectLst/>
                          <a:latin typeface="Times New Roman"/>
                          <a:ea typeface="Malgun Gothic"/>
                        </a:rPr>
                        <a:t>ae</a:t>
                      </a:r>
                      <a:r>
                        <a:rPr lang="en-GB" sz="1200" dirty="0">
                          <a:effectLst/>
                          <a:latin typeface="Times New Roman"/>
                          <a:ea typeface="Malgun Gothic"/>
                        </a:rPr>
                        <a:t>(v)</a:t>
                      </a:r>
                      <a:endParaRPr lang="en-US" sz="12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02468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Syntax </a:t>
            </a:r>
            <a:r>
              <a:rPr lang="en-US" dirty="0" smtClean="0"/>
              <a:t>Tables (Contd.)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7</a:t>
            </a:fld>
            <a:endParaRPr lang="ko-KR" alt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3066231"/>
              </p:ext>
            </p:extLst>
          </p:nvPr>
        </p:nvGraphicFramePr>
        <p:xfrm>
          <a:off x="544287" y="1229311"/>
          <a:ext cx="8298156" cy="4851047"/>
        </p:xfrm>
        <a:graphic>
          <a:graphicData uri="http://schemas.openxmlformats.org/drawingml/2006/table">
            <a:tbl>
              <a:tblPr/>
              <a:tblGrid>
                <a:gridCol w="7576456"/>
                <a:gridCol w="721700"/>
              </a:tblGrid>
              <a:tr h="21166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kern="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Helvetica Neue Medium"/>
                        </a:rPr>
                        <a:t>          if ( !</a:t>
                      </a:r>
                      <a:r>
                        <a:rPr lang="en-GB" sz="1200" kern="1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Helvetica Neue Medium"/>
                        </a:rPr>
                        <a:t>intra_tmp_flag</a:t>
                      </a:r>
                      <a:r>
                        <a:rPr lang="en-GB" sz="1200" kern="100" dirty="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/>
                          <a:ea typeface="Helvetica Neue Medium"/>
                        </a:rPr>
                        <a:t> </a:t>
                      </a:r>
                      <a:r>
                        <a:rPr lang="en-GB" sz="1200" strike="sngStrike" kern="100" dirty="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/>
                          <a:ea typeface="Helvetica Neue Medium"/>
                        </a:rPr>
                        <a:t>&amp;&amp; !</a:t>
                      </a:r>
                      <a:r>
                        <a:rPr lang="en-GB" sz="1200" strike="sngStrike" kern="100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/>
                          <a:ea typeface="Helvetica Neue Medium"/>
                        </a:rPr>
                        <a:t>intra_dimd_flag</a:t>
                      </a:r>
                      <a:r>
                        <a:rPr lang="en-GB" sz="1200" kern="100" dirty="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/>
                          <a:ea typeface="Helvetica Neue Medium"/>
                        </a:rPr>
                        <a:t>) {</a:t>
                      </a:r>
                      <a:endParaRPr lang="en-US" sz="12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en-US" sz="12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158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>
                          <a:effectLst/>
                          <a:latin typeface="Times New Roman"/>
                          <a:ea typeface="Malgun Gothic"/>
                        </a:rPr>
                        <a:t>					  if( sps_mip_enabled_flag )</a:t>
                      </a:r>
                      <a:endParaRPr lang="en-US" sz="12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en-US" sz="12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158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>
                          <a:effectLst/>
                          <a:latin typeface="Times New Roman"/>
                          <a:ea typeface="Malgun Gothic"/>
                        </a:rPr>
                        <a:t>						  </a:t>
                      </a:r>
                      <a:r>
                        <a:rPr lang="en-GB" sz="1200" b="1">
                          <a:effectLst/>
                          <a:latin typeface="Times New Roman"/>
                          <a:ea typeface="Malgun Gothic"/>
                        </a:rPr>
                        <a:t>intra_mip_flag</a:t>
                      </a:r>
                      <a:endParaRPr lang="en-US" sz="12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Malgun Gothic"/>
                        </a:rPr>
                        <a:t>ae(v)</a:t>
                      </a:r>
                      <a:endParaRPr lang="en-US" sz="12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158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dirty="0">
                          <a:effectLst/>
                          <a:latin typeface="Times New Roman"/>
                          <a:ea typeface="Malgun Gothic"/>
                        </a:rPr>
                        <a:t>					  if( </a:t>
                      </a:r>
                      <a:r>
                        <a:rPr lang="en-GB" sz="1200" dirty="0" err="1">
                          <a:effectLst/>
                          <a:latin typeface="Times New Roman"/>
                          <a:ea typeface="Malgun Gothic"/>
                        </a:rPr>
                        <a:t>intra_mip_flag</a:t>
                      </a:r>
                      <a:r>
                        <a:rPr lang="en-GB" sz="1200" dirty="0">
                          <a:effectLst/>
                          <a:latin typeface="Times New Roman"/>
                          <a:ea typeface="Malgun Gothic"/>
                        </a:rPr>
                        <a:t> ) {</a:t>
                      </a:r>
                      <a:endParaRPr lang="en-US" sz="12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en-US" sz="12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158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>
                          <a:effectLst/>
                          <a:latin typeface="Times New Roman"/>
                          <a:ea typeface="Malgun Gothic"/>
                        </a:rPr>
                        <a:t>						  </a:t>
                      </a:r>
                      <a:r>
                        <a:rPr lang="en-GB" sz="1200" b="1">
                          <a:effectLst/>
                          <a:latin typeface="Times New Roman"/>
                          <a:ea typeface="Malgun Gothic"/>
                        </a:rPr>
                        <a:t>intra_mip_transposed_flag</a:t>
                      </a:r>
                      <a:r>
                        <a:rPr lang="en-GB" sz="1200">
                          <a:effectLst/>
                          <a:latin typeface="Times New Roman"/>
                          <a:ea typeface="Malgun Gothic"/>
                        </a:rPr>
                        <a:t>[ x0 ][ y0 ]</a:t>
                      </a:r>
                      <a:endParaRPr lang="en-US" sz="12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Malgun Gothic"/>
                        </a:rPr>
                        <a:t>ae(v)</a:t>
                      </a:r>
                      <a:endParaRPr lang="en-US" sz="12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158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fr-FR" sz="1200">
                          <a:effectLst/>
                          <a:latin typeface="Times New Roman"/>
                          <a:ea typeface="Malgun Gothic"/>
                        </a:rPr>
                        <a:t>						  </a:t>
                      </a:r>
                      <a:r>
                        <a:rPr lang="fr-FR" sz="1200" b="1">
                          <a:effectLst/>
                          <a:latin typeface="Times New Roman"/>
                          <a:ea typeface="Malgun Gothic"/>
                        </a:rPr>
                        <a:t>intra_mip_mode</a:t>
                      </a:r>
                      <a:r>
                        <a:rPr lang="fr-FR" sz="1200">
                          <a:effectLst/>
                          <a:latin typeface="Times New Roman"/>
                          <a:ea typeface="Malgun Gothic"/>
                        </a:rPr>
                        <a:t>[ x0 ][ y0 ]</a:t>
                      </a:r>
                      <a:endParaRPr lang="en-US" sz="12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Malgun Gothic"/>
                        </a:rPr>
                        <a:t>ae(v)</a:t>
                      </a:r>
                      <a:endParaRPr lang="en-US" sz="12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158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>
                          <a:effectLst/>
                          <a:latin typeface="Times New Roman"/>
                          <a:ea typeface="Malgun Gothic"/>
                        </a:rPr>
                        <a:t>					 } else {</a:t>
                      </a:r>
                      <a:endParaRPr lang="en-US" sz="12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en-US" sz="12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66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kern="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</a:rPr>
                        <a:t>              </a:t>
                      </a:r>
                      <a:r>
                        <a:rPr lang="en-GB" sz="1200" kern="10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</a:rPr>
                        <a:t>if (sps_dimd_enable_flag )</a:t>
                      </a:r>
                      <a:endParaRPr lang="en-US" sz="12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en-US" sz="12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66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kern="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Helvetica Neue Medium"/>
                        </a:rPr>
                        <a:t>		            </a:t>
                      </a:r>
                      <a:r>
                        <a:rPr lang="en-GB" sz="1200" b="1" kern="10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Times New Roman"/>
                          <a:ea typeface="Helvetica Neue Medium"/>
                        </a:rPr>
                        <a:t>intra_dimd_flag</a:t>
                      </a:r>
                      <a:endParaRPr lang="en-US" sz="12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en-US" sz="12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66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kern="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Helvetica Neue Medium"/>
                        </a:rPr>
                        <a:t>              if (!</a:t>
                      </a:r>
                      <a:r>
                        <a:rPr lang="en-GB" sz="1200" b="1" kern="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Helvetica Neue Medium"/>
                        </a:rPr>
                        <a:t>intra_dimd_flag) {</a:t>
                      </a:r>
                      <a:endParaRPr lang="en-US" sz="12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en-US" sz="12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857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dirty="0">
                          <a:effectLst/>
                          <a:latin typeface="Times New Roman"/>
                          <a:ea typeface="Malgun Gothic"/>
                        </a:rPr>
                        <a:t>                 if ( </a:t>
                      </a:r>
                      <a:r>
                        <a:rPr lang="en-GB" sz="1200" dirty="0" err="1">
                          <a:effectLst/>
                          <a:latin typeface="Times New Roman"/>
                          <a:ea typeface="Malgun Gothic"/>
                        </a:rPr>
                        <a:t>sps_timd_enable_flag</a:t>
                      </a:r>
                      <a:r>
                        <a:rPr lang="en-GB" sz="1200" dirty="0">
                          <a:effectLst/>
                          <a:latin typeface="Times New Roman"/>
                          <a:ea typeface="Malgun Gothic"/>
                        </a:rPr>
                        <a:t> &amp;&amp; (</a:t>
                      </a:r>
                      <a:r>
                        <a:rPr lang="en-GB" sz="1200" dirty="0" err="1">
                          <a:effectLst/>
                          <a:latin typeface="Times New Roman"/>
                          <a:ea typeface="Malgun Gothic"/>
                        </a:rPr>
                        <a:t>sh_slice_type</a:t>
                      </a:r>
                      <a:r>
                        <a:rPr lang="en-GB" sz="1200" dirty="0">
                          <a:effectLst/>
                          <a:latin typeface="Times New Roman"/>
                          <a:ea typeface="Malgun Gothic"/>
                        </a:rPr>
                        <a:t> != I || (</a:t>
                      </a:r>
                      <a:r>
                        <a:rPr lang="en-GB" sz="1200" dirty="0" err="1">
                          <a:effectLst/>
                          <a:latin typeface="Times New Roman"/>
                          <a:ea typeface="Malgun Gothic"/>
                        </a:rPr>
                        <a:t>sh_slice_type</a:t>
                      </a:r>
                      <a:r>
                        <a:rPr lang="en-GB" sz="1200" dirty="0">
                          <a:effectLst/>
                          <a:latin typeface="Times New Roman"/>
                          <a:ea typeface="Malgun Gothic"/>
                        </a:rPr>
                        <a:t> == I &amp;&amp; </a:t>
                      </a:r>
                      <a:r>
                        <a:rPr lang="en-GB" sz="1200" dirty="0" err="1">
                          <a:effectLst/>
                          <a:latin typeface="Times New Roman"/>
                          <a:ea typeface="Malgun Gothic"/>
                        </a:rPr>
                        <a:t>cbWidth</a:t>
                      </a:r>
                      <a:r>
                        <a:rPr lang="en-GB" sz="1200" dirty="0">
                          <a:effectLst/>
                          <a:latin typeface="Times New Roman"/>
                          <a:ea typeface="Malgun Gothic"/>
                        </a:rPr>
                        <a:t> * </a:t>
                      </a:r>
                      <a:r>
                        <a:rPr lang="en-GB" sz="1200" dirty="0" err="1">
                          <a:effectLst/>
                          <a:latin typeface="Times New Roman"/>
                          <a:ea typeface="Malgun Gothic"/>
                        </a:rPr>
                        <a:t>cbHeight</a:t>
                      </a:r>
                      <a:r>
                        <a:rPr lang="en-GB" sz="1200" dirty="0">
                          <a:effectLst/>
                          <a:latin typeface="Times New Roman"/>
                          <a:ea typeface="Malgun Gothic"/>
                        </a:rPr>
                        <a:t> &lt;=1024 </a:t>
                      </a:r>
                      <a:r>
                        <a:rPr lang="en-GB" sz="1200" dirty="0" smtClean="0">
                          <a:effectLst/>
                          <a:latin typeface="Times New Roman"/>
                          <a:ea typeface="Malgun Gothic"/>
                        </a:rPr>
                        <a:t>)  ))</a:t>
                      </a:r>
                      <a:r>
                        <a:rPr lang="en-GB" sz="1200" dirty="0">
                          <a:effectLst/>
                          <a:latin typeface="Times New Roman"/>
                          <a:ea typeface="Malgun Gothic"/>
                        </a:rPr>
                        <a:t>	                     	</a:t>
                      </a:r>
                      <a:endParaRPr lang="en-US" sz="12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en-US" sz="12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158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>
                          <a:effectLst/>
                          <a:latin typeface="Times New Roman"/>
                          <a:ea typeface="Malgun Gothic"/>
                        </a:rPr>
                        <a:t>                   </a:t>
                      </a:r>
                      <a:r>
                        <a:rPr lang="en-GB" sz="1200" b="1">
                          <a:effectLst/>
                          <a:latin typeface="Times New Roman"/>
                          <a:ea typeface="Malgun Gothic"/>
                        </a:rPr>
                        <a:t>intra_timd_flag</a:t>
                      </a:r>
                      <a:endParaRPr lang="en-US" sz="12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Malgun Gothic"/>
                        </a:rPr>
                        <a:t>ae(v)</a:t>
                      </a:r>
                      <a:endParaRPr lang="en-US" sz="12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158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>
                          <a:effectLst/>
                          <a:latin typeface="Times New Roman"/>
                          <a:ea typeface="Malgun Gothic"/>
                        </a:rPr>
                        <a:t>						    if( sps_mrl_enabled_flag  &amp;&amp;  ( ( y0 % CtbSizeY ) &gt; 0 ) )</a:t>
                      </a:r>
                      <a:endParaRPr lang="en-US" sz="12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en-US" sz="12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158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>
                          <a:effectLst/>
                          <a:latin typeface="Times New Roman"/>
                          <a:ea typeface="Malgun Gothic"/>
                        </a:rPr>
                        <a:t>							    </a:t>
                      </a:r>
                      <a:r>
                        <a:rPr lang="en-GB" sz="1200" b="1">
                          <a:effectLst/>
                          <a:latin typeface="Times New Roman"/>
                          <a:ea typeface="Malgun Gothic"/>
                        </a:rPr>
                        <a:t>intra_luma_ref_idx</a:t>
                      </a:r>
                      <a:endParaRPr lang="en-US" sz="12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Malgun Gothic"/>
                        </a:rPr>
                        <a:t>ae(v)</a:t>
                      </a:r>
                      <a:endParaRPr lang="en-US" sz="12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66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>
                          <a:effectLst/>
                          <a:latin typeface="Times New Roman"/>
                          <a:ea typeface="Malgun Gothic"/>
                        </a:rPr>
                        <a:t>						   if( sps_isp_enabled_flag  </a:t>
                      </a:r>
                      <a:r>
                        <a:rPr lang="en-GB" sz="1200" kern="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Helvetica Neue Medium"/>
                        </a:rPr>
                        <a:t>&amp;&amp; …</a:t>
                      </a:r>
                      <a:r>
                        <a:rPr lang="en-GB" sz="1200">
                          <a:effectLst/>
                          <a:latin typeface="Times New Roman"/>
                          <a:ea typeface="Malgun Gothic"/>
                        </a:rPr>
                        <a:t>)</a:t>
                      </a:r>
                      <a:endParaRPr lang="en-US" sz="12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en-US" sz="12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158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>
                          <a:effectLst/>
                          <a:latin typeface="Times New Roman"/>
                          <a:ea typeface="Malgun Gothic"/>
                        </a:rPr>
                        <a:t>							   </a:t>
                      </a:r>
                      <a:r>
                        <a:rPr lang="en-GB" sz="1200" b="1">
                          <a:effectLst/>
                          <a:latin typeface="Times New Roman"/>
                          <a:ea typeface="Malgun Gothic"/>
                        </a:rPr>
                        <a:t>intra_subpartitions_mode_flag</a:t>
                      </a:r>
                      <a:endParaRPr lang="en-US" sz="12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Malgun Gothic"/>
                        </a:rPr>
                        <a:t>ae(v)</a:t>
                      </a:r>
                      <a:endParaRPr lang="en-US" sz="12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158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>
                          <a:effectLst/>
                          <a:latin typeface="Times New Roman"/>
                          <a:ea typeface="Malgun Gothic"/>
                        </a:rPr>
                        <a:t>                }</a:t>
                      </a:r>
                      <a:endParaRPr lang="en-US" sz="12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en-US" sz="12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158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>
                          <a:effectLst/>
                          <a:latin typeface="Times New Roman"/>
                          <a:ea typeface="Malgun Gothic"/>
                        </a:rPr>
                        <a:t>                if (!</a:t>
                      </a:r>
                      <a:r>
                        <a:rPr lang="en-GB" sz="1200" b="1">
                          <a:effectLst/>
                          <a:latin typeface="Times New Roman"/>
                          <a:ea typeface="Malgun Gothic"/>
                        </a:rPr>
                        <a:t>intra_timd_flag </a:t>
                      </a:r>
                      <a:r>
                        <a:rPr lang="en-GB" sz="1200" b="1">
                          <a:effectLst/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</a:rPr>
                        <a:t>&amp;&amp; !intra_dimd_flag</a:t>
                      </a:r>
                      <a:r>
                        <a:rPr lang="en-GB" sz="1200" b="1">
                          <a:effectLst/>
                          <a:latin typeface="Times New Roman"/>
                          <a:ea typeface="Malgun Gothic"/>
                        </a:rPr>
                        <a:t>) {</a:t>
                      </a:r>
                      <a:endParaRPr lang="en-US" sz="12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en-US" sz="12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158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dirty="0">
                          <a:effectLst/>
                          <a:latin typeface="Times New Roman"/>
                          <a:ea typeface="Malgun Gothic"/>
                        </a:rPr>
                        <a:t>						     if( </a:t>
                      </a:r>
                      <a:r>
                        <a:rPr lang="en-GB" sz="1200" dirty="0" err="1">
                          <a:effectLst/>
                          <a:latin typeface="Times New Roman"/>
                          <a:ea typeface="Malgun Gothic"/>
                        </a:rPr>
                        <a:t>intra_luma_ref_idx</a:t>
                      </a:r>
                      <a:r>
                        <a:rPr lang="en-GB" sz="1200" dirty="0">
                          <a:effectLst/>
                          <a:latin typeface="Times New Roman"/>
                          <a:ea typeface="Malgun Gothic"/>
                        </a:rPr>
                        <a:t>  = =  0 )</a:t>
                      </a:r>
                      <a:endParaRPr lang="en-US" sz="12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en-US" sz="12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158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>
                          <a:effectLst/>
                          <a:latin typeface="Times New Roman"/>
                          <a:ea typeface="Malgun Gothic"/>
                        </a:rPr>
                        <a:t>							     </a:t>
                      </a:r>
                      <a:r>
                        <a:rPr lang="en-GB" sz="1200" b="1">
                          <a:effectLst/>
                          <a:latin typeface="Times New Roman"/>
                          <a:ea typeface="Malgun Gothic"/>
                        </a:rPr>
                        <a:t>intra_luma_mpm_flag[ x0 ][ y0 ]</a:t>
                      </a:r>
                      <a:endParaRPr lang="en-US" sz="12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Malgun Gothic"/>
                        </a:rPr>
                        <a:t>ae(v)</a:t>
                      </a:r>
                      <a:endParaRPr lang="en-US" sz="12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158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>
                          <a:effectLst/>
                          <a:latin typeface="Times New Roman"/>
                          <a:ea typeface="Malgun Gothic"/>
                        </a:rPr>
                        <a:t>…</a:t>
                      </a:r>
                      <a:endParaRPr lang="en-US" sz="12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en-US" sz="12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158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b="1">
                          <a:effectLst/>
                          <a:latin typeface="Times New Roman"/>
                          <a:ea typeface="Malgun Gothic"/>
                        </a:rPr>
                        <a:t>                }</a:t>
                      </a:r>
                      <a:endParaRPr lang="en-US" sz="12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en-US" sz="12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158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>
                          <a:effectLst/>
                          <a:latin typeface="Times New Roman"/>
                          <a:ea typeface="Malgun Gothic"/>
                        </a:rPr>
                        <a:t>  }</a:t>
                      </a:r>
                      <a:endParaRPr lang="en-US" sz="12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200" dirty="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en-US" sz="12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511235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Experimental Results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5"/>
            <a:ext cx="4813777" cy="2743674"/>
          </a:xfrm>
        </p:spPr>
        <p:txBody>
          <a:bodyPr>
            <a:normAutofit/>
          </a:bodyPr>
          <a:lstStyle/>
          <a:p>
            <a:r>
              <a:rPr lang="en-US" altLang="ko-KR" sz="1600" dirty="0" smtClean="0"/>
              <a:t>For class A –E, </a:t>
            </a:r>
          </a:p>
          <a:p>
            <a:pPr lvl="1"/>
            <a:r>
              <a:rPr lang="en-US" altLang="ko-KR" sz="1600" dirty="0" smtClean="0"/>
              <a:t>RD Change is due to </a:t>
            </a:r>
            <a:r>
              <a:rPr lang="en-US" altLang="ko-KR" sz="1600" dirty="0" err="1" smtClean="0"/>
              <a:t>dimd_flag</a:t>
            </a:r>
            <a:r>
              <a:rPr lang="en-US" altLang="ko-KR" sz="1600" dirty="0" smtClean="0"/>
              <a:t> is moved after MIP.</a:t>
            </a:r>
          </a:p>
          <a:p>
            <a:pPr lvl="1"/>
            <a:r>
              <a:rPr lang="en-US" altLang="ko-KR" sz="1600" dirty="0" smtClean="0"/>
              <a:t>MIP is not enabled in LD. So no change in LD. </a:t>
            </a:r>
          </a:p>
          <a:p>
            <a:r>
              <a:rPr lang="en-US" altLang="ko-KR" sz="1600" dirty="0" smtClean="0"/>
              <a:t>For class F and TGM, BDPCM and TM are also enabled. so RD impact is slightly more </a:t>
            </a:r>
            <a:r>
              <a:rPr lang="en-US" altLang="ko-KR" sz="1600" dirty="0"/>
              <a:t>noticeable. Class F seems to have a small </a:t>
            </a:r>
            <a:r>
              <a:rPr lang="en-US" altLang="ko-KR" sz="1600" dirty="0" smtClean="0"/>
              <a:t>gain. </a:t>
            </a:r>
          </a:p>
          <a:p>
            <a:r>
              <a:rPr lang="en-US" altLang="ko-KR" sz="1600" dirty="0" smtClean="0"/>
              <a:t>Overall </a:t>
            </a:r>
            <a:r>
              <a:rPr lang="en-US" altLang="ko-KR" sz="1600" dirty="0"/>
              <a:t>all, very little impact on coding performance. </a:t>
            </a:r>
            <a:r>
              <a:rPr lang="en-US" altLang="ko-KR" sz="1600" dirty="0" smtClean="0"/>
              <a:t>Some of the small RD changes may be RD noise.</a:t>
            </a:r>
          </a:p>
          <a:p>
            <a:endParaRPr lang="en-US" altLang="ko-KR" sz="1600" dirty="0" smtClean="0"/>
          </a:p>
          <a:p>
            <a:endParaRPr lang="en-US" altLang="ko-KR" sz="1600" dirty="0"/>
          </a:p>
          <a:p>
            <a:endParaRPr lang="en-US" altLang="ko-KR" sz="1600" dirty="0" smtClean="0"/>
          </a:p>
          <a:p>
            <a:endParaRPr lang="en-US" altLang="ko-KR" sz="1600" dirty="0"/>
          </a:p>
          <a:p>
            <a:endParaRPr lang="en-US" altLang="ko-KR" sz="160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8</a:t>
            </a:fld>
            <a:endParaRPr lang="ko-KR" alt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4744379"/>
              </p:ext>
            </p:extLst>
          </p:nvPr>
        </p:nvGraphicFramePr>
        <p:xfrm>
          <a:off x="457200" y="3701143"/>
          <a:ext cx="4384744" cy="2314728"/>
        </p:xfrm>
        <a:graphic>
          <a:graphicData uri="http://schemas.openxmlformats.org/drawingml/2006/table">
            <a:tbl>
              <a:tblPr firstRow="1" firstCol="1" bandRow="1"/>
              <a:tblGrid>
                <a:gridCol w="854786"/>
                <a:gridCol w="761938"/>
                <a:gridCol w="761938"/>
                <a:gridCol w="761938"/>
                <a:gridCol w="622072"/>
                <a:gridCol w="622072"/>
              </a:tblGrid>
              <a:tr h="192894">
                <a:tc>
                  <a:txBody>
                    <a:bodyPr/>
                    <a:lstStyle/>
                    <a:p>
                      <a:endParaRPr lang="en-US" sz="11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All Intra Main 10 </a:t>
                      </a:r>
                      <a:endParaRPr lang="en-US" sz="1100" dirty="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92894"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Over ECM-3.1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92894"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Y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U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V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EncT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DecT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89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Class A1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0.00%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0.05%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0.04%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101%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100%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9289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Class A2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-0.01%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0.01%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0.01%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100%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99%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289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Class B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-0.01%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-0.07%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-0.01%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100%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100%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289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Class C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-0.01%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-0.03%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0.01%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100%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99%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289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Class E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0.00%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-0.06%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-0.07%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101%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101%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89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Overall 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-0.01%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-0.03%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0.00%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100%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100%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89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Class D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0.02%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-0.03%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-0.22%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101%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100%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9289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Class F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-0.04%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0.11%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-0.11%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100%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101%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289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Class TGM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0.00%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-0.02%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-0.02%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100%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99%</a:t>
                      </a:r>
                      <a:endParaRPr lang="en-US" sz="1100" dirty="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3543964"/>
              </p:ext>
            </p:extLst>
          </p:nvPr>
        </p:nvGraphicFramePr>
        <p:xfrm>
          <a:off x="5236030" y="3755570"/>
          <a:ext cx="4450289" cy="2289948"/>
        </p:xfrm>
        <a:graphic>
          <a:graphicData uri="http://schemas.openxmlformats.org/drawingml/2006/table">
            <a:tbl>
              <a:tblPr firstRow="1" firstCol="1" bandRow="1"/>
              <a:tblGrid>
                <a:gridCol w="947057"/>
                <a:gridCol w="667440"/>
                <a:gridCol w="780593"/>
                <a:gridCol w="780593"/>
                <a:gridCol w="637303"/>
                <a:gridCol w="637303"/>
              </a:tblGrid>
              <a:tr h="190829">
                <a:tc>
                  <a:txBody>
                    <a:bodyPr/>
                    <a:lstStyle/>
                    <a:p>
                      <a:endParaRPr lang="en-US" sz="11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Random Access Main 10</a:t>
                      </a:r>
                      <a:endParaRPr lang="en-US" sz="1100" dirty="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90829"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Over ECM-3.1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90829"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Y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U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V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EncT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DecT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82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Class A1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0.03%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-0.04%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0.04%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100%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100%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9082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Class A2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0.00%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0.14%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0.11%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100%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100%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82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Class B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0.01%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0.08%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0.09%</a:t>
                      </a:r>
                      <a:endParaRPr lang="en-US" sz="1100" dirty="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100%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100%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82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Class C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0.00%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0.04%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0.13%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100%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100%</a:t>
                      </a:r>
                      <a:endParaRPr lang="en-US" sz="1100" dirty="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82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Class E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82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Overall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0.01%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0.06%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0.10%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100%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100%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82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Class D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0.01%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0.19%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-0.22%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100%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100%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9082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Class F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-0.02%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0.00%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-0.28%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100%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99%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82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Class TGM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-0.04%</a:t>
                      </a:r>
                      <a:endParaRPr lang="en-US" sz="1100" dirty="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-0.05%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0.02%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100%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100%</a:t>
                      </a:r>
                      <a:endParaRPr lang="en-US" sz="1100" dirty="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455932"/>
              </p:ext>
            </p:extLst>
          </p:nvPr>
        </p:nvGraphicFramePr>
        <p:xfrm>
          <a:off x="5148944" y="896462"/>
          <a:ext cx="4375940" cy="2249508"/>
        </p:xfrm>
        <a:graphic>
          <a:graphicData uri="http://schemas.openxmlformats.org/drawingml/2006/table">
            <a:tbl>
              <a:tblPr firstRow="1" firstCol="1" bandRow="1"/>
              <a:tblGrid>
                <a:gridCol w="877491"/>
                <a:gridCol w="755137"/>
                <a:gridCol w="755137"/>
                <a:gridCol w="755137"/>
                <a:gridCol w="616519"/>
                <a:gridCol w="616519"/>
              </a:tblGrid>
              <a:tr h="187459"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Low delay B Main 10 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87459"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Over ECM-3.1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87459"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Y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U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V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EncT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DecT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45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Class A1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8745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Class A2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745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Class B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0.00%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0.00%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0.00%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100%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100%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745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Class C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0.00%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0.00%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0.00%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100%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100%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745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Class E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0.00%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0.00%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0.00%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101%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100%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45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Overall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0.00%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0.00%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0.00%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100%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100%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45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Class D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0.00%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0.00%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0.00%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100%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100%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8745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Class F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-0.10%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-1.13%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-0.52%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101%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99%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745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Class TGM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0.03%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-0.10%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0.15%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100%</a:t>
                      </a:r>
                      <a:endParaRPr lang="en-US" sz="11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101%</a:t>
                      </a:r>
                      <a:endParaRPr lang="en-US" sz="1100" dirty="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469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endParaRPr lang="en-US" altLang="ko-KR" dirty="0" smtClean="0"/>
          </a:p>
          <a:p>
            <a:r>
              <a:rPr lang="en-US" altLang="ko-KR" dirty="0" smtClean="0"/>
              <a:t>Propose to move the position of </a:t>
            </a:r>
            <a:r>
              <a:rPr lang="en-US" altLang="ko-KR" dirty="0" err="1" smtClean="0"/>
              <a:t>dimd_flag</a:t>
            </a:r>
            <a:r>
              <a:rPr lang="en-US" altLang="ko-KR" dirty="0" smtClean="0"/>
              <a:t> to right before </a:t>
            </a:r>
            <a:r>
              <a:rPr lang="en-US" altLang="ko-KR" dirty="0" err="1" smtClean="0"/>
              <a:t>timd_flag</a:t>
            </a:r>
            <a:endParaRPr lang="en-US" altLang="ko-KR" dirty="0" smtClean="0"/>
          </a:p>
          <a:p>
            <a:r>
              <a:rPr lang="en-US" altLang="ko-KR" dirty="0" smtClean="0"/>
              <a:t>The purpose is software and </a:t>
            </a:r>
            <a:r>
              <a:rPr lang="en-US" altLang="ko-KR" dirty="0" err="1" smtClean="0"/>
              <a:t>signalling</a:t>
            </a:r>
            <a:r>
              <a:rPr lang="en-US" altLang="ko-KR" dirty="0" smtClean="0"/>
              <a:t> logic clean up, consistency with other intra mode </a:t>
            </a:r>
            <a:r>
              <a:rPr lang="en-US" altLang="ko-KR" dirty="0" smtClean="0"/>
              <a:t>syntaxes (e.g. </a:t>
            </a:r>
            <a:r>
              <a:rPr lang="en-US" altLang="ko-KR" dirty="0" err="1" smtClean="0"/>
              <a:t>timd_flag</a:t>
            </a:r>
            <a:r>
              <a:rPr lang="en-US" altLang="ko-KR" smtClean="0"/>
              <a:t>).</a:t>
            </a:r>
            <a:endParaRPr lang="en-US" altLang="ko-KR" dirty="0" smtClean="0"/>
          </a:p>
          <a:p>
            <a:r>
              <a:rPr lang="en-US" altLang="ko-KR" dirty="0" smtClean="0"/>
              <a:t>Little impact on performance. </a:t>
            </a:r>
          </a:p>
          <a:p>
            <a:r>
              <a:rPr lang="en-US" altLang="ko-KR" dirty="0"/>
              <a:t>Propose to adopt this simple change into </a:t>
            </a:r>
            <a:r>
              <a:rPr lang="en-US" altLang="ko-KR" dirty="0" smtClean="0"/>
              <a:t>ECM software.</a:t>
            </a:r>
            <a:endParaRPr lang="en-US" altLang="ko-KR" dirty="0"/>
          </a:p>
          <a:p>
            <a:r>
              <a:rPr lang="en-US" altLang="ko-KR" dirty="0" smtClean="0"/>
              <a:t>Thanks </a:t>
            </a:r>
            <a:r>
              <a:rPr lang="en-US" altLang="ko-KR" dirty="0" err="1" smtClean="0"/>
              <a:t>Keming</a:t>
            </a:r>
            <a:r>
              <a:rPr lang="en-US" altLang="ko-KR" dirty="0" smtClean="0"/>
              <a:t> Cao </a:t>
            </a:r>
            <a:r>
              <a:rPr lang="en-US" altLang="ko-KR" dirty="0"/>
              <a:t>@</a:t>
            </a:r>
            <a:r>
              <a:rPr lang="en-US" altLang="ko-KR" dirty="0" smtClean="0"/>
              <a:t> Qualcomm for cross-checking (JVET-Y0179)</a:t>
            </a:r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9</a:t>
            </a:fld>
            <a:endParaRPr lang="ko-KR" alt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04008" y="1385455"/>
            <a:ext cx="807899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5564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9507</TotalTime>
  <Words>1002</Words>
  <Application>Microsoft Office PowerPoint</Application>
  <PresentationFormat>A4 Paper (210x297 mm)</PresentationFormat>
  <Paragraphs>372</Paragraphs>
  <Slides>9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테마</vt:lpstr>
      <vt:lpstr>Non-EE2: DIMD Flag Signaling Clean-up (JVET-Y0144)</vt:lpstr>
      <vt:lpstr>Introduction</vt:lpstr>
      <vt:lpstr>Background: DIMD signalling in ECM3.1</vt:lpstr>
      <vt:lpstr>Background: DIMD signalling in ECM3.1</vt:lpstr>
      <vt:lpstr>Proposed Changes</vt:lpstr>
      <vt:lpstr>Syntax Tables</vt:lpstr>
      <vt:lpstr>Syntax Tables (Contd.)</vt:lpstr>
      <vt:lpstr>Experimental Results</vt:lpstr>
      <vt:lpstr>Conclusion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Simplification of</dc:title>
  <dc:creator>유선미/주임연구원/차세대표준(연)ABM팀(sunmi.yoo@lge.com)</dc:creator>
  <cp:lastModifiedBy>Jane Zhao/LGEUS Video Codec Part(jie.zhao@lge.com)</cp:lastModifiedBy>
  <cp:revision>395</cp:revision>
  <dcterms:created xsi:type="dcterms:W3CDTF">2016-10-06T06:23:02Z</dcterms:created>
  <dcterms:modified xsi:type="dcterms:W3CDTF">2022-01-14T01:53:26Z</dcterms:modified>
</cp:coreProperties>
</file>