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11"/>
  </p:notesMasterIdLst>
  <p:sldIdLst>
    <p:sldId id="256" r:id="rId2"/>
    <p:sldId id="258" r:id="rId3"/>
    <p:sldId id="290" r:id="rId4"/>
    <p:sldId id="293" r:id="rId5"/>
    <p:sldId id="276" r:id="rId6"/>
    <p:sldId id="294" r:id="rId7"/>
    <p:sldId id="287" r:id="rId8"/>
    <p:sldId id="289" r:id="rId9"/>
    <p:sldId id="264" r:id="rId10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29" userDrawn="1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oo Sunmi" initials="YS" lastIdx="1" clrIdx="0">
    <p:extLst>
      <p:ext uri="{19B8F6BF-5375-455C-9EA6-DF929625EA0E}">
        <p15:presenceInfo xmlns:p15="http://schemas.microsoft.com/office/powerpoint/2012/main" userId="811c03783231b70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09" autoAdjust="0"/>
    <p:restoredTop sz="86218" autoAdjust="0"/>
  </p:normalViewPr>
  <p:slideViewPr>
    <p:cSldViewPr snapToGrid="0">
      <p:cViewPr varScale="1">
        <p:scale>
          <a:sx n="101" d="100"/>
          <a:sy n="101" d="100"/>
        </p:scale>
        <p:origin x="1302" y="108"/>
      </p:cViewPr>
      <p:guideLst>
        <p:guide orient="horz" pos="1729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en-US" altLang="ko-KR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07592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87239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64281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44860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887660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7324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8209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307433" y="6515116"/>
            <a:ext cx="1304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kern="1200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|   </a:t>
            </a:r>
            <a:r>
              <a:rPr lang="en-US" altLang="ko-KR" sz="1400" kern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JVET-Y0131</a:t>
            </a:r>
            <a:endParaRPr lang="ko-KR" altLang="en-US" sz="1400" kern="120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2022-01-14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JVET-Y0131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CA" altLang="ko-KR" sz="2000" dirty="0"/>
              <a:t>EE2-related : Clean-up on DIMD</a:t>
            </a:r>
            <a:endParaRPr lang="en-US" altLang="ko-KR" dirty="0"/>
          </a:p>
        </p:txBody>
      </p:sp>
      <p:sp>
        <p:nvSpPr>
          <p:cNvPr id="4" name="부제목 3"/>
          <p:cNvSpPr>
            <a:spLocks noGrp="1"/>
          </p:cNvSpPr>
          <p:nvPr>
            <p:ph type="subTitle" idx="1"/>
          </p:nvPr>
        </p:nvSpPr>
        <p:spPr>
          <a:xfrm>
            <a:off x="329381" y="4355690"/>
            <a:ext cx="9247238" cy="412955"/>
          </a:xfrm>
        </p:spPr>
        <p:txBody>
          <a:bodyPr>
            <a:normAutofit/>
          </a:bodyPr>
          <a:lstStyle/>
          <a:p>
            <a:r>
              <a:rPr lang="en-US" altLang="ko-KR" u="sng" dirty="0"/>
              <a:t>Sunmi Yoo</a:t>
            </a:r>
            <a:r>
              <a:rPr lang="en-US" altLang="ko-KR" b="0" dirty="0"/>
              <a:t>, </a:t>
            </a:r>
            <a:r>
              <a:rPr lang="en-US" altLang="ko-KR" b="0" dirty="0" err="1" smtClean="0"/>
              <a:t>Hyeongmun</a:t>
            </a:r>
            <a:r>
              <a:rPr lang="en-US" altLang="ko-KR" b="0" dirty="0" smtClean="0"/>
              <a:t> Jang, </a:t>
            </a:r>
            <a:r>
              <a:rPr lang="en-US" altLang="ko-KR" b="0" dirty="0" err="1" smtClean="0"/>
              <a:t>Junghak</a:t>
            </a:r>
            <a:r>
              <a:rPr lang="en-US" altLang="ko-KR" b="0" dirty="0" smtClean="0"/>
              <a:t> Nam, </a:t>
            </a:r>
            <a:r>
              <a:rPr lang="en-US" altLang="ko-KR" b="0" dirty="0" err="1" smtClean="0"/>
              <a:t>Jangwon</a:t>
            </a:r>
            <a:r>
              <a:rPr lang="en-US" altLang="ko-KR" b="0" dirty="0" smtClean="0"/>
              <a:t> Choi, </a:t>
            </a:r>
            <a:r>
              <a:rPr lang="en-US" altLang="ko-KR" b="0" dirty="0"/>
              <a:t>Jaehyun Lim, Seung-Hwan Kim</a:t>
            </a:r>
            <a:endParaRPr lang="ko-KR" altLang="en-US" b="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90" y="45983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Proposal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To </a:t>
            </a:r>
            <a:r>
              <a:rPr lang="en-US" altLang="ko-KR" dirty="0">
                <a:ea typeface="LG스마트체 Regular" panose="020B0600000101010101" pitchFamily="50" charset="-127"/>
              </a:rPr>
              <a:t>avoid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for an </a:t>
            </a:r>
            <a:r>
              <a:rPr lang="en-US" altLang="ko-KR" dirty="0">
                <a:ea typeface="LG스마트체 Regular" panose="020B0600000101010101" pitchFamily="50" charset="-127"/>
              </a:rPr>
              <a:t>intra mode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being coded in </a:t>
            </a:r>
            <a:r>
              <a:rPr lang="en-US" altLang="ko-KR" dirty="0">
                <a:ea typeface="LG스마트체 Regular" panose="020B0600000101010101" pitchFamily="50" charset="-127"/>
              </a:rPr>
              <a:t>the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multiple ways.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#1 : Always blending the DIMD predictor with planar prediction block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#2 : Set DC as DIMD default mode on top of method #1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Experimental result</a:t>
            </a:r>
          </a:p>
          <a:p>
            <a:pPr lvl="1" fontAlgn="ctr"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#1</a:t>
            </a:r>
          </a:p>
          <a:p>
            <a:pPr lvl="2" fontAlgn="ctr"/>
            <a:r>
              <a:rPr lang="en-US" altLang="ko-KR" dirty="0" smtClean="0"/>
              <a:t>AI : 0.00% / -0.05% / -0.02% (Y/U/V)</a:t>
            </a:r>
          </a:p>
          <a:p>
            <a:pPr lvl="2" fontAlgn="ctr"/>
            <a:r>
              <a:rPr lang="en-US" altLang="ko-KR" dirty="0" smtClean="0"/>
              <a:t>RA : </a:t>
            </a:r>
            <a:r>
              <a:rPr lang="en-US" altLang="ko-KR" dirty="0"/>
              <a:t>0.00</a:t>
            </a:r>
            <a:r>
              <a:rPr lang="en-US" altLang="ko-KR" dirty="0" smtClean="0"/>
              <a:t>% / </a:t>
            </a:r>
            <a:r>
              <a:rPr lang="en-US" altLang="ko-KR" dirty="0"/>
              <a:t>0.05</a:t>
            </a:r>
            <a:r>
              <a:rPr lang="en-US" altLang="ko-KR" dirty="0" smtClean="0"/>
              <a:t>% / </a:t>
            </a:r>
            <a:r>
              <a:rPr lang="en-US" altLang="ko-KR" dirty="0"/>
              <a:t>0.04% (</a:t>
            </a:r>
            <a:r>
              <a:rPr lang="en-US" altLang="ko-KR" dirty="0" smtClean="0"/>
              <a:t>Y/U/V)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 fontAlgn="ctr"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Method #2 </a:t>
            </a:r>
          </a:p>
          <a:p>
            <a:pPr lvl="2" fontAlgn="ctr"/>
            <a:r>
              <a:rPr lang="en-US" altLang="ko-KR" dirty="0"/>
              <a:t>AI </a:t>
            </a:r>
            <a:r>
              <a:rPr lang="en-US" altLang="ko-KR" dirty="0" smtClean="0"/>
              <a:t>: 0.00</a:t>
            </a:r>
            <a:r>
              <a:rPr lang="en-US" altLang="ko-KR" dirty="0"/>
              <a:t>% / -0.04% / 0.03% (Y/U/V</a:t>
            </a:r>
            <a:r>
              <a:rPr lang="en-US" altLang="ko-KR" dirty="0" smtClean="0"/>
              <a:t>)</a:t>
            </a:r>
          </a:p>
          <a:p>
            <a:pPr lvl="2" fontAlgn="ctr"/>
            <a:r>
              <a:rPr lang="en-US" altLang="ko-KR" dirty="0" smtClean="0"/>
              <a:t>RA : </a:t>
            </a:r>
            <a:r>
              <a:rPr lang="en-US" altLang="ko-KR" dirty="0"/>
              <a:t>0.00%</a:t>
            </a:r>
            <a:r>
              <a:rPr lang="ko-KR" altLang="en-US"/>
              <a:t> </a:t>
            </a:r>
            <a:r>
              <a:rPr lang="en-US" altLang="ko-KR" dirty="0" smtClean="0"/>
              <a:t>/ 0.00</a:t>
            </a:r>
            <a:r>
              <a:rPr lang="en-US" altLang="ko-KR" dirty="0"/>
              <a:t>%</a:t>
            </a:r>
            <a:r>
              <a:rPr lang="ko-KR" altLang="en-US"/>
              <a:t> </a:t>
            </a:r>
            <a:r>
              <a:rPr lang="en-US" altLang="ko-KR" dirty="0" smtClean="0"/>
              <a:t>/ 0.08</a:t>
            </a:r>
            <a:r>
              <a:rPr lang="en-US" altLang="ko-KR" dirty="0"/>
              <a:t>%</a:t>
            </a:r>
            <a:r>
              <a:rPr lang="ko-KR" altLang="en-US"/>
              <a:t> </a:t>
            </a:r>
            <a:r>
              <a:rPr lang="en-US" altLang="ko-KR" dirty="0" smtClean="0"/>
              <a:t>(Y/U/V)</a:t>
            </a:r>
          </a:p>
          <a:p>
            <a:pPr lvl="1" fontAlgn="ctr">
              <a:buFont typeface="Wingdings" panose="05000000000000000000" pitchFamily="2" charset="2"/>
              <a:buChar char="§"/>
            </a:pPr>
            <a:r>
              <a:rPr lang="en-US" altLang="ko-KR" dirty="0" smtClean="0"/>
              <a:t>No impact on complexity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 fontAlgn="ctr">
              <a:buFont typeface="Wingdings" panose="05000000000000000000" pitchFamily="2" charset="2"/>
              <a:buChar char="§"/>
            </a:pPr>
            <a:endParaRPr lang="en-US" altLang="ko-KR" dirty="0" smtClean="0">
              <a:ea typeface="LG스마트체 Regular" panose="020B0600000101010101" pitchFamily="50" charset="-127"/>
            </a:endParaRPr>
          </a:p>
          <a:p>
            <a:pPr fontAlgn="ctr"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Thank </a:t>
            </a:r>
            <a:r>
              <a:rPr lang="en-US" altLang="ko-KR" dirty="0" err="1" smtClean="0">
                <a:ea typeface="LG스마트체 Regular" panose="020B0600000101010101" pitchFamily="50" charset="-127"/>
              </a:rPr>
              <a:t>Kwai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 for crosscheck</a:t>
            </a:r>
            <a:endParaRPr lang="en-US" altLang="ko-KR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>
                <a:ea typeface="LG스마트체 Regular" panose="020B0600000101010101" pitchFamily="50" charset="-127"/>
              </a:rPr>
              <a:t>In ECM, there are multi paths to code the same intra prediction mode when only one intra prediction mode is derived in the DIMD process.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How to code directional intra mode in ECM 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If there is only one mode derived from the neighbor pixels, this predictor is not combined with the planar predictor.</a:t>
            </a: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387588" y="2831501"/>
            <a:ext cx="9146691" cy="3470976"/>
            <a:chOff x="387588" y="2831501"/>
            <a:chExt cx="9146691" cy="3470976"/>
          </a:xfrm>
        </p:grpSpPr>
        <p:cxnSp>
          <p:nvCxnSpPr>
            <p:cNvPr id="32" name="직선 연결선 31"/>
            <p:cNvCxnSpPr/>
            <p:nvPr/>
          </p:nvCxnSpPr>
          <p:spPr>
            <a:xfrm flipV="1">
              <a:off x="1147248" y="4353638"/>
              <a:ext cx="853168" cy="542925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1147248" y="4896563"/>
              <a:ext cx="853168" cy="51033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Box 33"/>
            <p:cNvSpPr txBox="1"/>
            <p:nvPr/>
          </p:nvSpPr>
          <p:spPr>
            <a:xfrm>
              <a:off x="409546" y="4742674"/>
              <a:ext cx="7377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DIMD?</a:t>
              </a:r>
              <a:endParaRPr lang="ko-KR" altLang="en-US" sz="1400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160142" y="3891973"/>
              <a:ext cx="9328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First mode</a:t>
              </a:r>
            </a:p>
            <a:p>
              <a:r>
                <a:rPr lang="en-US" altLang="ko-KR" sz="1200" dirty="0" smtClean="0"/>
                <a:t>available?</a:t>
              </a:r>
              <a:endParaRPr lang="ko-KR" altLang="en-US" sz="12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213705" y="5634444"/>
              <a:ext cx="7008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MPM?</a:t>
              </a:r>
              <a:endParaRPr lang="ko-KR" altLang="en-US" sz="1400"/>
            </a:p>
          </p:txBody>
        </p:sp>
        <p:cxnSp>
          <p:nvCxnSpPr>
            <p:cNvPr id="37" name="직선 연결선 36"/>
            <p:cNvCxnSpPr/>
            <p:nvPr/>
          </p:nvCxnSpPr>
          <p:spPr>
            <a:xfrm>
              <a:off x="3914538" y="5786217"/>
              <a:ext cx="783798" cy="2318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132269" y="3936409"/>
              <a:ext cx="853168" cy="51033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4064052" y="4292851"/>
              <a:ext cx="1732847" cy="5232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</a:t>
              </a:r>
            </a:p>
            <a:p>
              <a:r>
                <a:rPr lang="en-US" altLang="ko-KR" sz="1400" dirty="0"/>
                <a:t>(DIMD default mode</a:t>
              </a:r>
              <a:r>
                <a:rPr lang="en-US" altLang="ko-KR" sz="1400" dirty="0" smtClean="0"/>
                <a:t>)</a:t>
              </a:r>
              <a:endParaRPr lang="ko-KR" altLang="en-US" sz="1400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4750458" y="5236847"/>
              <a:ext cx="7489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 </a:t>
              </a:r>
            </a:p>
            <a:p>
              <a:r>
                <a:rPr lang="en-US" altLang="ko-KR" sz="1400" dirty="0" smtClean="0"/>
                <a:t>mode?</a:t>
              </a:r>
              <a:endParaRPr lang="ko-KR" altLang="en-US" sz="1400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6423534" y="5042901"/>
              <a:ext cx="686406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</a:t>
              </a:r>
              <a:endParaRPr lang="ko-KR" altLang="en-US" sz="1400"/>
            </a:p>
          </p:txBody>
        </p:sp>
        <p:cxnSp>
          <p:nvCxnSpPr>
            <p:cNvPr id="42" name="직선 연결선 41"/>
            <p:cNvCxnSpPr/>
            <p:nvPr/>
          </p:nvCxnSpPr>
          <p:spPr>
            <a:xfrm flipV="1">
              <a:off x="3914538" y="5558557"/>
              <a:ext cx="783798" cy="227662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/>
            <p:cNvCxnSpPr/>
            <p:nvPr/>
          </p:nvCxnSpPr>
          <p:spPr>
            <a:xfrm flipV="1">
              <a:off x="5540683" y="5236847"/>
              <a:ext cx="783798" cy="22766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TextBox 43"/>
            <p:cNvSpPr txBox="1"/>
            <p:nvPr/>
          </p:nvSpPr>
          <p:spPr>
            <a:xfrm>
              <a:off x="4750458" y="5839570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382572" y="5542509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042182" y="3134098"/>
              <a:ext cx="11544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Second mode</a:t>
              </a:r>
            </a:p>
            <a:p>
              <a:r>
                <a:rPr lang="en-US" altLang="ko-KR" sz="1200" dirty="0" smtClean="0"/>
                <a:t>available?</a:t>
              </a:r>
              <a:endParaRPr lang="ko-KR" altLang="en-US" sz="120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88847" y="4378879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288847" y="5139482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281770" y="3441875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286579" y="4178085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110710" y="5435446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139733" y="5876437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074877" y="526259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/>
            </a:p>
          </p:txBody>
        </p:sp>
        <p:cxnSp>
          <p:nvCxnSpPr>
            <p:cNvPr id="54" name="직선 연결선 53"/>
            <p:cNvCxnSpPr/>
            <p:nvPr/>
          </p:nvCxnSpPr>
          <p:spPr>
            <a:xfrm>
              <a:off x="2429907" y="5520723"/>
              <a:ext cx="783798" cy="23189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5722137" y="5104456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5776262" y="5558556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cxnSp>
          <p:nvCxnSpPr>
            <p:cNvPr id="57" name="직선 연결선 56"/>
            <p:cNvCxnSpPr/>
            <p:nvPr/>
          </p:nvCxnSpPr>
          <p:spPr>
            <a:xfrm flipV="1">
              <a:off x="3132269" y="3393484"/>
              <a:ext cx="853168" cy="542925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5346166" y="2879892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350975" y="3616102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cxnSp>
          <p:nvCxnSpPr>
            <p:cNvPr id="60" name="직선 연결선 59"/>
            <p:cNvCxnSpPr/>
            <p:nvPr/>
          </p:nvCxnSpPr>
          <p:spPr>
            <a:xfrm flipV="1">
              <a:off x="5196665" y="2831501"/>
              <a:ext cx="853168" cy="5429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직선 연결선 60"/>
            <p:cNvCxnSpPr/>
            <p:nvPr/>
          </p:nvCxnSpPr>
          <p:spPr>
            <a:xfrm>
              <a:off x="5196665" y="3374426"/>
              <a:ext cx="853168" cy="51033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6113591" y="3782520"/>
              <a:ext cx="2061783" cy="30777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Intra mode (MODE_32)</a:t>
              </a:r>
              <a:endParaRPr lang="ko-KR" altLang="en-US" sz="1400"/>
            </a:p>
          </p:txBody>
        </p:sp>
        <p:cxnSp>
          <p:nvCxnSpPr>
            <p:cNvPr id="63" name="직선 연결선 62"/>
            <p:cNvCxnSpPr/>
            <p:nvPr/>
          </p:nvCxnSpPr>
          <p:spPr>
            <a:xfrm>
              <a:off x="5540683" y="5464507"/>
              <a:ext cx="783798" cy="23189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>
              <a:off x="6844125" y="5734340"/>
              <a:ext cx="544447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Box 64"/>
            <p:cNvSpPr txBox="1"/>
            <p:nvPr/>
          </p:nvSpPr>
          <p:spPr>
            <a:xfrm>
              <a:off x="7472496" y="5568660"/>
              <a:ext cx="2061783" cy="30777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Intra mode (MODE_32)</a:t>
              </a:r>
              <a:endParaRPr lang="ko-KR" altLang="en-US" sz="1400"/>
            </a:p>
          </p:txBody>
        </p:sp>
        <p:cxnSp>
          <p:nvCxnSpPr>
            <p:cNvPr id="66" name="직선 연결선 65"/>
            <p:cNvCxnSpPr/>
            <p:nvPr/>
          </p:nvCxnSpPr>
          <p:spPr>
            <a:xfrm>
              <a:off x="387588" y="6148589"/>
              <a:ext cx="355752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Box 66"/>
            <p:cNvSpPr txBox="1"/>
            <p:nvPr/>
          </p:nvSpPr>
          <p:spPr>
            <a:xfrm>
              <a:off x="743340" y="5994700"/>
              <a:ext cx="19729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: Path to code MODE_32</a:t>
              </a:r>
              <a:endParaRPr lang="ko-KR" altLang="en-US" sz="1400"/>
            </a:p>
          </p:txBody>
        </p:sp>
      </p:grpSp>
      <p:sp>
        <p:nvSpPr>
          <p:cNvPr id="68" name="TextBox 67"/>
          <p:cNvSpPr txBox="1"/>
          <p:nvPr/>
        </p:nvSpPr>
        <p:spPr>
          <a:xfrm>
            <a:off x="6100472" y="2637802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9558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Always combining planar prediction block to intra predictor(s) is proposed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It modifies the prediction block when the intra mode is same in the different paths.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#1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cxnSp>
        <p:nvCxnSpPr>
          <p:cNvPr id="69" name="직선 연결선 68"/>
          <p:cNvCxnSpPr/>
          <p:nvPr/>
        </p:nvCxnSpPr>
        <p:spPr>
          <a:xfrm>
            <a:off x="387588" y="6148589"/>
            <a:ext cx="355752" cy="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43340" y="5994700"/>
            <a:ext cx="19729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: Path to code MODE_32</a:t>
            </a:r>
            <a:endParaRPr lang="ko-KR" altLang="en-US" sz="1400"/>
          </a:p>
        </p:txBody>
      </p:sp>
      <p:grpSp>
        <p:nvGrpSpPr>
          <p:cNvPr id="53" name="그룹 52"/>
          <p:cNvGrpSpPr/>
          <p:nvPr/>
        </p:nvGrpSpPr>
        <p:grpSpPr>
          <a:xfrm>
            <a:off x="387588" y="2831501"/>
            <a:ext cx="9146691" cy="3470976"/>
            <a:chOff x="387588" y="2831501"/>
            <a:chExt cx="9146691" cy="3470976"/>
          </a:xfrm>
        </p:grpSpPr>
        <p:cxnSp>
          <p:nvCxnSpPr>
            <p:cNvPr id="54" name="직선 연결선 53"/>
            <p:cNvCxnSpPr/>
            <p:nvPr/>
          </p:nvCxnSpPr>
          <p:spPr>
            <a:xfrm flipV="1">
              <a:off x="1147248" y="4353638"/>
              <a:ext cx="853168" cy="542925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연결선 70"/>
            <p:cNvCxnSpPr/>
            <p:nvPr/>
          </p:nvCxnSpPr>
          <p:spPr>
            <a:xfrm>
              <a:off x="1147248" y="4896563"/>
              <a:ext cx="853168" cy="51033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409546" y="4742674"/>
              <a:ext cx="73770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DIMD?</a:t>
              </a:r>
              <a:endParaRPr lang="ko-KR" altLang="en-US" sz="140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160142" y="3891973"/>
              <a:ext cx="9328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First mode</a:t>
              </a:r>
            </a:p>
            <a:p>
              <a:r>
                <a:rPr lang="en-US" altLang="ko-KR" sz="1200" dirty="0" smtClean="0"/>
                <a:t>available?</a:t>
              </a:r>
              <a:endParaRPr lang="ko-KR" altLang="en-US" sz="1200"/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213705" y="5634444"/>
              <a:ext cx="70083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MPM?</a:t>
              </a:r>
              <a:endParaRPr lang="ko-KR" altLang="en-US" sz="1400"/>
            </a:p>
          </p:txBody>
        </p:sp>
        <p:cxnSp>
          <p:nvCxnSpPr>
            <p:cNvPr id="75" name="직선 연결선 74"/>
            <p:cNvCxnSpPr/>
            <p:nvPr/>
          </p:nvCxnSpPr>
          <p:spPr>
            <a:xfrm>
              <a:off x="3914538" y="5786217"/>
              <a:ext cx="783798" cy="23189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/>
            <p:cNvCxnSpPr/>
            <p:nvPr/>
          </p:nvCxnSpPr>
          <p:spPr>
            <a:xfrm>
              <a:off x="3132269" y="3936409"/>
              <a:ext cx="853168" cy="510331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4064052" y="4292851"/>
              <a:ext cx="1732847" cy="52322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</a:t>
              </a:r>
            </a:p>
            <a:p>
              <a:r>
                <a:rPr lang="en-US" altLang="ko-KR" sz="1400" dirty="0"/>
                <a:t>(DIMD default mode</a:t>
              </a:r>
              <a:r>
                <a:rPr lang="en-US" altLang="ko-KR" sz="1400" dirty="0" smtClean="0"/>
                <a:t>)</a:t>
              </a:r>
              <a:endParaRPr lang="ko-KR" altLang="en-US" sz="140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4750458" y="5236847"/>
              <a:ext cx="74892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 </a:t>
              </a:r>
            </a:p>
            <a:p>
              <a:r>
                <a:rPr lang="en-US" altLang="ko-KR" sz="1400" dirty="0" smtClean="0"/>
                <a:t>mode?</a:t>
              </a:r>
              <a:endParaRPr lang="ko-KR" altLang="en-US" sz="140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6423534" y="5042901"/>
              <a:ext cx="686406" cy="30777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Planar</a:t>
              </a:r>
              <a:endParaRPr lang="ko-KR" altLang="en-US" sz="1400"/>
            </a:p>
          </p:txBody>
        </p:sp>
        <p:cxnSp>
          <p:nvCxnSpPr>
            <p:cNvPr id="80" name="직선 연결선 79"/>
            <p:cNvCxnSpPr/>
            <p:nvPr/>
          </p:nvCxnSpPr>
          <p:spPr>
            <a:xfrm flipV="1">
              <a:off x="3914538" y="5558557"/>
              <a:ext cx="783798" cy="227662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/>
            <p:cNvCxnSpPr/>
            <p:nvPr/>
          </p:nvCxnSpPr>
          <p:spPr>
            <a:xfrm flipV="1">
              <a:off x="5540683" y="5236847"/>
              <a:ext cx="783798" cy="227662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Box 81"/>
            <p:cNvSpPr txBox="1"/>
            <p:nvPr/>
          </p:nvSpPr>
          <p:spPr>
            <a:xfrm>
              <a:off x="4750458" y="5839570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382572" y="5542509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4042182" y="3134098"/>
              <a:ext cx="115448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200" dirty="0" smtClean="0"/>
                <a:t>Second mode</a:t>
              </a:r>
            </a:p>
            <a:p>
              <a:r>
                <a:rPr lang="en-US" altLang="ko-KR" sz="1200" dirty="0" smtClean="0"/>
                <a:t>available?</a:t>
              </a:r>
              <a:endParaRPr lang="ko-KR" altLang="en-US" sz="1200"/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1288847" y="4378879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288847" y="5139482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3281770" y="3441875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286579" y="4178085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110710" y="5435446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4139733" y="5876437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2074877" y="5262592"/>
              <a:ext cx="3177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…</a:t>
              </a:r>
              <a:endParaRPr lang="ko-KR" altLang="en-US" sz="1400"/>
            </a:p>
          </p:txBody>
        </p:sp>
        <p:cxnSp>
          <p:nvCxnSpPr>
            <p:cNvPr id="92" name="직선 연결선 91"/>
            <p:cNvCxnSpPr/>
            <p:nvPr/>
          </p:nvCxnSpPr>
          <p:spPr>
            <a:xfrm>
              <a:off x="2429907" y="5520723"/>
              <a:ext cx="783798" cy="23189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22137" y="5104456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776262" y="5558556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cxnSp>
          <p:nvCxnSpPr>
            <p:cNvPr id="95" name="직선 연결선 94"/>
            <p:cNvCxnSpPr/>
            <p:nvPr/>
          </p:nvCxnSpPr>
          <p:spPr>
            <a:xfrm flipV="1">
              <a:off x="3132269" y="3393484"/>
              <a:ext cx="853168" cy="542925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Box 95"/>
            <p:cNvSpPr txBox="1"/>
            <p:nvPr/>
          </p:nvSpPr>
          <p:spPr>
            <a:xfrm>
              <a:off x="5346166" y="2879892"/>
              <a:ext cx="39145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YES</a:t>
              </a:r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5350975" y="3616102"/>
              <a:ext cx="38183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dirty="0" smtClean="0"/>
                <a:t>NO</a:t>
              </a:r>
            </a:p>
          </p:txBody>
        </p:sp>
        <p:cxnSp>
          <p:nvCxnSpPr>
            <p:cNvPr id="98" name="직선 연결선 97"/>
            <p:cNvCxnSpPr/>
            <p:nvPr/>
          </p:nvCxnSpPr>
          <p:spPr>
            <a:xfrm flipV="1">
              <a:off x="5196665" y="2831501"/>
              <a:ext cx="853168" cy="54292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직선 연결선 98"/>
            <p:cNvCxnSpPr/>
            <p:nvPr/>
          </p:nvCxnSpPr>
          <p:spPr>
            <a:xfrm>
              <a:off x="5196665" y="3374426"/>
              <a:ext cx="853168" cy="51033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직선 연결선 100"/>
            <p:cNvCxnSpPr/>
            <p:nvPr/>
          </p:nvCxnSpPr>
          <p:spPr>
            <a:xfrm>
              <a:off x="5540683" y="5464507"/>
              <a:ext cx="783798" cy="231891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6844125" y="5734340"/>
              <a:ext cx="544447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Box 102"/>
            <p:cNvSpPr txBox="1"/>
            <p:nvPr/>
          </p:nvSpPr>
          <p:spPr>
            <a:xfrm>
              <a:off x="7472496" y="5568660"/>
              <a:ext cx="2061783" cy="307777"/>
            </a:xfrm>
            <a:prstGeom prst="rect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Intra mode (MODE_32)</a:t>
              </a:r>
              <a:endParaRPr lang="ko-KR" altLang="en-US" sz="1400"/>
            </a:p>
          </p:txBody>
        </p:sp>
        <p:cxnSp>
          <p:nvCxnSpPr>
            <p:cNvPr id="104" name="직선 연결선 103"/>
            <p:cNvCxnSpPr/>
            <p:nvPr/>
          </p:nvCxnSpPr>
          <p:spPr>
            <a:xfrm>
              <a:off x="387588" y="6148589"/>
              <a:ext cx="355752" cy="0"/>
            </a:xfrm>
            <a:prstGeom prst="line">
              <a:avLst/>
            </a:prstGeom>
            <a:ln w="19050">
              <a:solidFill>
                <a:srgbClr val="FF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Box 104"/>
            <p:cNvSpPr txBox="1"/>
            <p:nvPr/>
          </p:nvSpPr>
          <p:spPr>
            <a:xfrm>
              <a:off x="743340" y="5994700"/>
              <a:ext cx="1972912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: Path to code MODE_32</a:t>
              </a:r>
              <a:endParaRPr lang="ko-KR" altLang="en-US" sz="1400"/>
            </a:p>
          </p:txBody>
        </p:sp>
      </p:grpSp>
      <p:sp>
        <p:nvSpPr>
          <p:cNvPr id="106" name="TextBox 105"/>
          <p:cNvSpPr txBox="1"/>
          <p:nvPr/>
        </p:nvSpPr>
        <p:spPr>
          <a:xfrm>
            <a:off x="6096957" y="3615403"/>
            <a:ext cx="2028119" cy="584775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 smtClean="0"/>
              <a:t>Blend mode</a:t>
            </a:r>
          </a:p>
          <a:p>
            <a:r>
              <a:rPr lang="en-US" altLang="ko-KR" sz="1400" dirty="0" smtClean="0"/>
              <a:t>(MODE_32 </a:t>
            </a:r>
            <a:r>
              <a:rPr lang="en-US" altLang="ko-KR" b="1" dirty="0" smtClean="0">
                <a:solidFill>
                  <a:srgbClr val="00B050"/>
                </a:solidFill>
              </a:rPr>
              <a:t>+ PLANAR</a:t>
            </a:r>
            <a:r>
              <a:rPr lang="en-US" altLang="ko-KR" sz="1400" dirty="0" smtClean="0"/>
              <a:t>)</a:t>
            </a:r>
            <a:endParaRPr lang="ko-KR" altLang="en-US" sz="1400"/>
          </a:p>
        </p:txBody>
      </p:sp>
      <p:sp>
        <p:nvSpPr>
          <p:cNvPr id="107" name="TextBox 106"/>
          <p:cNvSpPr txBox="1"/>
          <p:nvPr/>
        </p:nvSpPr>
        <p:spPr>
          <a:xfrm>
            <a:off x="6100472" y="2637802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3021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In ECM, there are multi paths to code the same intra prediction mode when only one intra prediction mode is derived in the DIMD process.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How to code planar mode in ECM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If there is no neighbor pixel or no gradient found from the neighbor pixels, the planar mode is set to the DIMD intra mode as default.</a:t>
            </a:r>
          </a:p>
          <a:p>
            <a:pPr lvl="2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Since the planar mode is always included in the MPM list, there are two paths to code planar mode.</a:t>
            </a:r>
          </a:p>
          <a:p>
            <a:pPr marL="914400" lvl="2" indent="0">
              <a:lnSpc>
                <a:spcPct val="150000"/>
              </a:lnSpc>
              <a:buNone/>
            </a:pPr>
            <a:endParaRPr lang="en-US" altLang="ko-KR" dirty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cxnSp>
        <p:nvCxnSpPr>
          <p:cNvPr id="117" name="직선 연결선 116"/>
          <p:cNvCxnSpPr/>
          <p:nvPr/>
        </p:nvCxnSpPr>
        <p:spPr>
          <a:xfrm flipV="1">
            <a:off x="2438932" y="4508768"/>
            <a:ext cx="853168" cy="542925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직선 연결선 117"/>
          <p:cNvCxnSpPr/>
          <p:nvPr/>
        </p:nvCxnSpPr>
        <p:spPr>
          <a:xfrm>
            <a:off x="2438932" y="5051693"/>
            <a:ext cx="853168" cy="51033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/>
          <p:cNvSpPr txBox="1"/>
          <p:nvPr/>
        </p:nvSpPr>
        <p:spPr>
          <a:xfrm>
            <a:off x="1701230" y="4897804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DIMD?</a:t>
            </a:r>
            <a:endParaRPr lang="ko-KR" altLang="en-US" sz="1400"/>
          </a:p>
        </p:txBody>
      </p:sp>
      <p:sp>
        <p:nvSpPr>
          <p:cNvPr id="120" name="TextBox 119"/>
          <p:cNvSpPr txBox="1"/>
          <p:nvPr/>
        </p:nvSpPr>
        <p:spPr>
          <a:xfrm>
            <a:off x="3365906" y="3947352"/>
            <a:ext cx="1058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First mode</a:t>
            </a:r>
          </a:p>
          <a:p>
            <a:r>
              <a:rPr lang="en-US" altLang="ko-KR" sz="1400" dirty="0" smtClean="0"/>
              <a:t>available?</a:t>
            </a:r>
            <a:endParaRPr lang="ko-KR" altLang="en-US" sz="1400"/>
          </a:p>
        </p:txBody>
      </p:sp>
      <p:sp>
        <p:nvSpPr>
          <p:cNvPr id="121" name="TextBox 120"/>
          <p:cNvSpPr txBox="1"/>
          <p:nvPr/>
        </p:nvSpPr>
        <p:spPr>
          <a:xfrm>
            <a:off x="4505389" y="5789574"/>
            <a:ext cx="700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MPM?</a:t>
            </a:r>
            <a:endParaRPr lang="ko-KR" altLang="en-US" sz="1400"/>
          </a:p>
        </p:txBody>
      </p:sp>
      <p:cxnSp>
        <p:nvCxnSpPr>
          <p:cNvPr id="122" name="직선 연결선 121"/>
          <p:cNvCxnSpPr/>
          <p:nvPr/>
        </p:nvCxnSpPr>
        <p:spPr>
          <a:xfrm>
            <a:off x="5206222" y="5941347"/>
            <a:ext cx="783798" cy="231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직선 연결선 122"/>
          <p:cNvCxnSpPr/>
          <p:nvPr/>
        </p:nvCxnSpPr>
        <p:spPr>
          <a:xfrm flipV="1">
            <a:off x="4423953" y="3548614"/>
            <a:ext cx="853168" cy="5429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직선 연결선 123"/>
          <p:cNvCxnSpPr/>
          <p:nvPr/>
        </p:nvCxnSpPr>
        <p:spPr>
          <a:xfrm>
            <a:off x="4423953" y="4091539"/>
            <a:ext cx="853168" cy="51033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/>
          <p:cNvSpPr txBox="1"/>
          <p:nvPr/>
        </p:nvSpPr>
        <p:spPr>
          <a:xfrm>
            <a:off x="5355736" y="4447981"/>
            <a:ext cx="1732847" cy="5232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 smtClean="0"/>
              <a:t>Planar</a:t>
            </a:r>
          </a:p>
          <a:p>
            <a:r>
              <a:rPr lang="en-US" altLang="ko-KR" sz="1400" dirty="0" smtClean="0"/>
              <a:t>(DIMD default mode)</a:t>
            </a:r>
            <a:endParaRPr lang="ko-KR" altLang="en-US" sz="1400"/>
          </a:p>
        </p:txBody>
      </p:sp>
      <p:sp>
        <p:nvSpPr>
          <p:cNvPr id="126" name="TextBox 125"/>
          <p:cNvSpPr txBox="1"/>
          <p:nvPr/>
        </p:nvSpPr>
        <p:spPr>
          <a:xfrm>
            <a:off x="6042142" y="5391977"/>
            <a:ext cx="748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Planar </a:t>
            </a:r>
          </a:p>
          <a:p>
            <a:r>
              <a:rPr lang="en-US" altLang="ko-KR" sz="1400" dirty="0" smtClean="0"/>
              <a:t>mode?</a:t>
            </a:r>
            <a:endParaRPr lang="ko-KR" altLang="en-US" sz="1400"/>
          </a:p>
        </p:txBody>
      </p:sp>
      <p:cxnSp>
        <p:nvCxnSpPr>
          <p:cNvPr id="127" name="직선 연결선 126"/>
          <p:cNvCxnSpPr/>
          <p:nvPr/>
        </p:nvCxnSpPr>
        <p:spPr>
          <a:xfrm>
            <a:off x="6832367" y="5619637"/>
            <a:ext cx="783798" cy="231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8" name="TextBox 127"/>
          <p:cNvSpPr txBox="1"/>
          <p:nvPr/>
        </p:nvSpPr>
        <p:spPr>
          <a:xfrm>
            <a:off x="7715218" y="5198031"/>
            <a:ext cx="68640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 smtClean="0"/>
              <a:t>Planar</a:t>
            </a:r>
            <a:endParaRPr lang="ko-KR" altLang="en-US" sz="1400"/>
          </a:p>
        </p:txBody>
      </p:sp>
      <p:cxnSp>
        <p:nvCxnSpPr>
          <p:cNvPr id="129" name="직선 연결선 128"/>
          <p:cNvCxnSpPr/>
          <p:nvPr/>
        </p:nvCxnSpPr>
        <p:spPr>
          <a:xfrm flipV="1">
            <a:off x="5206222" y="5713687"/>
            <a:ext cx="783798" cy="227662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직선 연결선 129"/>
          <p:cNvCxnSpPr/>
          <p:nvPr/>
        </p:nvCxnSpPr>
        <p:spPr>
          <a:xfrm flipV="1">
            <a:off x="6832367" y="5391977"/>
            <a:ext cx="783798" cy="227662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6042142" y="5994700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132" name="TextBox 131"/>
          <p:cNvSpPr txBox="1"/>
          <p:nvPr/>
        </p:nvSpPr>
        <p:spPr>
          <a:xfrm>
            <a:off x="7715218" y="5633570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133" name="TextBox 132"/>
          <p:cNvSpPr txBox="1"/>
          <p:nvPr/>
        </p:nvSpPr>
        <p:spPr>
          <a:xfrm>
            <a:off x="5333866" y="328922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134" name="TextBox 133"/>
          <p:cNvSpPr txBox="1"/>
          <p:nvPr/>
        </p:nvSpPr>
        <p:spPr>
          <a:xfrm>
            <a:off x="2580531" y="4534009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135" name="TextBox 134"/>
          <p:cNvSpPr txBox="1"/>
          <p:nvPr/>
        </p:nvSpPr>
        <p:spPr>
          <a:xfrm>
            <a:off x="2580531" y="5294612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136" name="TextBox 135"/>
          <p:cNvSpPr txBox="1"/>
          <p:nvPr/>
        </p:nvSpPr>
        <p:spPr>
          <a:xfrm>
            <a:off x="4573454" y="3597005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137" name="TextBox 136"/>
          <p:cNvSpPr txBox="1"/>
          <p:nvPr/>
        </p:nvSpPr>
        <p:spPr>
          <a:xfrm>
            <a:off x="4578263" y="4333215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5402394" y="5590576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139" name="TextBox 138"/>
          <p:cNvSpPr txBox="1"/>
          <p:nvPr/>
        </p:nvSpPr>
        <p:spPr>
          <a:xfrm>
            <a:off x="5431417" y="6031567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140" name="TextBox 139"/>
          <p:cNvSpPr txBox="1"/>
          <p:nvPr/>
        </p:nvSpPr>
        <p:spPr>
          <a:xfrm>
            <a:off x="3366561" y="5417722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cxnSp>
        <p:nvCxnSpPr>
          <p:cNvPr id="141" name="직선 연결선 140"/>
          <p:cNvCxnSpPr/>
          <p:nvPr/>
        </p:nvCxnSpPr>
        <p:spPr>
          <a:xfrm>
            <a:off x="3721591" y="5675853"/>
            <a:ext cx="783798" cy="23189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7013821" y="5259586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143" name="TextBox 142"/>
          <p:cNvSpPr txBox="1"/>
          <p:nvPr/>
        </p:nvSpPr>
        <p:spPr>
          <a:xfrm>
            <a:off x="7067946" y="5713686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cxnSp>
        <p:nvCxnSpPr>
          <p:cNvPr id="144" name="직선 연결선 143"/>
          <p:cNvCxnSpPr/>
          <p:nvPr/>
        </p:nvCxnSpPr>
        <p:spPr>
          <a:xfrm>
            <a:off x="387588" y="6148589"/>
            <a:ext cx="355752" cy="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/>
          <p:cNvSpPr txBox="1"/>
          <p:nvPr/>
        </p:nvSpPr>
        <p:spPr>
          <a:xfrm>
            <a:off x="743340" y="5994700"/>
            <a:ext cx="1695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: Path to code planar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338555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On top of method #1, the default DIMD intra mode is initialized to DC.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dirty="0" smtClean="0">
                <a:ea typeface="LG스마트체 Regular" panose="020B0600000101010101" pitchFamily="50" charset="-127"/>
              </a:rPr>
              <a:t>It modifies the prediction block when the DIMD intra mode is not available.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dirty="0">
              <a:ea typeface="LG스마트체 Regular" panose="020B0600000101010101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 #2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cxnSp>
        <p:nvCxnSpPr>
          <p:cNvPr id="64" name="직선 연결선 63"/>
          <p:cNvCxnSpPr/>
          <p:nvPr/>
        </p:nvCxnSpPr>
        <p:spPr>
          <a:xfrm flipV="1">
            <a:off x="2438932" y="4508768"/>
            <a:ext cx="853168" cy="542925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직선 연결선 71"/>
          <p:cNvCxnSpPr/>
          <p:nvPr/>
        </p:nvCxnSpPr>
        <p:spPr>
          <a:xfrm>
            <a:off x="2438932" y="5051693"/>
            <a:ext cx="853168" cy="51033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1701230" y="4897804"/>
            <a:ext cx="7377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DIMD?</a:t>
            </a:r>
            <a:endParaRPr lang="ko-KR" altLang="en-US" sz="1400"/>
          </a:p>
        </p:txBody>
      </p:sp>
      <p:sp>
        <p:nvSpPr>
          <p:cNvPr id="74" name="TextBox 73"/>
          <p:cNvSpPr txBox="1"/>
          <p:nvPr/>
        </p:nvSpPr>
        <p:spPr>
          <a:xfrm>
            <a:off x="3365906" y="3947352"/>
            <a:ext cx="10580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First mode</a:t>
            </a:r>
          </a:p>
          <a:p>
            <a:r>
              <a:rPr lang="en-US" altLang="ko-KR" sz="1400" dirty="0" smtClean="0"/>
              <a:t>available?</a:t>
            </a:r>
            <a:endParaRPr lang="ko-KR" altLang="en-US" sz="1400"/>
          </a:p>
        </p:txBody>
      </p:sp>
      <p:sp>
        <p:nvSpPr>
          <p:cNvPr id="75" name="TextBox 74"/>
          <p:cNvSpPr txBox="1"/>
          <p:nvPr/>
        </p:nvSpPr>
        <p:spPr>
          <a:xfrm>
            <a:off x="4505389" y="5789574"/>
            <a:ext cx="7008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MPM?</a:t>
            </a:r>
            <a:endParaRPr lang="ko-KR" altLang="en-US" sz="1400"/>
          </a:p>
        </p:txBody>
      </p:sp>
      <p:cxnSp>
        <p:nvCxnSpPr>
          <p:cNvPr id="76" name="직선 연결선 75"/>
          <p:cNvCxnSpPr/>
          <p:nvPr/>
        </p:nvCxnSpPr>
        <p:spPr>
          <a:xfrm>
            <a:off x="5206222" y="5941347"/>
            <a:ext cx="783798" cy="231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flipV="1">
            <a:off x="4423953" y="3548614"/>
            <a:ext cx="853168" cy="5429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연결선 77"/>
          <p:cNvCxnSpPr/>
          <p:nvPr/>
        </p:nvCxnSpPr>
        <p:spPr>
          <a:xfrm>
            <a:off x="4423953" y="4091539"/>
            <a:ext cx="853168" cy="51033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6042142" y="5391977"/>
            <a:ext cx="7489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Planar </a:t>
            </a:r>
          </a:p>
          <a:p>
            <a:r>
              <a:rPr lang="en-US" altLang="ko-KR" sz="1400" dirty="0" smtClean="0"/>
              <a:t>mode?</a:t>
            </a:r>
            <a:endParaRPr lang="ko-KR" altLang="en-US" sz="1400"/>
          </a:p>
        </p:txBody>
      </p:sp>
      <p:cxnSp>
        <p:nvCxnSpPr>
          <p:cNvPr id="81" name="직선 연결선 80"/>
          <p:cNvCxnSpPr/>
          <p:nvPr/>
        </p:nvCxnSpPr>
        <p:spPr>
          <a:xfrm>
            <a:off x="6832367" y="5619637"/>
            <a:ext cx="783798" cy="23189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7715218" y="5198031"/>
            <a:ext cx="686406" cy="30777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 smtClean="0"/>
              <a:t>Planar</a:t>
            </a:r>
            <a:endParaRPr lang="ko-KR" altLang="en-US" sz="1400"/>
          </a:p>
        </p:txBody>
      </p:sp>
      <p:cxnSp>
        <p:nvCxnSpPr>
          <p:cNvPr id="83" name="직선 연결선 82"/>
          <p:cNvCxnSpPr/>
          <p:nvPr/>
        </p:nvCxnSpPr>
        <p:spPr>
          <a:xfrm flipV="1">
            <a:off x="5206222" y="5713687"/>
            <a:ext cx="783798" cy="227662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직선 연결선 83"/>
          <p:cNvCxnSpPr/>
          <p:nvPr/>
        </p:nvCxnSpPr>
        <p:spPr>
          <a:xfrm flipV="1">
            <a:off x="6832367" y="5391977"/>
            <a:ext cx="783798" cy="227662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6042142" y="5994700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86" name="TextBox 85"/>
          <p:cNvSpPr txBox="1"/>
          <p:nvPr/>
        </p:nvSpPr>
        <p:spPr>
          <a:xfrm>
            <a:off x="7715218" y="5633570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87" name="TextBox 86"/>
          <p:cNvSpPr txBox="1"/>
          <p:nvPr/>
        </p:nvSpPr>
        <p:spPr>
          <a:xfrm>
            <a:off x="5333866" y="3289228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sp>
        <p:nvSpPr>
          <p:cNvPr id="88" name="TextBox 87"/>
          <p:cNvSpPr txBox="1"/>
          <p:nvPr/>
        </p:nvSpPr>
        <p:spPr>
          <a:xfrm>
            <a:off x="2580531" y="4534009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2580531" y="5294612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4573454" y="3597005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578263" y="4333215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5402394" y="5590576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93" name="TextBox 92"/>
          <p:cNvSpPr txBox="1"/>
          <p:nvPr/>
        </p:nvSpPr>
        <p:spPr>
          <a:xfrm>
            <a:off x="5431417" y="6031567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sp>
        <p:nvSpPr>
          <p:cNvPr id="94" name="TextBox 93"/>
          <p:cNvSpPr txBox="1"/>
          <p:nvPr/>
        </p:nvSpPr>
        <p:spPr>
          <a:xfrm>
            <a:off x="3366561" y="5417722"/>
            <a:ext cx="3177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…</a:t>
            </a:r>
            <a:endParaRPr lang="ko-KR" altLang="en-US" sz="1400"/>
          </a:p>
        </p:txBody>
      </p:sp>
      <p:cxnSp>
        <p:nvCxnSpPr>
          <p:cNvPr id="95" name="직선 연결선 94"/>
          <p:cNvCxnSpPr/>
          <p:nvPr/>
        </p:nvCxnSpPr>
        <p:spPr>
          <a:xfrm>
            <a:off x="3721591" y="5675853"/>
            <a:ext cx="783798" cy="231891"/>
          </a:xfrm>
          <a:prstGeom prst="line">
            <a:avLst/>
          </a:prstGeom>
          <a:ln w="19050">
            <a:solidFill>
              <a:srgbClr val="FF00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7013821" y="5259586"/>
            <a:ext cx="3914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YES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7067946" y="5713686"/>
            <a:ext cx="38183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 smtClean="0"/>
              <a:t>NO</a:t>
            </a:r>
          </a:p>
        </p:txBody>
      </p:sp>
      <p:grpSp>
        <p:nvGrpSpPr>
          <p:cNvPr id="3" name="그룹 2"/>
          <p:cNvGrpSpPr/>
          <p:nvPr/>
        </p:nvGrpSpPr>
        <p:grpSpPr>
          <a:xfrm>
            <a:off x="5367936" y="4273207"/>
            <a:ext cx="1189749" cy="683110"/>
            <a:chOff x="4012582" y="3451238"/>
            <a:chExt cx="1189749" cy="683110"/>
          </a:xfrm>
        </p:grpSpPr>
        <p:sp>
          <p:nvSpPr>
            <p:cNvPr id="100" name="TextBox 99"/>
            <p:cNvSpPr txBox="1"/>
            <p:nvPr/>
          </p:nvSpPr>
          <p:spPr>
            <a:xfrm>
              <a:off x="4012582" y="3451238"/>
              <a:ext cx="1189749" cy="648000"/>
            </a:xfrm>
            <a:prstGeom prst="rect">
              <a:avLst/>
            </a:prstGeom>
            <a:ln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altLang="ko-KR" sz="1400" dirty="0" smtClean="0"/>
                <a:t>Blend mode</a:t>
              </a:r>
            </a:p>
            <a:p>
              <a:r>
                <a:rPr lang="en-US" altLang="ko-KR" sz="1400" dirty="0" smtClean="0"/>
                <a:t>(</a:t>
              </a:r>
              <a:r>
                <a:rPr lang="en-US" altLang="ko-KR" sz="1600" b="1" dirty="0" smtClean="0">
                  <a:solidFill>
                    <a:srgbClr val="00B050"/>
                  </a:solidFill>
                </a:rPr>
                <a:t>DC + </a:t>
              </a:r>
              <a:r>
                <a:rPr lang="en-US" altLang="ko-KR" sz="1400" dirty="0" smtClean="0"/>
                <a:t>Planar)</a:t>
              </a:r>
              <a:endParaRPr lang="ko-KR" altLang="en-US" sz="1400"/>
            </a:p>
          </p:txBody>
        </p:sp>
        <p:cxnSp>
          <p:nvCxnSpPr>
            <p:cNvPr id="101" name="직선 연결선 100"/>
            <p:cNvCxnSpPr/>
            <p:nvPr/>
          </p:nvCxnSpPr>
          <p:spPr>
            <a:xfrm>
              <a:off x="4142483" y="3976050"/>
              <a:ext cx="241948" cy="0"/>
            </a:xfrm>
            <a:prstGeom prst="line">
              <a:avLst/>
            </a:prstGeom>
            <a:ln w="19050">
              <a:headEnd type="none"/>
              <a:tailEnd type="non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02" name="TextBox 101"/>
            <p:cNvSpPr txBox="1"/>
            <p:nvPr/>
          </p:nvSpPr>
          <p:spPr>
            <a:xfrm>
              <a:off x="4078611" y="3918904"/>
              <a:ext cx="106150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dirty="0" smtClean="0"/>
                <a:t>*DIMD default mode</a:t>
              </a:r>
              <a:endParaRPr lang="ko-KR" altLang="en-US" sz="800"/>
            </a:p>
          </p:txBody>
        </p:sp>
      </p:grpSp>
      <p:cxnSp>
        <p:nvCxnSpPr>
          <p:cNvPr id="103" name="직선 연결선 102"/>
          <p:cNvCxnSpPr/>
          <p:nvPr/>
        </p:nvCxnSpPr>
        <p:spPr>
          <a:xfrm>
            <a:off x="387588" y="6148589"/>
            <a:ext cx="355752" cy="0"/>
          </a:xfrm>
          <a:prstGeom prst="line">
            <a:avLst/>
          </a:prstGeom>
          <a:ln w="19050">
            <a:solidFill>
              <a:srgbClr val="FF0000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/>
          <p:cNvSpPr txBox="1"/>
          <p:nvPr/>
        </p:nvSpPr>
        <p:spPr>
          <a:xfrm>
            <a:off x="743340" y="5994700"/>
            <a:ext cx="16955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: Path to code planar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187549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Experimental results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Method #1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Method #2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123527"/>
              </p:ext>
            </p:extLst>
          </p:nvPr>
        </p:nvGraphicFramePr>
        <p:xfrm>
          <a:off x="280737" y="1368992"/>
          <a:ext cx="4572000" cy="178117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941390"/>
              </p:ext>
            </p:extLst>
          </p:nvPr>
        </p:nvGraphicFramePr>
        <p:xfrm>
          <a:off x="5053264" y="1368992"/>
          <a:ext cx="4572000" cy="178117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263765"/>
              </p:ext>
            </p:extLst>
          </p:nvPr>
        </p:nvGraphicFramePr>
        <p:xfrm>
          <a:off x="280737" y="4120901"/>
          <a:ext cx="4572000" cy="178117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7789741"/>
              </p:ext>
            </p:extLst>
          </p:nvPr>
        </p:nvGraphicFramePr>
        <p:xfrm>
          <a:off x="5153529" y="4120900"/>
          <a:ext cx="4572000" cy="1781175"/>
        </p:xfrm>
        <a:graphic>
          <a:graphicData uri="http://schemas.openxmlformats.org/drawingml/2006/table">
            <a:tbl>
              <a:tblPr/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ECM-3.1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8915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>
                <a:ea typeface="LG스마트체 Regular" panose="020B0600000101010101" pitchFamily="50" charset="-127"/>
              </a:rPr>
              <a:t>It is proposed to combine </a:t>
            </a:r>
            <a:r>
              <a:rPr lang="en-US" altLang="ko-KR" dirty="0">
                <a:ea typeface="LG스마트체 Regular" panose="020B0600000101010101" pitchFamily="50" charset="-127"/>
              </a:rPr>
              <a:t>planar prediction block to </a:t>
            </a:r>
            <a:r>
              <a:rPr lang="en-US" altLang="ko-KR" dirty="0" smtClean="0">
                <a:ea typeface="LG스마트체 Regular" panose="020B0600000101010101" pitchFamily="50" charset="-127"/>
              </a:rPr>
              <a:t>the intra predictor when only one derived DIMD intra mode is available.</a:t>
            </a:r>
          </a:p>
          <a:p>
            <a:pPr lvl="1"/>
            <a:r>
              <a:rPr lang="en-US" altLang="ko-KR" dirty="0" smtClean="0">
                <a:ea typeface="LG스마트체 Regular" panose="020B0600000101010101" pitchFamily="50" charset="-127"/>
              </a:rPr>
              <a:t>It is avoidable to code an intra mode in the different ways.</a:t>
            </a:r>
          </a:p>
          <a:p>
            <a:pPr lvl="1"/>
            <a:r>
              <a:rPr lang="en-US" altLang="ko-KR" dirty="0" smtClean="0">
                <a:ea typeface="LG스마트체 Regular" panose="020B0600000101010101" pitchFamily="50" charset="-127"/>
              </a:rPr>
              <a:t>Initializing the DIMD intra mode to DC (method #2) can completely prevent the problem.</a:t>
            </a:r>
          </a:p>
          <a:p>
            <a:endParaRPr lang="en-US" altLang="ko-KR" dirty="0">
              <a:ea typeface="LG스마트체 Regular" panose="020B0600000101010101" pitchFamily="50" charset="-127"/>
            </a:endParaRPr>
          </a:p>
          <a:p>
            <a:r>
              <a:rPr lang="en-US" altLang="ko-KR" dirty="0" smtClean="0">
                <a:ea typeface="LG스마트체 Regular" panose="020B0600000101010101" pitchFamily="50" charset="-127"/>
              </a:rPr>
              <a:t>It is suggested to adopt the proposal to the next version of ECM.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7002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8" name="내용 개체 틀 7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altLang="ko-KR" sz="40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325827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2740</TotalTime>
  <Words>1056</Words>
  <Application>Microsoft Office PowerPoint</Application>
  <PresentationFormat>A4 용지(210x297mm)</PresentationFormat>
  <Paragraphs>386</Paragraphs>
  <Slides>9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8" baseType="lpstr">
      <vt:lpstr>LG스마트체 Regular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JVET-Y0131 EE2-related : Clean-up on DIMD</vt:lpstr>
      <vt:lpstr>Summary</vt:lpstr>
      <vt:lpstr>Problem statement</vt:lpstr>
      <vt:lpstr>Proposed method #1</vt:lpstr>
      <vt:lpstr>Problem statement</vt:lpstr>
      <vt:lpstr>Proposed method #2</vt:lpstr>
      <vt:lpstr>Experimental results</vt:lpstr>
      <vt:lpstr>Conclusion</vt:lpstr>
      <vt:lpstr>PowerPoint 프레젠테이션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유선미/선임연구원/미래기술센터 C&amp;M표준(연)미디어표준Task(sunmi.yoo@lge.com)</cp:lastModifiedBy>
  <cp:revision>235</cp:revision>
  <dcterms:created xsi:type="dcterms:W3CDTF">2016-10-06T06:23:02Z</dcterms:created>
  <dcterms:modified xsi:type="dcterms:W3CDTF">2022-01-13T21:38:05Z</dcterms:modified>
</cp:coreProperties>
</file>