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60" r:id="rId1"/>
  </p:sldMasterIdLst>
  <p:notesMasterIdLst>
    <p:notesMasterId r:id="rId11"/>
  </p:notesMasterIdLst>
  <p:sldIdLst>
    <p:sldId id="256" r:id="rId2"/>
    <p:sldId id="258" r:id="rId3"/>
    <p:sldId id="276" r:id="rId4"/>
    <p:sldId id="284" r:id="rId5"/>
    <p:sldId id="285" r:id="rId6"/>
    <p:sldId id="286" r:id="rId7"/>
    <p:sldId id="287" r:id="rId8"/>
    <p:sldId id="289" r:id="rId9"/>
    <p:sldId id="264" r:id="rId10"/>
  </p:sldIdLst>
  <p:sldSz cx="9906000" cy="6858000" type="A4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Yoo Sunmi" initials="YS" lastIdx="1" clrIdx="0">
    <p:extLst>
      <p:ext uri="{19B8F6BF-5375-455C-9EA6-DF929625EA0E}">
        <p15:presenceInfo xmlns:p15="http://schemas.microsoft.com/office/powerpoint/2012/main" userId="811c03783231b70f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FFCC"/>
    <a:srgbClr val="4D4D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밝은 스타일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089" autoAdjust="0"/>
    <p:restoredTop sz="84234" autoAdjust="0"/>
  </p:normalViewPr>
  <p:slideViewPr>
    <p:cSldViewPr snapToGrid="0">
      <p:cViewPr varScale="1">
        <p:scale>
          <a:sx n="99" d="100"/>
          <a:sy n="99" d="100"/>
        </p:scale>
        <p:origin x="1332" y="72"/>
      </p:cViewPr>
      <p:guideLst>
        <p:guide orient="horz" pos="2160"/>
        <p:guide pos="312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6" d="100"/>
          <a:sy n="86" d="100"/>
        </p:scale>
        <p:origin x="3762" y="5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A1A92C-A653-40AE-BE97-4D1148334BCE}" type="datetimeFigureOut">
              <a:rPr lang="ko-KR" altLang="en-US" smtClean="0"/>
              <a:t>2022-01-13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B42D62-479E-4C3A-BBBB-AA219B04AD4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726961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122117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atinLnBrk="1"/>
            <a:endParaRPr lang="en-US" altLang="ko-KR" sz="1200" kern="1200" baseline="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2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34610762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atinLnBrk="1"/>
            <a:endParaRPr lang="en-US" altLang="ko-KR" sz="1200" kern="1200" baseline="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3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76428177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atinLnBrk="1"/>
            <a:endParaRPr lang="ko-KR" altLang="ko-KR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4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7980283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atinLnBrk="1"/>
            <a:endParaRPr lang="ko-KR" altLang="ko-KR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5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72547169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atinLnBrk="1"/>
            <a:endParaRPr lang="ko-KR" altLang="ko-KR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6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76843922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082093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32619" y="1268413"/>
            <a:ext cx="8640762" cy="1296987"/>
          </a:xfrm>
          <a:solidFill>
            <a:srgbClr val="EAEAEA"/>
          </a:solidFill>
          <a:ln w="9525">
            <a:solidFill>
              <a:srgbClr val="C0C0C0"/>
            </a:solidFill>
            <a:miter lim="800000"/>
            <a:headEnd/>
            <a:tailEnd/>
          </a:ln>
        </p:spPr>
        <p:txBody>
          <a:bodyPr wrap="none" anchor="ctr"/>
          <a:lstStyle>
            <a:lvl1pPr algn="ctr">
              <a:defRPr kumimoji="1" lang="en-US" sz="2400" b="1" dirty="0">
                <a:latin typeface="Times New Roman" pitchFamily="18" charset="0"/>
                <a:ea typeface="돋움" pitchFamily="50" charset="-127"/>
                <a:cs typeface="Times New Roman" pitchFamily="18" charset="0"/>
              </a:defRPr>
            </a:lvl1pPr>
          </a:lstStyle>
          <a:p>
            <a:pPr marL="0" lvl="0" algn="ctr"/>
            <a:r>
              <a:rPr lang="ko-KR" altLang="en-US" dirty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568909"/>
          </a:xfrm>
        </p:spPr>
        <p:txBody>
          <a:bodyPr anchor="ctr">
            <a:normAutofit/>
          </a:bodyPr>
          <a:lstStyle>
            <a:lvl1pPr marL="0" indent="0" algn="ctr">
              <a:buNone/>
              <a:defRPr sz="14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dirty="0"/>
              <a:t>마스터 부제목 스타일 편집</a:t>
            </a:r>
            <a:endParaRPr lang="en-US" dirty="0"/>
          </a:p>
        </p:txBody>
      </p:sp>
      <p:sp>
        <p:nvSpPr>
          <p:cNvPr id="8" name="Date Placeholder 3"/>
          <p:cNvSpPr txBox="1">
            <a:spLocks/>
          </p:cNvSpPr>
          <p:nvPr userDrawn="1"/>
        </p:nvSpPr>
        <p:spPr>
          <a:xfrm>
            <a:off x="3838575" y="4939716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ko-KR"/>
            </a:defPPr>
            <a:lvl1pPr marL="0" algn="l" defTabSz="91440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LG Electronics Inc.</a:t>
            </a:r>
            <a:endParaRPr lang="ko-KR" altLang="en-US" sz="1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그림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291512" y="5874334"/>
            <a:ext cx="1245519" cy="682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47281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2022-01-13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940216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2022-01-13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560677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0738" y="64168"/>
            <a:ext cx="9344526" cy="409074"/>
          </a:xfrm>
        </p:spPr>
        <p:txBody>
          <a:bodyPr>
            <a:noAutofit/>
          </a:bodyPr>
          <a:lstStyle>
            <a:lvl1pPr algn="ctr">
              <a:defRPr sz="24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ko-KR" altLang="en-US" dirty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0737" y="631825"/>
            <a:ext cx="9344528" cy="5545138"/>
          </a:xfrm>
        </p:spPr>
        <p:txBody>
          <a:bodyPr/>
          <a:lstStyle>
            <a:lvl1pPr>
              <a:defRPr sz="20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685800" indent="-228600">
              <a:buFont typeface="Times New Roman" panose="02020603050405020304" pitchFamily="18" charset="0"/>
              <a:buChar char="–"/>
              <a:defRPr sz="1800"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buFont typeface="Times New Roman" panose="02020603050405020304" pitchFamily="18" charset="0"/>
              <a:buChar char="–"/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</a:lstStyle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396414" y="6486443"/>
            <a:ext cx="2228850" cy="365125"/>
          </a:xfrm>
        </p:spPr>
        <p:txBody>
          <a:bodyPr/>
          <a:lstStyle>
            <a:lvl1pPr>
              <a:defRPr sz="1400" b="0">
                <a:solidFill>
                  <a:srgbClr val="4D4D4D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792A98D5-73AC-4510-8D37-2EB4115E4570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7" name="Line 21"/>
          <p:cNvSpPr>
            <a:spLocks noChangeShapeType="1"/>
          </p:cNvSpPr>
          <p:nvPr userDrawn="1"/>
        </p:nvSpPr>
        <p:spPr bwMode="auto">
          <a:xfrm>
            <a:off x="0" y="6453188"/>
            <a:ext cx="9906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 dirty="0"/>
          </a:p>
        </p:txBody>
      </p:sp>
      <p:sp>
        <p:nvSpPr>
          <p:cNvPr id="8" name="Line 14"/>
          <p:cNvSpPr>
            <a:spLocks noChangeShapeType="1"/>
          </p:cNvSpPr>
          <p:nvPr userDrawn="1"/>
        </p:nvSpPr>
        <p:spPr bwMode="auto">
          <a:xfrm>
            <a:off x="0" y="534988"/>
            <a:ext cx="9906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 dirty="0"/>
          </a:p>
        </p:txBody>
      </p:sp>
      <p:pic>
        <p:nvPicPr>
          <p:cNvPr id="9" name="그림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8919" y="6572780"/>
            <a:ext cx="1148514" cy="192453"/>
          </a:xfrm>
          <a:prstGeom prst="rect">
            <a:avLst/>
          </a:prstGeom>
        </p:spPr>
      </p:pic>
      <p:sp>
        <p:nvSpPr>
          <p:cNvPr id="4" name="TextBox 3"/>
          <p:cNvSpPr txBox="1"/>
          <p:nvPr userDrawn="1"/>
        </p:nvSpPr>
        <p:spPr>
          <a:xfrm>
            <a:off x="1307433" y="6515116"/>
            <a:ext cx="130471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kern="12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|   </a:t>
            </a:r>
            <a:r>
              <a:rPr lang="en-US" altLang="ko-KR" sz="1400" kern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JVET-Y0130</a:t>
            </a:r>
            <a:endParaRPr lang="ko-KR" altLang="en-US" sz="1400" kern="120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7598927"/>
      </p:ext>
    </p:extLst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2022-01-13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264455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2022-01-13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583251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2022-01-13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175640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2022-01-13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189789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2022-01-13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202827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2022-01-13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847641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2022-01-13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798265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1E291F-1E57-488E-9A38-CB6EA5750F89}" type="datetimeFigureOut">
              <a:rPr lang="ko-KR" altLang="en-US" smtClean="0"/>
              <a:t>2022-01-13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615702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dirty="0" smtClean="0"/>
              <a:t>JVET-Y0130</a:t>
            </a:r>
            <a:r>
              <a:rPr lang="en-US" altLang="ko-KR" dirty="0"/>
              <a:t/>
            </a:r>
            <a:br>
              <a:rPr lang="en-US" altLang="ko-KR" dirty="0"/>
            </a:br>
            <a:r>
              <a:rPr lang="en-CA" altLang="ko-KR" sz="2000" dirty="0"/>
              <a:t>EE2-related : Unification of availability check for intra mode coding</a:t>
            </a:r>
            <a:endParaRPr lang="en-US" altLang="ko-KR" dirty="0"/>
          </a:p>
        </p:txBody>
      </p:sp>
      <p:sp>
        <p:nvSpPr>
          <p:cNvPr id="4" name="부제목 3"/>
          <p:cNvSpPr>
            <a:spLocks noGrp="1"/>
          </p:cNvSpPr>
          <p:nvPr>
            <p:ph type="subTitle" idx="1"/>
          </p:nvPr>
        </p:nvSpPr>
        <p:spPr>
          <a:xfrm>
            <a:off x="329381" y="4355690"/>
            <a:ext cx="9247238" cy="412955"/>
          </a:xfrm>
        </p:spPr>
        <p:txBody>
          <a:bodyPr>
            <a:normAutofit/>
          </a:bodyPr>
          <a:lstStyle/>
          <a:p>
            <a:r>
              <a:rPr lang="en-US" altLang="ko-KR" u="sng" dirty="0"/>
              <a:t>Sunmi Yoo</a:t>
            </a:r>
            <a:r>
              <a:rPr lang="en-US" altLang="ko-KR" b="0" dirty="0"/>
              <a:t>, </a:t>
            </a:r>
            <a:r>
              <a:rPr lang="en-US" altLang="ko-KR" b="0" dirty="0" err="1" smtClean="0"/>
              <a:t>Hyeongmun</a:t>
            </a:r>
            <a:r>
              <a:rPr lang="en-US" altLang="ko-KR" b="0" dirty="0" smtClean="0"/>
              <a:t> Jang, </a:t>
            </a:r>
            <a:r>
              <a:rPr lang="en-US" altLang="ko-KR" b="0" dirty="0" err="1" smtClean="0"/>
              <a:t>Junghak</a:t>
            </a:r>
            <a:r>
              <a:rPr lang="en-US" altLang="ko-KR" b="0" dirty="0" smtClean="0"/>
              <a:t> Nam, </a:t>
            </a:r>
            <a:r>
              <a:rPr lang="en-US" altLang="ko-KR" b="0" dirty="0" err="1" smtClean="0"/>
              <a:t>Jangwon</a:t>
            </a:r>
            <a:r>
              <a:rPr lang="en-US" altLang="ko-KR" b="0" dirty="0" smtClean="0"/>
              <a:t> Choi, </a:t>
            </a:r>
            <a:r>
              <a:rPr lang="en-US" altLang="ko-KR" b="0" dirty="0"/>
              <a:t>Jaehyun Lim, Seung-Hwan Kim</a:t>
            </a:r>
            <a:endParaRPr lang="ko-KR" altLang="en-US" b="0" dirty="0"/>
          </a:p>
        </p:txBody>
      </p:sp>
    </p:spTree>
    <p:extLst>
      <p:ext uri="{BB962C8B-B14F-4D97-AF65-F5344CB8AC3E}">
        <p14:creationId xmlns:p14="http://schemas.microsoft.com/office/powerpoint/2010/main" val="2684673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Summary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2</a:t>
            </a:fld>
            <a:endParaRPr lang="ko-KR" altLang="en-US" dirty="0"/>
          </a:p>
        </p:txBody>
      </p:sp>
      <p:sp>
        <p:nvSpPr>
          <p:cNvPr id="5" name="내용 개체 틀 2"/>
          <p:cNvSpPr txBox="1">
            <a:spLocks/>
          </p:cNvSpPr>
          <p:nvPr/>
        </p:nvSpPr>
        <p:spPr>
          <a:xfrm>
            <a:off x="179390" y="459834"/>
            <a:ext cx="9574210" cy="574432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8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1800" dirty="0">
                <a:ea typeface="LG스마트체 Regular" panose="020B0600000101010101" pitchFamily="50" charset="-127"/>
              </a:rPr>
              <a:t>Proposal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dirty="0" smtClean="0">
                <a:ea typeface="LG스마트체 Regular" panose="020B0600000101010101" pitchFamily="50" charset="-127"/>
              </a:rPr>
              <a:t>Unification of availability check for above neighbor intra modes</a:t>
            </a:r>
            <a:endParaRPr lang="en-US" altLang="ko-KR" dirty="0">
              <a:ea typeface="LG스마트체 Regular" panose="020B0600000101010101" pitchFamily="50" charset="-127"/>
            </a:endParaRPr>
          </a:p>
          <a:p>
            <a:pPr lvl="2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1600" dirty="0" smtClean="0">
                <a:ea typeface="LG스마트체 Regular" panose="020B0600000101010101" pitchFamily="50" charset="-127"/>
              </a:rPr>
              <a:t>Method #1 : </a:t>
            </a:r>
            <a:r>
              <a:rPr lang="en-US" altLang="ko-KR" dirty="0" smtClean="0">
                <a:ea typeface="LG스마트체 Regular" panose="020B0600000101010101" pitchFamily="50" charset="-127"/>
              </a:rPr>
              <a:t>Using the above intra modes only within the CTU boundary</a:t>
            </a:r>
            <a:endParaRPr lang="en-US" altLang="ko-KR" sz="1600" dirty="0" smtClean="0">
              <a:ea typeface="LG스마트체 Regular" panose="020B0600000101010101" pitchFamily="50" charset="-127"/>
            </a:endParaRPr>
          </a:p>
          <a:p>
            <a:pPr lvl="2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dirty="0" smtClean="0">
                <a:ea typeface="LG스마트체 Regular" panose="020B0600000101010101" pitchFamily="50" charset="-127"/>
              </a:rPr>
              <a:t>Method #2 : No restriction to use above neighbor intra modes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dirty="0" smtClean="0">
                <a:ea typeface="LG스마트체 Regular" panose="020B0600000101010101" pitchFamily="50" charset="-127"/>
              </a:rPr>
              <a:t>No coding performance impact, but method #1 can be aligned with what is done in the previous video coding standards.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dirty="0" smtClean="0">
                <a:ea typeface="LG스마트체 Regular" panose="020B0600000101010101" pitchFamily="50" charset="-127"/>
              </a:rPr>
              <a:t>Experimental results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dirty="0" smtClean="0">
                <a:ea typeface="LG스마트체 Regular" panose="020B0600000101010101" pitchFamily="50" charset="-127"/>
              </a:rPr>
              <a:t>Method #1 : </a:t>
            </a:r>
            <a:r>
              <a:rPr lang="en-US" altLang="ko-KR" dirty="0" smtClean="0"/>
              <a:t>0.01%, -0.05%, -0.05% (Y/U/V AI) / </a:t>
            </a:r>
            <a:r>
              <a:rPr lang="en-US" altLang="ko-KR" dirty="0"/>
              <a:t>0.01%, 0.04%, 0.11</a:t>
            </a:r>
            <a:r>
              <a:rPr lang="en-US" altLang="ko-KR" dirty="0" smtClean="0"/>
              <a:t>% (Y/U/V RA)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dirty="0" smtClean="0"/>
              <a:t>Method #2 </a:t>
            </a:r>
            <a:r>
              <a:rPr lang="en-US" altLang="ko-KR" dirty="0"/>
              <a:t>:</a:t>
            </a:r>
            <a:r>
              <a:rPr lang="en-US" altLang="ko-KR" dirty="0" smtClean="0"/>
              <a:t> -0.01</a:t>
            </a:r>
            <a:r>
              <a:rPr lang="en-US" altLang="ko-KR" dirty="0"/>
              <a:t>%, -</a:t>
            </a:r>
            <a:r>
              <a:rPr lang="en-US" altLang="ko-KR" dirty="0" smtClean="0"/>
              <a:t>0.011%, </a:t>
            </a:r>
            <a:r>
              <a:rPr lang="en-US" altLang="ko-KR" dirty="0"/>
              <a:t>-</a:t>
            </a:r>
            <a:r>
              <a:rPr lang="en-US" altLang="ko-KR" dirty="0" smtClean="0"/>
              <a:t>0.03% </a:t>
            </a:r>
            <a:r>
              <a:rPr lang="en-US" altLang="ko-KR" dirty="0"/>
              <a:t>(Y/U/V AI) / 0.01%, 0.04%, </a:t>
            </a:r>
            <a:r>
              <a:rPr lang="en-US" altLang="ko-KR" dirty="0" smtClean="0"/>
              <a:t>0.09% </a:t>
            </a:r>
            <a:r>
              <a:rPr lang="en-US" altLang="ko-KR" dirty="0"/>
              <a:t>(Y/U/V RA</a:t>
            </a:r>
            <a:r>
              <a:rPr lang="en-US" altLang="ko-KR" dirty="0" smtClean="0"/>
              <a:t>)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dirty="0" smtClean="0">
                <a:ea typeface="LG스마트체 Regular" panose="020B0600000101010101" pitchFamily="50" charset="-127"/>
              </a:rPr>
              <a:t>No significant difference in </a:t>
            </a:r>
            <a:r>
              <a:rPr lang="en-US" altLang="ko-KR" dirty="0" err="1" smtClean="0">
                <a:ea typeface="LG스마트체 Regular" panose="020B0600000101010101" pitchFamily="50" charset="-127"/>
              </a:rPr>
              <a:t>EncT</a:t>
            </a:r>
            <a:r>
              <a:rPr lang="en-US" altLang="ko-KR" dirty="0" smtClean="0">
                <a:ea typeface="LG스마트체 Regular" panose="020B0600000101010101" pitchFamily="50" charset="-127"/>
              </a:rPr>
              <a:t> / </a:t>
            </a:r>
            <a:r>
              <a:rPr lang="en-US" altLang="ko-KR" dirty="0" err="1" smtClean="0">
                <a:ea typeface="LG스마트체 Regular" panose="020B0600000101010101" pitchFamily="50" charset="-127"/>
              </a:rPr>
              <a:t>DecT</a:t>
            </a:r>
            <a:endParaRPr lang="en-US" altLang="ko-KR" dirty="0" smtClean="0">
              <a:ea typeface="LG스마트체 Regular" panose="020B0600000101010101" pitchFamily="50" charset="-127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dirty="0" smtClean="0">
                <a:ea typeface="LG스마트체 Regular" panose="020B0600000101010101" pitchFamily="50" charset="-127"/>
              </a:rPr>
              <a:t>Thank </a:t>
            </a:r>
            <a:r>
              <a:rPr lang="en-US" altLang="ko-KR" dirty="0" err="1" smtClean="0">
                <a:ea typeface="LG스마트체 Regular" panose="020B0600000101010101" pitchFamily="50" charset="-127"/>
              </a:rPr>
              <a:t>Bytedance</a:t>
            </a:r>
            <a:r>
              <a:rPr lang="en-US" altLang="ko-KR" dirty="0" smtClean="0">
                <a:ea typeface="LG스마트체 Regular" panose="020B0600000101010101" pitchFamily="50" charset="-127"/>
              </a:rPr>
              <a:t> for crosscheck</a:t>
            </a:r>
            <a:endParaRPr lang="en-US" altLang="ko-KR" dirty="0">
              <a:ea typeface="LG스마트체 Regular" panose="020B0600000101010101" pitchFamily="50" charset="-127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dirty="0" smtClean="0">
              <a:ea typeface="LG스마트체 Regular" panose="020B0600000101010101" pitchFamily="50" charset="-127"/>
            </a:endParaRPr>
          </a:p>
          <a:p>
            <a:pPr lvl="2"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>
              <a:ea typeface="LG스마트체 Regular" panose="020B0600000101010101" pitchFamily="50" charset="-127"/>
            </a:endParaRPr>
          </a:p>
          <a:p>
            <a:pPr lvl="2"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>
              <a:ea typeface="LG스마트체 Regular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803138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내용 개체 틀 2"/>
          <p:cNvSpPr txBox="1">
            <a:spLocks/>
          </p:cNvSpPr>
          <p:nvPr/>
        </p:nvSpPr>
        <p:spPr>
          <a:xfrm>
            <a:off x="179390" y="558154"/>
            <a:ext cx="9574210" cy="574432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8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dirty="0" smtClean="0">
                <a:ea typeface="LG스마트체 Regular" panose="020B0600000101010101" pitchFamily="50" charset="-127"/>
              </a:rPr>
              <a:t>For some of above neighbor candidates newly considered in ECM, they can be included without being checked whether they are within the current CTU.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dirty="0" smtClean="0">
                <a:ea typeface="LG스마트체 Regular" panose="020B0600000101010101" pitchFamily="50" charset="-127"/>
              </a:rPr>
              <a:t>Case #1 : In MPM, the </a:t>
            </a:r>
            <a:r>
              <a:rPr lang="en-US" altLang="ko-KR" dirty="0" smtClean="0">
                <a:ea typeface="LG스마트체 Regular" panose="020B0600000101010101" pitchFamily="50" charset="-127"/>
              </a:rPr>
              <a:t>order </a:t>
            </a:r>
            <a:r>
              <a:rPr lang="en-US" altLang="ko-KR" dirty="0" smtClean="0">
                <a:ea typeface="LG스마트체 Regular" panose="020B0600000101010101" pitchFamily="50" charset="-127"/>
              </a:rPr>
              <a:t>is </a:t>
            </a:r>
            <a:r>
              <a:rPr lang="en-US" altLang="ko-KR" dirty="0" smtClean="0">
                <a:ea typeface="LG스마트체 Regular" panose="020B0600000101010101" pitchFamily="50" charset="-127"/>
              </a:rPr>
              <a:t>adaptive </a:t>
            </a:r>
            <a:r>
              <a:rPr lang="en-US" altLang="ko-KR" dirty="0" smtClean="0">
                <a:ea typeface="LG스마트체 Regular" panose="020B0600000101010101" pitchFamily="50" charset="-127"/>
              </a:rPr>
              <a:t>for left and above modes according </a:t>
            </a:r>
            <a:r>
              <a:rPr lang="en-US" altLang="ko-KR" dirty="0" smtClean="0">
                <a:ea typeface="LG스마트체 Regular" panose="020B0600000101010101" pitchFamily="50" charset="-127"/>
              </a:rPr>
              <a:t>to the block shape, but the CTU boundary check </a:t>
            </a:r>
            <a:r>
              <a:rPr lang="en-US" altLang="ko-KR" dirty="0" smtClean="0">
                <a:ea typeface="LG스마트체 Regular" panose="020B0600000101010101" pitchFamily="50" charset="-127"/>
              </a:rPr>
              <a:t>is done only for the secondly checked neighbor mode.</a:t>
            </a:r>
            <a:endParaRPr lang="en-US" altLang="ko-KR" dirty="0">
              <a:ea typeface="LG스마트체 Regular" panose="020B0600000101010101" pitchFamily="50" charset="-127"/>
            </a:endParaRP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dirty="0">
              <a:ea typeface="LG스마트체 Regular" panose="020B0600000101010101" pitchFamily="50" charset="-127"/>
            </a:endParaRPr>
          </a:p>
        </p:txBody>
      </p:sp>
      <p:grpSp>
        <p:nvGrpSpPr>
          <p:cNvPr id="91" name="그룹 90"/>
          <p:cNvGrpSpPr/>
          <p:nvPr/>
        </p:nvGrpSpPr>
        <p:grpSpPr>
          <a:xfrm>
            <a:off x="179390" y="2521853"/>
            <a:ext cx="8602037" cy="1537800"/>
            <a:chOff x="-809463" y="3980388"/>
            <a:chExt cx="10336297" cy="1847836"/>
          </a:xfrm>
        </p:grpSpPr>
        <p:sp>
          <p:nvSpPr>
            <p:cNvPr id="100" name="TextBox 99"/>
            <p:cNvSpPr txBox="1"/>
            <p:nvPr/>
          </p:nvSpPr>
          <p:spPr>
            <a:xfrm>
              <a:off x="3201985" y="5346847"/>
              <a:ext cx="80810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dirty="0" smtClean="0"/>
                <a:t>MPM List </a:t>
              </a:r>
              <a:endParaRPr lang="ko-KR" altLang="en-US" sz="1200"/>
            </a:p>
          </p:txBody>
        </p:sp>
        <p:grpSp>
          <p:nvGrpSpPr>
            <p:cNvPr id="92" name="그룹 91"/>
            <p:cNvGrpSpPr/>
            <p:nvPr/>
          </p:nvGrpSpPr>
          <p:grpSpPr>
            <a:xfrm>
              <a:off x="820227" y="4291308"/>
              <a:ext cx="3669887" cy="1536916"/>
              <a:chOff x="2958376" y="2567140"/>
              <a:chExt cx="5687033" cy="2287845"/>
            </a:xfrm>
          </p:grpSpPr>
          <p:sp>
            <p:nvSpPr>
              <p:cNvPr id="110" name="직사각형 109"/>
              <p:cNvSpPr/>
              <p:nvPr/>
            </p:nvSpPr>
            <p:spPr>
              <a:xfrm>
                <a:off x="6766567" y="4516513"/>
                <a:ext cx="1878842" cy="338472"/>
              </a:xfrm>
              <a:prstGeom prst="rect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11" name="직사각형 110"/>
              <p:cNvSpPr/>
              <p:nvPr/>
            </p:nvSpPr>
            <p:spPr>
              <a:xfrm>
                <a:off x="7217361" y="4550749"/>
                <a:ext cx="270001" cy="270001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sz="1000" dirty="0" smtClean="0"/>
                  <a:t>A</a:t>
                </a:r>
              </a:p>
            </p:txBody>
          </p:sp>
          <p:sp>
            <p:nvSpPr>
              <p:cNvPr id="112" name="직사각형 111"/>
              <p:cNvSpPr/>
              <p:nvPr/>
            </p:nvSpPr>
            <p:spPr>
              <a:xfrm>
                <a:off x="6870643" y="4555174"/>
                <a:ext cx="270001" cy="270001"/>
              </a:xfrm>
              <a:prstGeom prst="rect">
                <a:avLst/>
              </a:prstGeom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sz="1000" dirty="0" smtClean="0"/>
                  <a:t>L</a:t>
                </a:r>
              </a:p>
            </p:txBody>
          </p:sp>
          <p:sp>
            <p:nvSpPr>
              <p:cNvPr id="107" name="직사각형 106"/>
              <p:cNvSpPr/>
              <p:nvPr/>
            </p:nvSpPr>
            <p:spPr>
              <a:xfrm>
                <a:off x="3498375" y="3107139"/>
                <a:ext cx="2160001" cy="996992"/>
              </a:xfrm>
              <a:prstGeom prst="rect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08" name="직사각형 107"/>
              <p:cNvSpPr/>
              <p:nvPr/>
            </p:nvSpPr>
            <p:spPr>
              <a:xfrm>
                <a:off x="5118376" y="2567140"/>
                <a:ext cx="540000" cy="540000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dirty="0" smtClean="0"/>
                  <a:t>A</a:t>
                </a:r>
              </a:p>
            </p:txBody>
          </p:sp>
          <p:sp>
            <p:nvSpPr>
              <p:cNvPr id="109" name="직사각형 108"/>
              <p:cNvSpPr/>
              <p:nvPr/>
            </p:nvSpPr>
            <p:spPr>
              <a:xfrm>
                <a:off x="2958376" y="3554628"/>
                <a:ext cx="539999" cy="539999"/>
              </a:xfrm>
              <a:prstGeom prst="rect">
                <a:avLst/>
              </a:prstGeom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dirty="0" smtClean="0"/>
                  <a:t>L</a:t>
                </a:r>
              </a:p>
            </p:txBody>
          </p:sp>
        </p:grpSp>
        <p:cxnSp>
          <p:nvCxnSpPr>
            <p:cNvPr id="93" name="직선 연결선 92"/>
            <p:cNvCxnSpPr/>
            <p:nvPr/>
          </p:nvCxnSpPr>
          <p:spPr>
            <a:xfrm>
              <a:off x="249751" y="4654066"/>
              <a:ext cx="3472396" cy="0"/>
            </a:xfrm>
            <a:prstGeom prst="line">
              <a:avLst/>
            </a:pr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sp>
          <p:nvSpPr>
            <p:cNvPr id="94" name="TextBox 93"/>
            <p:cNvSpPr txBox="1"/>
            <p:nvPr/>
          </p:nvSpPr>
          <p:spPr>
            <a:xfrm>
              <a:off x="2943564" y="4430974"/>
              <a:ext cx="107587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dirty="0" smtClean="0"/>
                <a:t>CTU boundary</a:t>
              </a:r>
              <a:endParaRPr lang="ko-KR" altLang="en-US" sz="1200"/>
            </a:p>
          </p:txBody>
        </p:sp>
        <p:grpSp>
          <p:nvGrpSpPr>
            <p:cNvPr id="95" name="그룹 94"/>
            <p:cNvGrpSpPr/>
            <p:nvPr/>
          </p:nvGrpSpPr>
          <p:grpSpPr>
            <a:xfrm>
              <a:off x="5854222" y="4291308"/>
              <a:ext cx="3672612" cy="1536916"/>
              <a:chOff x="2954153" y="2567140"/>
              <a:chExt cx="5691256" cy="2287845"/>
            </a:xfrm>
          </p:grpSpPr>
          <p:sp>
            <p:nvSpPr>
              <p:cNvPr id="101" name="직사각형 100"/>
              <p:cNvSpPr/>
              <p:nvPr/>
            </p:nvSpPr>
            <p:spPr>
              <a:xfrm>
                <a:off x="3498375" y="3107139"/>
                <a:ext cx="2160001" cy="987488"/>
              </a:xfrm>
              <a:prstGeom prst="rect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02" name="직사각형 101"/>
              <p:cNvSpPr/>
              <p:nvPr/>
            </p:nvSpPr>
            <p:spPr>
              <a:xfrm>
                <a:off x="5118376" y="2567140"/>
                <a:ext cx="540000" cy="540000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dirty="0" smtClean="0"/>
                  <a:t>A</a:t>
                </a:r>
              </a:p>
            </p:txBody>
          </p:sp>
          <p:sp>
            <p:nvSpPr>
              <p:cNvPr id="103" name="직사각형 102"/>
              <p:cNvSpPr/>
              <p:nvPr/>
            </p:nvSpPr>
            <p:spPr>
              <a:xfrm>
                <a:off x="2954153" y="3554628"/>
                <a:ext cx="539999" cy="539999"/>
              </a:xfrm>
              <a:prstGeom prst="rect">
                <a:avLst/>
              </a:prstGeom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dirty="0" smtClean="0"/>
                  <a:t>L</a:t>
                </a:r>
              </a:p>
            </p:txBody>
          </p:sp>
          <p:sp>
            <p:nvSpPr>
              <p:cNvPr id="104" name="직사각형 103"/>
              <p:cNvSpPr/>
              <p:nvPr/>
            </p:nvSpPr>
            <p:spPr>
              <a:xfrm>
                <a:off x="6766567" y="4516513"/>
                <a:ext cx="1878842" cy="338472"/>
              </a:xfrm>
              <a:prstGeom prst="rect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05" name="직사각형 104"/>
              <p:cNvSpPr/>
              <p:nvPr/>
            </p:nvSpPr>
            <p:spPr>
              <a:xfrm>
                <a:off x="7194077" y="4557025"/>
                <a:ext cx="270001" cy="270001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sz="1000" dirty="0" smtClean="0"/>
                  <a:t>A</a:t>
                </a:r>
              </a:p>
            </p:txBody>
          </p:sp>
          <p:sp>
            <p:nvSpPr>
              <p:cNvPr id="106" name="직사각형 105"/>
              <p:cNvSpPr/>
              <p:nvPr/>
            </p:nvSpPr>
            <p:spPr>
              <a:xfrm>
                <a:off x="6861301" y="4549536"/>
                <a:ext cx="270001" cy="270001"/>
              </a:xfrm>
              <a:prstGeom prst="rect">
                <a:avLst/>
              </a:prstGeom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sz="1000" dirty="0" smtClean="0"/>
                  <a:t>L</a:t>
                </a:r>
              </a:p>
            </p:txBody>
          </p:sp>
        </p:grpSp>
        <p:cxnSp>
          <p:nvCxnSpPr>
            <p:cNvPr id="96" name="직선 연결선 95"/>
            <p:cNvCxnSpPr/>
            <p:nvPr/>
          </p:nvCxnSpPr>
          <p:spPr>
            <a:xfrm>
              <a:off x="6205412" y="4186629"/>
              <a:ext cx="0" cy="1414219"/>
            </a:xfrm>
            <a:prstGeom prst="line">
              <a:avLst/>
            </a:pr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sp>
          <p:nvSpPr>
            <p:cNvPr id="97" name="TextBox 96"/>
            <p:cNvSpPr txBox="1"/>
            <p:nvPr/>
          </p:nvSpPr>
          <p:spPr>
            <a:xfrm>
              <a:off x="5217275" y="5525523"/>
              <a:ext cx="1075871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dirty="0" smtClean="0"/>
                <a:t>CTU boundary</a:t>
              </a:r>
              <a:endParaRPr lang="ko-KR" altLang="en-US" sz="1200"/>
            </a:p>
          </p:txBody>
        </p:sp>
        <p:sp>
          <p:nvSpPr>
            <p:cNvPr id="99" name="TextBox 98"/>
            <p:cNvSpPr txBox="1"/>
            <p:nvPr/>
          </p:nvSpPr>
          <p:spPr>
            <a:xfrm>
              <a:off x="8205291" y="5346847"/>
              <a:ext cx="80810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dirty="0" smtClean="0"/>
                <a:t>MPM List </a:t>
              </a:r>
              <a:endParaRPr lang="ko-KR" altLang="en-US" sz="1200"/>
            </a:p>
          </p:txBody>
        </p:sp>
        <p:sp>
          <p:nvSpPr>
            <p:cNvPr id="115" name="TextBox 114"/>
            <p:cNvSpPr txBox="1"/>
            <p:nvPr/>
          </p:nvSpPr>
          <p:spPr>
            <a:xfrm>
              <a:off x="-809463" y="3980388"/>
              <a:ext cx="4676855" cy="33284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dirty="0" smtClean="0"/>
                <a:t>When block width &gt; block height (as the way done in VVC) :</a:t>
              </a:r>
              <a:endParaRPr lang="ko-KR" altLang="en-US" sz="1200"/>
            </a:p>
          </p:txBody>
        </p:sp>
      </p:grpSp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Problem statement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3</a:t>
            </a:fld>
            <a:endParaRPr lang="ko-KR" altLang="en-US" dirty="0"/>
          </a:p>
        </p:txBody>
      </p:sp>
      <p:grpSp>
        <p:nvGrpSpPr>
          <p:cNvPr id="25" name="그룹 24"/>
          <p:cNvGrpSpPr/>
          <p:nvPr/>
        </p:nvGrpSpPr>
        <p:grpSpPr>
          <a:xfrm>
            <a:off x="165818" y="3790076"/>
            <a:ext cx="8647454" cy="2860702"/>
            <a:chOff x="-864036" y="3135084"/>
            <a:chExt cx="10390870" cy="3437450"/>
          </a:xfrm>
        </p:grpSpPr>
        <p:grpSp>
          <p:nvGrpSpPr>
            <p:cNvPr id="16" name="그룹 15"/>
            <p:cNvGrpSpPr/>
            <p:nvPr/>
          </p:nvGrpSpPr>
          <p:grpSpPr>
            <a:xfrm>
              <a:off x="820227" y="4291308"/>
              <a:ext cx="3669887" cy="1813791"/>
              <a:chOff x="2958376" y="2567140"/>
              <a:chExt cx="5687033" cy="2700000"/>
            </a:xfrm>
          </p:grpSpPr>
          <p:sp>
            <p:nvSpPr>
              <p:cNvPr id="14" name="직사각형 13"/>
              <p:cNvSpPr/>
              <p:nvPr/>
            </p:nvSpPr>
            <p:spPr>
              <a:xfrm>
                <a:off x="3498376" y="3107140"/>
                <a:ext cx="2160000" cy="2160000"/>
              </a:xfrm>
              <a:prstGeom prst="rect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5" name="직사각형 14"/>
              <p:cNvSpPr/>
              <p:nvPr/>
            </p:nvSpPr>
            <p:spPr>
              <a:xfrm>
                <a:off x="5118376" y="2567140"/>
                <a:ext cx="540000" cy="540000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dirty="0" smtClean="0"/>
                  <a:t>A</a:t>
                </a:r>
              </a:p>
            </p:txBody>
          </p:sp>
          <p:sp>
            <p:nvSpPr>
              <p:cNvPr id="53" name="직사각형 52"/>
              <p:cNvSpPr/>
              <p:nvPr/>
            </p:nvSpPr>
            <p:spPr>
              <a:xfrm>
                <a:off x="2958376" y="4727140"/>
                <a:ext cx="540000" cy="540000"/>
              </a:xfrm>
              <a:prstGeom prst="rect">
                <a:avLst/>
              </a:prstGeom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dirty="0" smtClean="0"/>
                  <a:t>L</a:t>
                </a:r>
              </a:p>
            </p:txBody>
          </p:sp>
          <p:sp>
            <p:nvSpPr>
              <p:cNvPr id="54" name="직사각형 53"/>
              <p:cNvSpPr/>
              <p:nvPr/>
            </p:nvSpPr>
            <p:spPr>
              <a:xfrm>
                <a:off x="6766567" y="4516513"/>
                <a:ext cx="1878842" cy="338472"/>
              </a:xfrm>
              <a:prstGeom prst="rect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73" name="직사각형 72"/>
              <p:cNvSpPr/>
              <p:nvPr/>
            </p:nvSpPr>
            <p:spPr>
              <a:xfrm>
                <a:off x="6840949" y="4550749"/>
                <a:ext cx="270000" cy="270000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sz="1000" dirty="0" smtClean="0"/>
                  <a:t>A</a:t>
                </a:r>
              </a:p>
            </p:txBody>
          </p:sp>
          <p:sp>
            <p:nvSpPr>
              <p:cNvPr id="74" name="직사각형 73"/>
              <p:cNvSpPr/>
              <p:nvPr/>
            </p:nvSpPr>
            <p:spPr>
              <a:xfrm>
                <a:off x="7185331" y="4551331"/>
                <a:ext cx="270000" cy="270000"/>
              </a:xfrm>
              <a:prstGeom prst="rect">
                <a:avLst/>
              </a:prstGeom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sz="1000" dirty="0" smtClean="0"/>
                  <a:t>L</a:t>
                </a:r>
              </a:p>
            </p:txBody>
          </p:sp>
        </p:grpSp>
        <p:cxnSp>
          <p:nvCxnSpPr>
            <p:cNvPr id="18" name="직선 연결선 17"/>
            <p:cNvCxnSpPr/>
            <p:nvPr/>
          </p:nvCxnSpPr>
          <p:spPr>
            <a:xfrm>
              <a:off x="249751" y="4654066"/>
              <a:ext cx="3472396" cy="0"/>
            </a:xfrm>
            <a:prstGeom prst="line">
              <a:avLst/>
            </a:pr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sp>
          <p:nvSpPr>
            <p:cNvPr id="22" name="TextBox 21"/>
            <p:cNvSpPr txBox="1"/>
            <p:nvPr/>
          </p:nvSpPr>
          <p:spPr>
            <a:xfrm>
              <a:off x="2943564" y="4430974"/>
              <a:ext cx="107587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dirty="0" smtClean="0"/>
                <a:t>CTU boundary</a:t>
              </a:r>
              <a:endParaRPr lang="ko-KR" altLang="en-US" sz="1200"/>
            </a:p>
          </p:txBody>
        </p:sp>
        <p:grpSp>
          <p:nvGrpSpPr>
            <p:cNvPr id="75" name="그룹 74"/>
            <p:cNvGrpSpPr/>
            <p:nvPr/>
          </p:nvGrpSpPr>
          <p:grpSpPr>
            <a:xfrm>
              <a:off x="5856947" y="4291308"/>
              <a:ext cx="3669887" cy="1813791"/>
              <a:chOff x="2958376" y="2567140"/>
              <a:chExt cx="5687033" cy="2700000"/>
            </a:xfrm>
          </p:grpSpPr>
          <p:sp>
            <p:nvSpPr>
              <p:cNvPr id="76" name="직사각형 75"/>
              <p:cNvSpPr/>
              <p:nvPr/>
            </p:nvSpPr>
            <p:spPr>
              <a:xfrm>
                <a:off x="3498376" y="3107140"/>
                <a:ext cx="2160000" cy="2160000"/>
              </a:xfrm>
              <a:prstGeom prst="rect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77" name="직사각형 76"/>
              <p:cNvSpPr/>
              <p:nvPr/>
            </p:nvSpPr>
            <p:spPr>
              <a:xfrm>
                <a:off x="5118376" y="2567140"/>
                <a:ext cx="540000" cy="540000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dirty="0" smtClean="0"/>
                  <a:t>A</a:t>
                </a:r>
              </a:p>
            </p:txBody>
          </p:sp>
          <p:sp>
            <p:nvSpPr>
              <p:cNvPr id="80" name="직사각형 79"/>
              <p:cNvSpPr/>
              <p:nvPr/>
            </p:nvSpPr>
            <p:spPr>
              <a:xfrm>
                <a:off x="2958376" y="4727140"/>
                <a:ext cx="540000" cy="540000"/>
              </a:xfrm>
              <a:prstGeom prst="rect">
                <a:avLst/>
              </a:prstGeom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dirty="0" smtClean="0"/>
                  <a:t>L</a:t>
                </a:r>
              </a:p>
            </p:txBody>
          </p:sp>
          <p:sp>
            <p:nvSpPr>
              <p:cNvPr id="84" name="직사각형 83"/>
              <p:cNvSpPr/>
              <p:nvPr/>
            </p:nvSpPr>
            <p:spPr>
              <a:xfrm>
                <a:off x="6766567" y="4516513"/>
                <a:ext cx="1878842" cy="338472"/>
              </a:xfrm>
              <a:prstGeom prst="rect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85" name="직사각형 84"/>
              <p:cNvSpPr/>
              <p:nvPr/>
            </p:nvSpPr>
            <p:spPr>
              <a:xfrm>
                <a:off x="6840949" y="4550749"/>
                <a:ext cx="270000" cy="270000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sz="1000" dirty="0" smtClean="0"/>
                  <a:t>A</a:t>
                </a:r>
              </a:p>
            </p:txBody>
          </p:sp>
          <p:sp>
            <p:nvSpPr>
              <p:cNvPr id="86" name="직사각형 85"/>
              <p:cNvSpPr/>
              <p:nvPr/>
            </p:nvSpPr>
            <p:spPr>
              <a:xfrm>
                <a:off x="7185331" y="4551331"/>
                <a:ext cx="270000" cy="270000"/>
              </a:xfrm>
              <a:prstGeom prst="rect">
                <a:avLst/>
              </a:prstGeom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sz="1000" dirty="0" smtClean="0"/>
                  <a:t>L</a:t>
                </a:r>
              </a:p>
            </p:txBody>
          </p:sp>
        </p:grpSp>
        <p:cxnSp>
          <p:nvCxnSpPr>
            <p:cNvPr id="87" name="직선 연결선 86"/>
            <p:cNvCxnSpPr/>
            <p:nvPr/>
          </p:nvCxnSpPr>
          <p:spPr>
            <a:xfrm flipH="1">
              <a:off x="6203596" y="4186629"/>
              <a:ext cx="1817" cy="2385905"/>
            </a:xfrm>
            <a:prstGeom prst="line">
              <a:avLst/>
            </a:pr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sp>
          <p:nvSpPr>
            <p:cNvPr id="88" name="TextBox 87"/>
            <p:cNvSpPr txBox="1"/>
            <p:nvPr/>
          </p:nvSpPr>
          <p:spPr>
            <a:xfrm>
              <a:off x="5016132" y="6267250"/>
              <a:ext cx="1075871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dirty="0" smtClean="0"/>
                <a:t>CTU boundary</a:t>
              </a:r>
              <a:endParaRPr lang="ko-KR" altLang="en-US" sz="1200"/>
            </a:p>
          </p:txBody>
        </p:sp>
        <p:sp>
          <p:nvSpPr>
            <p:cNvPr id="24" name="곱셈 기호 23"/>
            <p:cNvSpPr/>
            <p:nvPr/>
          </p:nvSpPr>
          <p:spPr>
            <a:xfrm>
              <a:off x="8470533" y="5509916"/>
              <a:ext cx="402433" cy="413804"/>
            </a:xfrm>
            <a:prstGeom prst="mathMultiply">
              <a:avLst>
                <a:gd name="adj1" fmla="val 0"/>
              </a:avLst>
            </a:prstGeom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9" name="TextBox 88"/>
            <p:cNvSpPr txBox="1"/>
            <p:nvPr/>
          </p:nvSpPr>
          <p:spPr>
            <a:xfrm>
              <a:off x="8205291" y="5346847"/>
              <a:ext cx="80810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dirty="0" smtClean="0"/>
                <a:t>MPM List </a:t>
              </a:r>
              <a:endParaRPr lang="ko-KR" altLang="en-US" sz="1200"/>
            </a:p>
          </p:txBody>
        </p:sp>
        <p:sp>
          <p:nvSpPr>
            <p:cNvPr id="90" name="TextBox 89"/>
            <p:cNvSpPr txBox="1"/>
            <p:nvPr/>
          </p:nvSpPr>
          <p:spPr>
            <a:xfrm>
              <a:off x="3201985" y="5346847"/>
              <a:ext cx="80810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dirty="0" smtClean="0"/>
                <a:t>MPM List </a:t>
              </a:r>
              <a:endParaRPr lang="ko-KR" altLang="en-US" sz="1200"/>
            </a:p>
          </p:txBody>
        </p:sp>
        <p:sp>
          <p:nvSpPr>
            <p:cNvPr id="113" name="곱셈 기호 112"/>
            <p:cNvSpPr/>
            <p:nvPr/>
          </p:nvSpPr>
          <p:spPr>
            <a:xfrm>
              <a:off x="3416219" y="3135084"/>
              <a:ext cx="402433" cy="413803"/>
            </a:xfrm>
            <a:prstGeom prst="mathMultiply">
              <a:avLst>
                <a:gd name="adj1" fmla="val 0"/>
              </a:avLst>
            </a:prstGeom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6" name="TextBox 115"/>
            <p:cNvSpPr txBox="1"/>
            <p:nvPr/>
          </p:nvSpPr>
          <p:spPr>
            <a:xfrm>
              <a:off x="-864036" y="3941189"/>
              <a:ext cx="2864854" cy="33284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dirty="0" smtClean="0"/>
                <a:t>When block width &lt;= block height :</a:t>
              </a:r>
              <a:endParaRPr lang="ko-KR" altLang="en-US" sz="1200"/>
            </a:p>
          </p:txBody>
        </p:sp>
      </p:grpSp>
    </p:spTree>
    <p:extLst>
      <p:ext uri="{BB962C8B-B14F-4D97-AF65-F5344CB8AC3E}">
        <p14:creationId xmlns:p14="http://schemas.microsoft.com/office/powerpoint/2010/main" val="3385550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내용 개체 틀 2"/>
          <p:cNvSpPr txBox="1">
            <a:spLocks/>
          </p:cNvSpPr>
          <p:nvPr/>
        </p:nvSpPr>
        <p:spPr>
          <a:xfrm>
            <a:off x="179390" y="558154"/>
            <a:ext cx="9574210" cy="574432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8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dirty="0">
                <a:ea typeface="LG스마트체 Regular" panose="020B0600000101010101" pitchFamily="50" charset="-127"/>
              </a:rPr>
              <a:t>For some of above neighbor candidates newly considered in ECM, they can be included without being checked whether they are within the current CTU.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dirty="0" smtClean="0">
                <a:ea typeface="LG스마트체 Regular" panose="020B0600000101010101" pitchFamily="50" charset="-127"/>
              </a:rPr>
              <a:t>Case #2 : In TIMD, intra modes from right above and left above neighbors can be used when they are out of the current CTU, whereas the above neighbor mode </a:t>
            </a:r>
            <a:r>
              <a:rPr lang="en-US" altLang="ko-KR" dirty="0" smtClean="0">
                <a:ea typeface="LG스마트체 Regular" panose="020B0600000101010101" pitchFamily="50" charset="-127"/>
              </a:rPr>
              <a:t>is not </a:t>
            </a:r>
            <a:r>
              <a:rPr lang="en-US" altLang="ko-KR" dirty="0" smtClean="0">
                <a:ea typeface="LG스마트체 Regular" panose="020B0600000101010101" pitchFamily="50" charset="-127"/>
              </a:rPr>
              <a:t>considered.</a:t>
            </a:r>
            <a:endParaRPr lang="en-US" altLang="ko-KR" dirty="0">
              <a:ea typeface="LG스마트체 Regular" panose="020B0600000101010101" pitchFamily="50" charset="-127"/>
            </a:endParaRP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dirty="0">
              <a:ea typeface="LG스마트체 Regular" panose="020B0600000101010101" pitchFamily="50" charset="-127"/>
            </a:endParaRPr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Problem statement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4</a:t>
            </a:fld>
            <a:endParaRPr lang="ko-KR" altLang="en-US" dirty="0"/>
          </a:p>
        </p:txBody>
      </p:sp>
      <p:sp>
        <p:nvSpPr>
          <p:cNvPr id="14" name="직사각형 13"/>
          <p:cNvSpPr/>
          <p:nvPr/>
        </p:nvSpPr>
        <p:spPr>
          <a:xfrm>
            <a:off x="3220406" y="3371176"/>
            <a:ext cx="1393865" cy="145103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직사각형 14"/>
          <p:cNvSpPr/>
          <p:nvPr/>
        </p:nvSpPr>
        <p:spPr>
          <a:xfrm>
            <a:off x="4265805" y="3008418"/>
            <a:ext cx="348466" cy="36275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 smtClean="0"/>
              <a:t>A</a:t>
            </a:r>
          </a:p>
        </p:txBody>
      </p:sp>
      <p:sp>
        <p:nvSpPr>
          <p:cNvPr id="53" name="직사각형 52"/>
          <p:cNvSpPr/>
          <p:nvPr/>
        </p:nvSpPr>
        <p:spPr>
          <a:xfrm>
            <a:off x="2871940" y="4459451"/>
            <a:ext cx="348466" cy="362758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 smtClean="0"/>
              <a:t>L</a:t>
            </a:r>
          </a:p>
        </p:txBody>
      </p:sp>
      <p:sp>
        <p:nvSpPr>
          <p:cNvPr id="54" name="직사각형 53"/>
          <p:cNvSpPr/>
          <p:nvPr/>
        </p:nvSpPr>
        <p:spPr>
          <a:xfrm>
            <a:off x="5329395" y="4317957"/>
            <a:ext cx="1461943" cy="28588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3" name="직사각형 72"/>
          <p:cNvSpPr/>
          <p:nvPr/>
        </p:nvSpPr>
        <p:spPr>
          <a:xfrm>
            <a:off x="5588213" y="4363955"/>
            <a:ext cx="174233" cy="18137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900" dirty="0" smtClean="0"/>
              <a:t>A</a:t>
            </a:r>
          </a:p>
        </p:txBody>
      </p:sp>
      <p:sp>
        <p:nvSpPr>
          <p:cNvPr id="74" name="직사각형 73"/>
          <p:cNvSpPr/>
          <p:nvPr/>
        </p:nvSpPr>
        <p:spPr>
          <a:xfrm>
            <a:off x="5378179" y="4363955"/>
            <a:ext cx="174233" cy="181379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900" dirty="0" smtClean="0"/>
              <a:t>L</a:t>
            </a:r>
          </a:p>
        </p:txBody>
      </p:sp>
      <p:sp>
        <p:nvSpPr>
          <p:cNvPr id="25" name="직사각형 24"/>
          <p:cNvSpPr/>
          <p:nvPr/>
        </p:nvSpPr>
        <p:spPr>
          <a:xfrm>
            <a:off x="4612454" y="3008418"/>
            <a:ext cx="348466" cy="362758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 smtClean="0"/>
              <a:t>AR</a:t>
            </a:r>
          </a:p>
        </p:txBody>
      </p:sp>
      <p:sp>
        <p:nvSpPr>
          <p:cNvPr id="26" name="직사각형 25"/>
          <p:cNvSpPr/>
          <p:nvPr/>
        </p:nvSpPr>
        <p:spPr>
          <a:xfrm>
            <a:off x="2871940" y="3008418"/>
            <a:ext cx="348466" cy="362758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 smtClean="0"/>
              <a:t>AL</a:t>
            </a:r>
          </a:p>
        </p:txBody>
      </p:sp>
      <p:sp>
        <p:nvSpPr>
          <p:cNvPr id="27" name="직사각형 26"/>
          <p:cNvSpPr/>
          <p:nvPr/>
        </p:nvSpPr>
        <p:spPr>
          <a:xfrm>
            <a:off x="2871940" y="4822209"/>
            <a:ext cx="348466" cy="362758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 smtClean="0"/>
              <a:t>BL</a:t>
            </a:r>
          </a:p>
        </p:txBody>
      </p:sp>
      <p:cxnSp>
        <p:nvCxnSpPr>
          <p:cNvPr id="18" name="직선 연결선 17"/>
          <p:cNvCxnSpPr/>
          <p:nvPr/>
        </p:nvCxnSpPr>
        <p:spPr>
          <a:xfrm>
            <a:off x="2301464" y="3371176"/>
            <a:ext cx="3472396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5773860" y="3232676"/>
            <a:ext cx="107587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dirty="0" smtClean="0"/>
              <a:t>CTU boundary</a:t>
            </a:r>
            <a:endParaRPr lang="ko-KR" altLang="en-US" sz="1200"/>
          </a:p>
        </p:txBody>
      </p:sp>
      <p:sp>
        <p:nvSpPr>
          <p:cNvPr id="28" name="직사각형 27"/>
          <p:cNvSpPr/>
          <p:nvPr/>
        </p:nvSpPr>
        <p:spPr>
          <a:xfrm>
            <a:off x="5799265" y="4364079"/>
            <a:ext cx="278976" cy="181255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700" dirty="0"/>
              <a:t>B</a:t>
            </a:r>
            <a:r>
              <a:rPr lang="en-US" altLang="ko-KR" sz="700" dirty="0" smtClean="0"/>
              <a:t>L</a:t>
            </a:r>
          </a:p>
        </p:txBody>
      </p:sp>
      <p:sp>
        <p:nvSpPr>
          <p:cNvPr id="29" name="직사각형 28"/>
          <p:cNvSpPr/>
          <p:nvPr/>
        </p:nvSpPr>
        <p:spPr>
          <a:xfrm>
            <a:off x="6106918" y="4364079"/>
            <a:ext cx="278976" cy="181255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600" dirty="0" smtClean="0"/>
              <a:t>AR</a:t>
            </a:r>
          </a:p>
        </p:txBody>
      </p:sp>
      <p:sp>
        <p:nvSpPr>
          <p:cNvPr id="30" name="직사각형 29"/>
          <p:cNvSpPr/>
          <p:nvPr/>
        </p:nvSpPr>
        <p:spPr>
          <a:xfrm>
            <a:off x="6409924" y="4364079"/>
            <a:ext cx="278976" cy="181255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700" dirty="0" smtClean="0"/>
              <a:t>AL</a:t>
            </a:r>
          </a:p>
        </p:txBody>
      </p:sp>
      <p:sp>
        <p:nvSpPr>
          <p:cNvPr id="31" name="곱셈 기호 30"/>
          <p:cNvSpPr/>
          <p:nvPr/>
        </p:nvSpPr>
        <p:spPr>
          <a:xfrm>
            <a:off x="5483949" y="4247742"/>
            <a:ext cx="402433" cy="413804"/>
          </a:xfrm>
          <a:prstGeom prst="mathMultiply">
            <a:avLst>
              <a:gd name="adj1" fmla="val 0"/>
            </a:avLst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2" name="TextBox 31"/>
          <p:cNvSpPr txBox="1"/>
          <p:nvPr/>
        </p:nvSpPr>
        <p:spPr>
          <a:xfrm>
            <a:off x="5182525" y="4081993"/>
            <a:ext cx="123347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dirty="0" smtClean="0"/>
              <a:t>TIMD candidates</a:t>
            </a:r>
            <a:endParaRPr lang="ko-KR" altLang="en-US" sz="1200"/>
          </a:p>
        </p:txBody>
      </p:sp>
      <p:sp>
        <p:nvSpPr>
          <p:cNvPr id="3" name="타원 2"/>
          <p:cNvSpPr/>
          <p:nvPr/>
        </p:nvSpPr>
        <p:spPr>
          <a:xfrm>
            <a:off x="2780850" y="2930523"/>
            <a:ext cx="511728" cy="524288"/>
          </a:xfrm>
          <a:prstGeom prst="ellipse">
            <a:avLst/>
          </a:prstGeom>
          <a:noFill/>
          <a:ln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3" name="타원 22"/>
          <p:cNvSpPr/>
          <p:nvPr/>
        </p:nvSpPr>
        <p:spPr>
          <a:xfrm>
            <a:off x="4537382" y="2930523"/>
            <a:ext cx="511728" cy="524288"/>
          </a:xfrm>
          <a:prstGeom prst="ellipse">
            <a:avLst/>
          </a:prstGeom>
          <a:noFill/>
          <a:ln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4" name="타원 23"/>
          <p:cNvSpPr/>
          <p:nvPr/>
        </p:nvSpPr>
        <p:spPr>
          <a:xfrm>
            <a:off x="6063592" y="4317957"/>
            <a:ext cx="670346" cy="276999"/>
          </a:xfrm>
          <a:prstGeom prst="ellipse">
            <a:avLst/>
          </a:prstGeom>
          <a:noFill/>
          <a:ln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72801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직사각형 36"/>
          <p:cNvSpPr/>
          <p:nvPr/>
        </p:nvSpPr>
        <p:spPr>
          <a:xfrm>
            <a:off x="1109921" y="4044817"/>
            <a:ext cx="2231785" cy="2223248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1050" dirty="0" smtClean="0"/>
              <a:t>Intra block</a:t>
            </a:r>
            <a:endParaRPr lang="ko-KR" altLang="en-US" sz="1050" dirty="0"/>
          </a:p>
        </p:txBody>
      </p:sp>
      <p:sp>
        <p:nvSpPr>
          <p:cNvPr id="7" name="내용 개체 틀 2"/>
          <p:cNvSpPr txBox="1">
            <a:spLocks/>
          </p:cNvSpPr>
          <p:nvPr/>
        </p:nvSpPr>
        <p:spPr>
          <a:xfrm>
            <a:off x="179390" y="558154"/>
            <a:ext cx="9574210" cy="574432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8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dirty="0">
                <a:ea typeface="LG스마트체 Regular" panose="020B0600000101010101" pitchFamily="50" charset="-127"/>
              </a:rPr>
              <a:t>For some of above neighbor candidates newly considered in ECM, they can be included without being checked whether they are within the current CTU.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dirty="0" smtClean="0">
                <a:ea typeface="LG스마트체 Regular" panose="020B0600000101010101" pitchFamily="50" charset="-127"/>
              </a:rPr>
              <a:t>Case #3 : In MPM, propagated intra modes in inter block (IPM) can be always included without any CTU boundary condition check.</a:t>
            </a:r>
            <a:endParaRPr lang="en-US" altLang="ko-KR" dirty="0">
              <a:ea typeface="LG스마트체 Regular" panose="020B0600000101010101" pitchFamily="50" charset="-127"/>
            </a:endParaRP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dirty="0">
              <a:ea typeface="LG스마트체 Regular" panose="020B0600000101010101" pitchFamily="50" charset="-127"/>
            </a:endParaRPr>
          </a:p>
        </p:txBody>
      </p:sp>
      <p:sp>
        <p:nvSpPr>
          <p:cNvPr id="34" name="직사각형 33"/>
          <p:cNvSpPr/>
          <p:nvPr/>
        </p:nvSpPr>
        <p:spPr>
          <a:xfrm>
            <a:off x="1897039" y="3314400"/>
            <a:ext cx="1447727" cy="725514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1050" dirty="0"/>
              <a:t>Inter </a:t>
            </a:r>
            <a:r>
              <a:rPr lang="en-US" altLang="ko-KR" sz="1050" dirty="0" smtClean="0"/>
              <a:t>block</a:t>
            </a:r>
            <a:endParaRPr lang="ko-KR" altLang="en-US" sz="1050" dirty="0"/>
          </a:p>
        </p:txBody>
      </p:sp>
      <p:sp>
        <p:nvSpPr>
          <p:cNvPr id="23" name="직사각형 22"/>
          <p:cNvSpPr/>
          <p:nvPr/>
        </p:nvSpPr>
        <p:spPr>
          <a:xfrm>
            <a:off x="4739262" y="3318853"/>
            <a:ext cx="718471" cy="724748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1050" dirty="0"/>
              <a:t>Inter </a:t>
            </a:r>
            <a:r>
              <a:rPr lang="en-US" altLang="ko-KR" sz="1050" dirty="0" smtClean="0"/>
              <a:t>block</a:t>
            </a:r>
          </a:p>
          <a:p>
            <a:pPr algn="ctr"/>
            <a:endParaRPr lang="en-US" altLang="ko-KR" sz="1050" dirty="0"/>
          </a:p>
          <a:p>
            <a:pPr algn="ctr"/>
            <a:endParaRPr lang="en-US" altLang="ko-KR" sz="1050" dirty="0" smtClean="0"/>
          </a:p>
        </p:txBody>
      </p:sp>
      <p:sp>
        <p:nvSpPr>
          <p:cNvPr id="21" name="직사각형 20"/>
          <p:cNvSpPr/>
          <p:nvPr/>
        </p:nvSpPr>
        <p:spPr>
          <a:xfrm>
            <a:off x="3344766" y="3317617"/>
            <a:ext cx="1393865" cy="727200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1050" dirty="0" smtClean="0"/>
              <a:t>Inter block</a:t>
            </a:r>
            <a:endParaRPr lang="ko-KR" altLang="en-US" sz="1050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Problem statement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5</a:t>
            </a:fld>
            <a:endParaRPr lang="ko-KR" altLang="en-US" dirty="0"/>
          </a:p>
        </p:txBody>
      </p:sp>
      <p:sp>
        <p:nvSpPr>
          <p:cNvPr id="14" name="직사각형 13"/>
          <p:cNvSpPr/>
          <p:nvPr/>
        </p:nvSpPr>
        <p:spPr>
          <a:xfrm>
            <a:off x="3343236" y="4039916"/>
            <a:ext cx="1393865" cy="145103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직사각형 14"/>
          <p:cNvSpPr/>
          <p:nvPr/>
        </p:nvSpPr>
        <p:spPr>
          <a:xfrm>
            <a:off x="4388635" y="3677158"/>
            <a:ext cx="348466" cy="36275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 smtClean="0"/>
              <a:t>A</a:t>
            </a:r>
          </a:p>
        </p:txBody>
      </p:sp>
      <p:sp>
        <p:nvSpPr>
          <p:cNvPr id="53" name="직사각형 52"/>
          <p:cNvSpPr/>
          <p:nvPr/>
        </p:nvSpPr>
        <p:spPr>
          <a:xfrm>
            <a:off x="2994770" y="5128191"/>
            <a:ext cx="348466" cy="362758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 smtClean="0"/>
              <a:t>L</a:t>
            </a:r>
          </a:p>
        </p:txBody>
      </p:sp>
      <p:sp>
        <p:nvSpPr>
          <p:cNvPr id="54" name="직사각형 53"/>
          <p:cNvSpPr/>
          <p:nvPr/>
        </p:nvSpPr>
        <p:spPr>
          <a:xfrm>
            <a:off x="5452225" y="4986697"/>
            <a:ext cx="1461943" cy="28588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3" name="직사각형 72"/>
          <p:cNvSpPr/>
          <p:nvPr/>
        </p:nvSpPr>
        <p:spPr>
          <a:xfrm>
            <a:off x="5711043" y="5032695"/>
            <a:ext cx="174233" cy="181379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900" dirty="0" smtClean="0"/>
              <a:t>A</a:t>
            </a:r>
          </a:p>
        </p:txBody>
      </p:sp>
      <p:sp>
        <p:nvSpPr>
          <p:cNvPr id="74" name="직사각형 73"/>
          <p:cNvSpPr/>
          <p:nvPr/>
        </p:nvSpPr>
        <p:spPr>
          <a:xfrm>
            <a:off x="5501009" y="5032695"/>
            <a:ext cx="174233" cy="181379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900" dirty="0" smtClean="0"/>
              <a:t>L</a:t>
            </a:r>
          </a:p>
        </p:txBody>
      </p:sp>
      <p:sp>
        <p:nvSpPr>
          <p:cNvPr id="25" name="직사각형 24"/>
          <p:cNvSpPr/>
          <p:nvPr/>
        </p:nvSpPr>
        <p:spPr>
          <a:xfrm>
            <a:off x="4735284" y="3677158"/>
            <a:ext cx="348466" cy="36275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 smtClean="0"/>
              <a:t>AR</a:t>
            </a:r>
          </a:p>
        </p:txBody>
      </p:sp>
      <p:sp>
        <p:nvSpPr>
          <p:cNvPr id="26" name="직사각형 25"/>
          <p:cNvSpPr/>
          <p:nvPr/>
        </p:nvSpPr>
        <p:spPr>
          <a:xfrm>
            <a:off x="2994770" y="3677158"/>
            <a:ext cx="348466" cy="36275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 smtClean="0"/>
              <a:t>AL</a:t>
            </a:r>
          </a:p>
        </p:txBody>
      </p:sp>
      <p:sp>
        <p:nvSpPr>
          <p:cNvPr id="27" name="직사각형 26"/>
          <p:cNvSpPr/>
          <p:nvPr/>
        </p:nvSpPr>
        <p:spPr>
          <a:xfrm>
            <a:off x="2994770" y="5490949"/>
            <a:ext cx="348466" cy="362758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 smtClean="0"/>
              <a:t>BL</a:t>
            </a:r>
          </a:p>
        </p:txBody>
      </p:sp>
      <p:cxnSp>
        <p:nvCxnSpPr>
          <p:cNvPr id="18" name="직선 연결선 17"/>
          <p:cNvCxnSpPr/>
          <p:nvPr/>
        </p:nvCxnSpPr>
        <p:spPr>
          <a:xfrm>
            <a:off x="1401170" y="4039916"/>
            <a:ext cx="4495520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5896690" y="3901416"/>
            <a:ext cx="107587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dirty="0" smtClean="0"/>
              <a:t>CTU boundary</a:t>
            </a:r>
            <a:endParaRPr lang="ko-KR" altLang="en-US" sz="1200"/>
          </a:p>
        </p:txBody>
      </p:sp>
      <p:sp>
        <p:nvSpPr>
          <p:cNvPr id="28" name="직사각형 27"/>
          <p:cNvSpPr/>
          <p:nvPr/>
        </p:nvSpPr>
        <p:spPr>
          <a:xfrm>
            <a:off x="5922095" y="5032819"/>
            <a:ext cx="278976" cy="181255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700" dirty="0"/>
              <a:t>B</a:t>
            </a:r>
            <a:r>
              <a:rPr lang="en-US" altLang="ko-KR" sz="700" dirty="0" smtClean="0"/>
              <a:t>L</a:t>
            </a:r>
          </a:p>
        </p:txBody>
      </p:sp>
      <p:sp>
        <p:nvSpPr>
          <p:cNvPr id="29" name="직사각형 28"/>
          <p:cNvSpPr/>
          <p:nvPr/>
        </p:nvSpPr>
        <p:spPr>
          <a:xfrm>
            <a:off x="6229748" y="5032819"/>
            <a:ext cx="278976" cy="18125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600" dirty="0" smtClean="0"/>
              <a:t>AR</a:t>
            </a:r>
          </a:p>
        </p:txBody>
      </p:sp>
      <p:sp>
        <p:nvSpPr>
          <p:cNvPr id="30" name="직사각형 29"/>
          <p:cNvSpPr/>
          <p:nvPr/>
        </p:nvSpPr>
        <p:spPr>
          <a:xfrm>
            <a:off x="6532754" y="5032819"/>
            <a:ext cx="278976" cy="18125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700" dirty="0" smtClean="0"/>
              <a:t>AL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5355397" y="4732759"/>
            <a:ext cx="77284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dirty="0" smtClean="0"/>
              <a:t>MPM List</a:t>
            </a:r>
            <a:endParaRPr lang="ko-KR" altLang="en-US" sz="1200"/>
          </a:p>
        </p:txBody>
      </p:sp>
      <p:sp>
        <p:nvSpPr>
          <p:cNvPr id="24" name="타원 23"/>
          <p:cNvSpPr/>
          <p:nvPr/>
        </p:nvSpPr>
        <p:spPr>
          <a:xfrm>
            <a:off x="2905874" y="3607609"/>
            <a:ext cx="511728" cy="524288"/>
          </a:xfrm>
          <a:prstGeom prst="ellipse">
            <a:avLst/>
          </a:prstGeom>
          <a:noFill/>
          <a:ln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1" name="타원 30"/>
          <p:cNvSpPr/>
          <p:nvPr/>
        </p:nvSpPr>
        <p:spPr>
          <a:xfrm>
            <a:off x="4270023" y="3607609"/>
            <a:ext cx="511728" cy="524288"/>
          </a:xfrm>
          <a:prstGeom prst="ellipse">
            <a:avLst/>
          </a:prstGeom>
          <a:noFill/>
          <a:ln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3" name="타원 32"/>
          <p:cNvSpPr/>
          <p:nvPr/>
        </p:nvSpPr>
        <p:spPr>
          <a:xfrm>
            <a:off x="4662735" y="3607609"/>
            <a:ext cx="511728" cy="524288"/>
          </a:xfrm>
          <a:prstGeom prst="ellipse">
            <a:avLst/>
          </a:prstGeom>
          <a:noFill/>
          <a:ln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" name="타원 34"/>
          <p:cNvSpPr/>
          <p:nvPr/>
        </p:nvSpPr>
        <p:spPr>
          <a:xfrm>
            <a:off x="5654097" y="4977390"/>
            <a:ext cx="288123" cy="295195"/>
          </a:xfrm>
          <a:prstGeom prst="ellipse">
            <a:avLst/>
          </a:prstGeom>
          <a:noFill/>
          <a:ln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6" name="타원 35"/>
          <p:cNvSpPr/>
          <p:nvPr/>
        </p:nvSpPr>
        <p:spPr>
          <a:xfrm>
            <a:off x="6196217" y="4986697"/>
            <a:ext cx="647144" cy="285888"/>
          </a:xfrm>
          <a:prstGeom prst="ellipse">
            <a:avLst/>
          </a:prstGeom>
          <a:noFill/>
          <a:ln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11968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내용 개체 틀 2"/>
          <p:cNvSpPr txBox="1">
            <a:spLocks/>
          </p:cNvSpPr>
          <p:nvPr/>
        </p:nvSpPr>
        <p:spPr>
          <a:xfrm>
            <a:off x="179390" y="558154"/>
            <a:ext cx="9574210" cy="574432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8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dirty="0" smtClean="0">
                <a:ea typeface="LG스마트체 Regular" panose="020B0600000101010101" pitchFamily="50" charset="-127"/>
              </a:rPr>
              <a:t>In the latest video coding standards, the above neighbor intra modes from the other CTUs are not considered.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dirty="0" smtClean="0">
                <a:ea typeface="LG스마트체 Regular" panose="020B0600000101010101" pitchFamily="50" charset="-127"/>
              </a:rPr>
              <a:t>If the intra modes above CTU boundary are used, the intra modes should be kept in the line buffer memory.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dirty="0">
              <a:ea typeface="LG스마트체 Regular" panose="020B0600000101010101" pitchFamily="50" charset="-127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dirty="0" smtClean="0">
                <a:ea typeface="LG스마트체 Regular" panose="020B0600000101010101" pitchFamily="50" charset="-127"/>
              </a:rPr>
              <a:t>The unified CTU boundary check is proposed in method #1.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dirty="0" smtClean="0">
                <a:ea typeface="LG스마트체 Regular" panose="020B0600000101010101" pitchFamily="50" charset="-127"/>
              </a:rPr>
              <a:t>For the above, above-right, and above-left candidates, it is checked if they are in the </a:t>
            </a:r>
            <a:r>
              <a:rPr lang="en-US" altLang="ko-KR" dirty="0" smtClean="0"/>
              <a:t>same </a:t>
            </a:r>
            <a:r>
              <a:rPr lang="en-US" altLang="ko-KR" dirty="0" smtClean="0">
                <a:ea typeface="LG스마트체 Regular" panose="020B0600000101010101" pitchFamily="50" charset="-127"/>
              </a:rPr>
              <a:t>CTU.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dirty="0" smtClean="0">
                <a:ea typeface="LG스마트체 Regular" panose="020B0600000101010101" pitchFamily="50" charset="-127"/>
              </a:rPr>
              <a:t>For the left candidate, it is always considered regardless of the CTU boundary and the block shape.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dirty="0" smtClean="0">
                <a:ea typeface="LG스마트체 Regular" panose="020B0600000101010101" pitchFamily="50" charset="-127"/>
              </a:rPr>
              <a:t>The maximal performance from the neighbor modes is shown in method #2.</a:t>
            </a:r>
            <a:endParaRPr lang="en-US" altLang="ko-KR" dirty="0">
              <a:ea typeface="LG스마트체 Regular" panose="020B0600000101010101" pitchFamily="50" charset="-127"/>
            </a:endParaRPr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Proposed method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6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548380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Experimental results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Method #1</a:t>
            </a:r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r>
              <a:rPr lang="en-US" altLang="ko-KR" dirty="0" smtClean="0"/>
              <a:t>Method #</a:t>
            </a:r>
            <a:r>
              <a:rPr lang="en-US" altLang="ko-KR" dirty="0"/>
              <a:t>2</a:t>
            </a: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7</a:t>
            </a:fld>
            <a:endParaRPr lang="ko-KR" altLang="en-US" dirty="0"/>
          </a:p>
        </p:txBody>
      </p:sp>
      <p:graphicFrame>
        <p:nvGraphicFramePr>
          <p:cNvPr id="5" name="표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0988536"/>
              </p:ext>
            </p:extLst>
          </p:nvPr>
        </p:nvGraphicFramePr>
        <p:xfrm>
          <a:off x="280737" y="1049618"/>
          <a:ext cx="4495798" cy="1781175"/>
        </p:xfrm>
        <a:graphic>
          <a:graphicData uri="http://schemas.openxmlformats.org/drawingml/2006/table">
            <a:tbl>
              <a:tblPr/>
              <a:tblGrid>
                <a:gridCol w="905298"/>
                <a:gridCol w="718100"/>
                <a:gridCol w="718100"/>
                <a:gridCol w="718100"/>
                <a:gridCol w="718100"/>
                <a:gridCol w="718100"/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All Intra Main 10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 ECM-3.1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U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V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EncT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DecT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98%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B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C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98%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Overall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98%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D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F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6" name="표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0245751"/>
              </p:ext>
            </p:extLst>
          </p:nvPr>
        </p:nvGraphicFramePr>
        <p:xfrm>
          <a:off x="5020597" y="1049617"/>
          <a:ext cx="4495798" cy="1781175"/>
        </p:xfrm>
        <a:graphic>
          <a:graphicData uri="http://schemas.openxmlformats.org/drawingml/2006/table">
            <a:tbl>
              <a:tblPr/>
              <a:tblGrid>
                <a:gridCol w="905298"/>
                <a:gridCol w="718100"/>
                <a:gridCol w="718100"/>
                <a:gridCol w="718100"/>
                <a:gridCol w="718100"/>
                <a:gridCol w="718100"/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Random Access Main 10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 ECM-3.1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U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V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EncT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DecT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B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C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0.32%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Overall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D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F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97%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7" name="표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0641717"/>
              </p:ext>
            </p:extLst>
          </p:nvPr>
        </p:nvGraphicFramePr>
        <p:xfrm>
          <a:off x="234746" y="3844438"/>
          <a:ext cx="4495798" cy="1781175"/>
        </p:xfrm>
        <a:graphic>
          <a:graphicData uri="http://schemas.openxmlformats.org/drawingml/2006/table">
            <a:tbl>
              <a:tblPr/>
              <a:tblGrid>
                <a:gridCol w="905298"/>
                <a:gridCol w="718100"/>
                <a:gridCol w="718100"/>
                <a:gridCol w="718100"/>
                <a:gridCol w="718100"/>
                <a:gridCol w="718100"/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All Intra Main 10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 ECM-3.1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U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V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EncT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DecT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98%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98%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B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98%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C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97%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97%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Overall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98%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D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98%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F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8" name="표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93564107"/>
              </p:ext>
            </p:extLst>
          </p:nvPr>
        </p:nvGraphicFramePr>
        <p:xfrm>
          <a:off x="5020597" y="3844437"/>
          <a:ext cx="4495798" cy="1781175"/>
        </p:xfrm>
        <a:graphic>
          <a:graphicData uri="http://schemas.openxmlformats.org/drawingml/2006/table">
            <a:tbl>
              <a:tblPr/>
              <a:tblGrid>
                <a:gridCol w="905298"/>
                <a:gridCol w="718100"/>
                <a:gridCol w="718100"/>
                <a:gridCol w="718100"/>
                <a:gridCol w="718100"/>
                <a:gridCol w="718100"/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Random Access Main 10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 ECM-3.1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U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V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EncT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DecT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98%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B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0.21%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C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0.25%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Overall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D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0.20%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F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6891591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Conclusion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>
                <a:ea typeface="LG스마트체 Regular" panose="020B0600000101010101" pitchFamily="50" charset="-127"/>
              </a:rPr>
              <a:t>The unified availability check for neighbor </a:t>
            </a:r>
            <a:r>
              <a:rPr lang="en-US" altLang="ko-KR" dirty="0">
                <a:ea typeface="LG스마트체 Regular" panose="020B0600000101010101" pitchFamily="50" charset="-127"/>
              </a:rPr>
              <a:t>intra modes </a:t>
            </a:r>
            <a:r>
              <a:rPr lang="en-US" altLang="ko-KR" dirty="0" smtClean="0">
                <a:ea typeface="LG스마트체 Regular" panose="020B0600000101010101" pitchFamily="50" charset="-127"/>
              </a:rPr>
              <a:t>is proposed.</a:t>
            </a:r>
          </a:p>
          <a:p>
            <a:endParaRPr lang="en-US" altLang="ko-KR" dirty="0">
              <a:ea typeface="LG스마트체 Regular" panose="020B0600000101010101" pitchFamily="50" charset="-127"/>
            </a:endParaRPr>
          </a:p>
          <a:p>
            <a:r>
              <a:rPr lang="en-US" altLang="ko-KR" dirty="0" smtClean="0">
                <a:ea typeface="LG스마트체 Regular" panose="020B0600000101010101" pitchFamily="50" charset="-127"/>
              </a:rPr>
              <a:t>From the result of method #2, the performance of using the neighbor modes from the out of the current CTU is negligible.</a:t>
            </a:r>
          </a:p>
          <a:p>
            <a:endParaRPr lang="en-US" altLang="ko-KR" dirty="0">
              <a:ea typeface="LG스마트체 Regular" panose="020B0600000101010101" pitchFamily="50" charset="-127"/>
            </a:endParaRPr>
          </a:p>
          <a:p>
            <a:r>
              <a:rPr lang="en-US" altLang="ko-KR" dirty="0" smtClean="0">
                <a:ea typeface="LG스마트체 Regular" panose="020B0600000101010101" pitchFamily="50" charset="-127"/>
              </a:rPr>
              <a:t>It is suggested that </a:t>
            </a:r>
            <a:r>
              <a:rPr lang="en-US" altLang="ko-KR" dirty="0">
                <a:ea typeface="LG스마트체 Regular" panose="020B0600000101010101" pitchFamily="50" charset="-127"/>
              </a:rPr>
              <a:t>m</a:t>
            </a:r>
            <a:r>
              <a:rPr lang="en-US" altLang="ko-KR" dirty="0" smtClean="0">
                <a:ea typeface="LG스마트체 Regular" panose="020B0600000101010101" pitchFamily="50" charset="-127"/>
              </a:rPr>
              <a:t>ethod #1 is adopted to the next version of ECM.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8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41700285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9</a:t>
            </a:fld>
            <a:endParaRPr lang="ko-KR" altLang="en-US" dirty="0"/>
          </a:p>
        </p:txBody>
      </p:sp>
      <p:sp>
        <p:nvSpPr>
          <p:cNvPr id="8" name="내용 개체 틀 7"/>
          <p:cNvSpPr>
            <a:spLocks noGrp="1"/>
          </p:cNvSpPr>
          <p:nvPr>
            <p:ph idx="1"/>
          </p:nvPr>
        </p:nvSpPr>
        <p:spPr/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US" altLang="ko-KR" sz="4000" dirty="0"/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423258278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2807</TotalTime>
  <Words>1046</Words>
  <Application>Microsoft Office PowerPoint</Application>
  <PresentationFormat>A4 용지(210x297mm)</PresentationFormat>
  <Paragraphs>334</Paragraphs>
  <Slides>9</Slides>
  <Notes>7</Notes>
  <HiddenSlides>0</HiddenSlides>
  <MMClips>0</MMClips>
  <ScaleCrop>false</ScaleCrop>
  <HeadingPairs>
    <vt:vector size="6" baseType="variant">
      <vt:variant>
        <vt:lpstr>사용한 글꼴</vt:lpstr>
      </vt:variant>
      <vt:variant>
        <vt:i4>8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9</vt:i4>
      </vt:variant>
    </vt:vector>
  </HeadingPairs>
  <TitlesOfParts>
    <vt:vector size="18" baseType="lpstr">
      <vt:lpstr>LG스마트체 Regular</vt:lpstr>
      <vt:lpstr>돋움</vt:lpstr>
      <vt:lpstr>맑은 고딕</vt:lpstr>
      <vt:lpstr>Arial</vt:lpstr>
      <vt:lpstr>Calibri</vt:lpstr>
      <vt:lpstr>Calibri Light</vt:lpstr>
      <vt:lpstr>Times New Roman</vt:lpstr>
      <vt:lpstr>Wingdings</vt:lpstr>
      <vt:lpstr>Office 테마</vt:lpstr>
      <vt:lpstr>JVET-Y0130 EE2-related : Unification of availability check for intra mode coding</vt:lpstr>
      <vt:lpstr>Summary</vt:lpstr>
      <vt:lpstr>Problem statement</vt:lpstr>
      <vt:lpstr>Problem statement</vt:lpstr>
      <vt:lpstr>Problem statement</vt:lpstr>
      <vt:lpstr>Proposed method</vt:lpstr>
      <vt:lpstr>Experimental results</vt:lpstr>
      <vt:lpstr>Conclusion</vt:lpstr>
      <vt:lpstr>PowerPoint 프레젠테이션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Simplification of</dc:title>
  <dc:creator>남정학/책임연구원/차세대표준(연)ABM팀(junghak.nam@lge.com)</dc:creator>
  <cp:lastModifiedBy>유선미/선임연구원/미래기술센터 C&amp;M표준(연)미디어표준Task(sunmi.yoo@lge.com)</cp:lastModifiedBy>
  <cp:revision>232</cp:revision>
  <dcterms:created xsi:type="dcterms:W3CDTF">2016-10-06T06:23:02Z</dcterms:created>
  <dcterms:modified xsi:type="dcterms:W3CDTF">2022-01-13T21:30:02Z</dcterms:modified>
</cp:coreProperties>
</file>