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907" r:id="rId6"/>
    <p:sldId id="1416" r:id="rId7"/>
    <p:sldId id="1417" r:id="rId8"/>
    <p:sldId id="1415" r:id="rId9"/>
    <p:sldId id="1418" r:id="rId10"/>
    <p:sldId id="1419" r:id="rId11"/>
    <p:sldId id="88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5A23C-F2B9-F37C-C916-0DFD04FFAE90}" v="67" dt="2021-07-07T20:02:02.958"/>
    <p1510:client id="{311E0A69-1442-7E26-AC48-8F99F6E0F751}" v="25" dt="2021-07-07T22:32:48.551"/>
    <p1510:client id="{429C3B71-58E6-4758-AC33-9F399616DBE0}" v="5" dt="2021-07-07T21:59:30.872"/>
    <p1510:client id="{77FEDFA8-2D39-1329-1B61-66858DC7949D}" v="29" dt="2021-07-07T21:47:47.888"/>
    <p1510:client id="{AA2EA7E5-E0F8-E8ED-9877-0F986F4D4418}" v="21" dt="2021-07-07T22:47:03.5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50" autoAdjust="0"/>
    <p:restoredTop sz="94660"/>
  </p:normalViewPr>
  <p:slideViewPr>
    <p:cSldViewPr snapToGrid="0">
      <p:cViewPr varScale="1">
        <p:scale>
          <a:sx n="129" d="100"/>
          <a:sy n="129" d="100"/>
        </p:scale>
        <p:origin x="864" y="12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n-Chi Chen" userId="S::chunchic@qti.qualcomm.com::2f1ea190-5b30-49c2-9c87-ca4ac5861b61" providerId="AD" clId="Web-{77FEDFA8-2D39-1329-1B61-66858DC7949D}"/>
    <pc:docChg chg="modSld">
      <pc:chgData name="Chun-Chi Chen" userId="S::chunchic@qti.qualcomm.com::2f1ea190-5b30-49c2-9c87-ca4ac5861b61" providerId="AD" clId="Web-{77FEDFA8-2D39-1329-1B61-66858DC7949D}" dt="2021-07-07T21:47:47.888" v="27"/>
      <pc:docMkLst>
        <pc:docMk/>
      </pc:docMkLst>
      <pc:sldChg chg="modSp">
        <pc:chgData name="Chun-Chi Chen" userId="S::chunchic@qti.qualcomm.com::2f1ea190-5b30-49c2-9c87-ca4ac5861b61" providerId="AD" clId="Web-{77FEDFA8-2D39-1329-1B61-66858DC7949D}" dt="2021-07-07T21:47:47.888" v="27"/>
        <pc:sldMkLst>
          <pc:docMk/>
          <pc:sldMk cId="380053171" sldId="1415"/>
        </pc:sldMkLst>
        <pc:spChg chg="mod">
          <ac:chgData name="Chun-Chi Chen" userId="S::chunchic@qti.qualcomm.com::2f1ea190-5b30-49c2-9c87-ca4ac5861b61" providerId="AD" clId="Web-{77FEDFA8-2D39-1329-1B61-66858DC7949D}" dt="2021-07-07T21:45:54.304" v="15" actId="20577"/>
          <ac:spMkLst>
            <pc:docMk/>
            <pc:sldMk cId="380053171" sldId="1415"/>
            <ac:spMk id="11" creationId="{E39B024F-DEED-4867-8620-965066FD4A27}"/>
          </ac:spMkLst>
        </pc:spChg>
        <pc:graphicFrameChg chg="mod modGraphic">
          <ac:chgData name="Chun-Chi Chen" userId="S::chunchic@qti.qualcomm.com::2f1ea190-5b30-49c2-9c87-ca4ac5861b61" providerId="AD" clId="Web-{77FEDFA8-2D39-1329-1B61-66858DC7949D}" dt="2021-07-07T21:47:47.888" v="27"/>
          <ac:graphicFrameMkLst>
            <pc:docMk/>
            <pc:sldMk cId="380053171" sldId="1415"/>
            <ac:graphicFrameMk id="6" creationId="{C4DE9B54-A20F-455F-9848-FF08C1792760}"/>
          </ac:graphicFrameMkLst>
        </pc:graphicFrameChg>
      </pc:sldChg>
    </pc:docChg>
  </pc:docChgLst>
  <pc:docChgLst>
    <pc:chgData name="Zhi Zhang" userId="S::zhizhang@qti.qualcomm.com::1f2f647b-25e8-4aaa-85c3-2c0a4a69d44c" providerId="AD" clId="Web-{2675A23C-F2B9-F37C-C916-0DFD04FFAE90}"/>
    <pc:docChg chg="modSld">
      <pc:chgData name="Zhi Zhang" userId="S::zhizhang@qti.qualcomm.com::1f2f647b-25e8-4aaa-85c3-2c0a4a69d44c" providerId="AD" clId="Web-{2675A23C-F2B9-F37C-C916-0DFD04FFAE90}" dt="2021-07-07T20:02:01.114" v="11"/>
      <pc:docMkLst>
        <pc:docMk/>
      </pc:docMkLst>
      <pc:sldChg chg="modSp">
        <pc:chgData name="Zhi Zhang" userId="S::zhizhang@qti.qualcomm.com::1f2f647b-25e8-4aaa-85c3-2c0a4a69d44c" providerId="AD" clId="Web-{2675A23C-F2B9-F37C-C916-0DFD04FFAE90}" dt="2021-07-07T20:02:01.114" v="11"/>
        <pc:sldMkLst>
          <pc:docMk/>
          <pc:sldMk cId="380053171" sldId="1415"/>
        </pc:sldMkLst>
        <pc:graphicFrameChg chg="mod modGraphic">
          <ac:chgData name="Zhi Zhang" userId="S::zhizhang@qti.qualcomm.com::1f2f647b-25e8-4aaa-85c3-2c0a4a69d44c" providerId="AD" clId="Web-{2675A23C-F2B9-F37C-C916-0DFD04FFAE90}" dt="2021-07-07T20:01:47.911" v="5"/>
          <ac:graphicFrameMkLst>
            <pc:docMk/>
            <pc:sldMk cId="380053171" sldId="1415"/>
            <ac:graphicFrameMk id="6" creationId="{C4DE9B54-A20F-455F-9848-FF08C1792760}"/>
          </ac:graphicFrameMkLst>
        </pc:graphicFrameChg>
        <pc:graphicFrameChg chg="mod modGraphic">
          <ac:chgData name="Zhi Zhang" userId="S::zhizhang@qti.qualcomm.com::1f2f647b-25e8-4aaa-85c3-2c0a4a69d44c" providerId="AD" clId="Web-{2675A23C-F2B9-F37C-C916-0DFD04FFAE90}" dt="2021-07-07T20:02:01.114" v="11"/>
          <ac:graphicFrameMkLst>
            <pc:docMk/>
            <pc:sldMk cId="380053171" sldId="1415"/>
            <ac:graphicFrameMk id="10" creationId="{CE7D3645-AE93-42FC-BDD8-1C8777E962B7}"/>
          </ac:graphicFrameMkLst>
        </pc:graphicFrameChg>
      </pc:sldChg>
    </pc:docChg>
  </pc:docChgLst>
  <pc:docChgLst>
    <pc:chgData name="Zhi Zhang" userId="S::zhizhang@qti.qualcomm.com::1f2f647b-25e8-4aaa-85c3-2c0a4a69d44c" providerId="AD" clId="Web-{311E0A69-1442-7E26-AC48-8F99F6E0F751}"/>
    <pc:docChg chg="modSld">
      <pc:chgData name="Zhi Zhang" userId="S::zhizhang@qti.qualcomm.com::1f2f647b-25e8-4aaa-85c3-2c0a4a69d44c" providerId="AD" clId="Web-{311E0A69-1442-7E26-AC48-8F99F6E0F751}" dt="2021-07-07T22:32:48.551" v="21"/>
      <pc:docMkLst>
        <pc:docMk/>
      </pc:docMkLst>
      <pc:sldChg chg="modSp">
        <pc:chgData name="Zhi Zhang" userId="S::zhizhang@qti.qualcomm.com::1f2f647b-25e8-4aaa-85c3-2c0a4a69d44c" providerId="AD" clId="Web-{311E0A69-1442-7E26-AC48-8F99F6E0F751}" dt="2021-07-07T22:31:48.455" v="18" actId="1076"/>
        <pc:sldMkLst>
          <pc:docMk/>
          <pc:sldMk cId="1172688196" sldId="907"/>
        </pc:sldMkLst>
        <pc:spChg chg="mod">
          <ac:chgData name="Zhi Zhang" userId="S::zhizhang@qti.qualcomm.com::1f2f647b-25e8-4aaa-85c3-2c0a4a69d44c" providerId="AD" clId="Web-{311E0A69-1442-7E26-AC48-8F99F6E0F751}" dt="2021-07-07T22:31:45.908" v="17" actId="1076"/>
          <ac:spMkLst>
            <pc:docMk/>
            <pc:sldMk cId="1172688196" sldId="907"/>
            <ac:spMk id="5" creationId="{00000000-0000-0000-0000-000000000000}"/>
          </ac:spMkLst>
        </pc:spChg>
        <pc:spChg chg="mod">
          <ac:chgData name="Zhi Zhang" userId="S::zhizhang@qti.qualcomm.com::1f2f647b-25e8-4aaa-85c3-2c0a4a69d44c" providerId="AD" clId="Web-{311E0A69-1442-7E26-AC48-8F99F6E0F751}" dt="2021-07-07T22:31:48.455" v="18" actId="1076"/>
          <ac:spMkLst>
            <pc:docMk/>
            <pc:sldMk cId="1172688196" sldId="907"/>
            <ac:spMk id="7" creationId="{A618B1E0-01F9-4D97-899E-3E2F642D103D}"/>
          </ac:spMkLst>
        </pc:spChg>
      </pc:sldChg>
      <pc:sldChg chg="modSp addCm">
        <pc:chgData name="Zhi Zhang" userId="S::zhizhang@qti.qualcomm.com::1f2f647b-25e8-4aaa-85c3-2c0a4a69d44c" providerId="AD" clId="Web-{311E0A69-1442-7E26-AC48-8F99F6E0F751}" dt="2021-07-07T22:32:48.551" v="21"/>
        <pc:sldMkLst>
          <pc:docMk/>
          <pc:sldMk cId="3102941359" sldId="1418"/>
        </pc:sldMkLst>
        <pc:spChg chg="mod">
          <ac:chgData name="Zhi Zhang" userId="S::zhizhang@qti.qualcomm.com::1f2f647b-25e8-4aaa-85c3-2c0a4a69d44c" providerId="AD" clId="Web-{311E0A69-1442-7E26-AC48-8F99F6E0F751}" dt="2021-07-07T22:32:02.534" v="19" actId="20577"/>
          <ac:spMkLst>
            <pc:docMk/>
            <pc:sldMk cId="3102941359" sldId="1418"/>
            <ac:spMk id="4" creationId="{00000000-0000-0000-0000-000000000000}"/>
          </ac:spMkLst>
        </pc:spChg>
        <pc:spChg chg="mod">
          <ac:chgData name="Zhi Zhang" userId="S::zhizhang@qti.qualcomm.com::1f2f647b-25e8-4aaa-85c3-2c0a4a69d44c" providerId="AD" clId="Web-{311E0A69-1442-7E26-AC48-8F99F6E0F751}" dt="2021-07-07T22:32:22.097" v="20" actId="20577"/>
          <ac:spMkLst>
            <pc:docMk/>
            <pc:sldMk cId="3102941359" sldId="1418"/>
            <ac:spMk id="5" creationId="{00000000-0000-0000-0000-000000000000}"/>
          </ac:spMkLst>
        </pc:spChg>
      </pc:sldChg>
    </pc:docChg>
  </pc:docChgLst>
  <pc:docChgLst>
    <pc:chgData name="Han Huang" userId="9ddf1114-4bee-4044-9a2d-1282884f7d47" providerId="ADAL" clId="{429C3B71-58E6-4758-AC33-9F399616DBE0}"/>
    <pc:docChg chg="custSel modSld">
      <pc:chgData name="Han Huang" userId="9ddf1114-4bee-4044-9a2d-1282884f7d47" providerId="ADAL" clId="{429C3B71-58E6-4758-AC33-9F399616DBE0}" dt="2021-07-07T21:59:30.872" v="4"/>
      <pc:docMkLst>
        <pc:docMk/>
      </pc:docMkLst>
      <pc:sldChg chg="addCm modCm">
        <pc:chgData name="Han Huang" userId="9ddf1114-4bee-4044-9a2d-1282884f7d47" providerId="ADAL" clId="{429C3B71-58E6-4758-AC33-9F399616DBE0}" dt="2021-07-07T21:59:30.872" v="4"/>
        <pc:sldMkLst>
          <pc:docMk/>
          <pc:sldMk cId="3102941359" sldId="1418"/>
        </pc:sldMkLst>
      </pc:sldChg>
    </pc:docChg>
  </pc:docChgLst>
  <pc:docChgLst>
    <pc:chgData name="Zhi Zhang" userId="S::zhizhang@qti.qualcomm.com::1f2f647b-25e8-4aaa-85c3-2c0a4a69d44c" providerId="AD" clId="Web-{AA2EA7E5-E0F8-E8ED-9877-0F986F4D4418}"/>
    <pc:docChg chg="modSld">
      <pc:chgData name="Zhi Zhang" userId="S::zhizhang@qti.qualcomm.com::1f2f647b-25e8-4aaa-85c3-2c0a4a69d44c" providerId="AD" clId="Web-{AA2EA7E5-E0F8-E8ED-9877-0F986F4D4418}" dt="2021-07-07T22:47:03.503" v="20" actId="20577"/>
      <pc:docMkLst>
        <pc:docMk/>
      </pc:docMkLst>
      <pc:sldChg chg="modSp">
        <pc:chgData name="Zhi Zhang" userId="S::zhizhang@qti.qualcomm.com::1f2f647b-25e8-4aaa-85c3-2c0a4a69d44c" providerId="AD" clId="Web-{AA2EA7E5-E0F8-E8ED-9877-0F986F4D4418}" dt="2021-07-07T22:47:03.503" v="20" actId="20577"/>
        <pc:sldMkLst>
          <pc:docMk/>
          <pc:sldMk cId="3273000489" sldId="1416"/>
        </pc:sldMkLst>
        <pc:spChg chg="mod">
          <ac:chgData name="Zhi Zhang" userId="S::zhizhang@qti.qualcomm.com::1f2f647b-25e8-4aaa-85c3-2c0a4a69d44c" providerId="AD" clId="Web-{AA2EA7E5-E0F8-E8ED-9877-0F986F4D4418}" dt="2021-07-07T22:47:03.503" v="20" actId="20577"/>
          <ac:spMkLst>
            <pc:docMk/>
            <pc:sldMk cId="3273000489" sldId="1416"/>
            <ac:spMk id="10" creationId="{E1BC00A5-4598-4EE3-A2EC-1C909B8320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1/14/2022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14.01.2022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3913793"/>
            <a:ext cx="8266315" cy="1557598"/>
          </a:xfrm>
        </p:spPr>
        <p:txBody>
          <a:bodyPr/>
          <a:lstStyle/>
          <a:p>
            <a:r>
              <a:rPr lang="en-US" sz="2800" dirty="0"/>
              <a:t>Zhi Zhang, Han Huang, Chun-Chi Chen,</a:t>
            </a:r>
          </a:p>
          <a:p>
            <a:r>
              <a:rPr lang="en-US" sz="2800" dirty="0"/>
              <a:t>Vadim Seregin, Marta Karczewicz (Qualcomm)</a:t>
            </a:r>
          </a:p>
          <a:p>
            <a:r>
              <a:rPr lang="en-US" sz="2800" dirty="0"/>
              <a:t>Philippe Bordes (</a:t>
            </a:r>
            <a:r>
              <a:rPr lang="en-US" sz="2800" dirty="0" err="1"/>
              <a:t>InterDigital</a:t>
            </a:r>
            <a:r>
              <a:rPr lang="en-US" sz="2800" dirty="0"/>
              <a:t>)</a:t>
            </a:r>
          </a:p>
          <a:p>
            <a:endParaRPr lang="en-US" sz="28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JVET-Y0128</a:t>
            </a:r>
            <a:br>
              <a:rPr lang="en-US" sz="3600" dirty="0"/>
            </a:br>
            <a:r>
              <a:rPr lang="en-US" sz="3600" dirty="0"/>
              <a:t>Non-EE2: fixing issues for RPR enabling</a:t>
            </a:r>
            <a:br>
              <a:rPr lang="en-US" sz="3600" dirty="0"/>
            </a:br>
            <a:r>
              <a:rPr lang="en-US" sz="3600" dirty="0"/>
              <a:t>and non-CTC configuration in ECM</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a:t>Introduction</a:t>
            </a:r>
          </a:p>
        </p:txBody>
      </p:sp>
      <p:sp>
        <p:nvSpPr>
          <p:cNvPr id="5" name="Content Placeholder 4"/>
          <p:cNvSpPr>
            <a:spLocks noGrp="1"/>
          </p:cNvSpPr>
          <p:nvPr>
            <p:ph idx="14"/>
          </p:nvPr>
        </p:nvSpPr>
        <p:spPr>
          <a:xfrm>
            <a:off x="495300" y="1505043"/>
            <a:ext cx="11187112" cy="903621"/>
          </a:xfrm>
        </p:spPr>
        <p:txBody>
          <a:bodyPr vert="horz" lIns="0" tIns="0" rIns="0" bIns="0" rtlCol="0" anchor="t">
            <a:noAutofit/>
          </a:bodyPr>
          <a:lstStyle/>
          <a:p>
            <a:pPr lvl="4"/>
            <a:r>
              <a:rPr lang="en-US" sz="2400" dirty="0"/>
              <a:t>Merge Request 47 (MR47) : fix RPR_ENABLE for TMVP when all ref are scaled and with X0049, X0083</a:t>
            </a:r>
          </a:p>
        </p:txBody>
      </p:sp>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300" y="5041009"/>
            <a:ext cx="11034849" cy="1462727"/>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sz="2400" dirty="0"/>
              <a:t>Adaptive DMVR and BM AMVP-merge mode enabling condition</a:t>
            </a:r>
          </a:p>
          <a:p>
            <a:pPr indent="-191770"/>
            <a:r>
              <a:rPr lang="en-US" sz="2000" dirty="0"/>
              <a:t>At least one unscaled reference picture is from the past of the current picture</a:t>
            </a:r>
          </a:p>
          <a:p>
            <a:pPr indent="-191770"/>
            <a:r>
              <a:rPr lang="en-US" sz="2000" dirty="0"/>
              <a:t>At least one unscaled reference picture is from the future of the current picture</a:t>
            </a:r>
          </a:p>
        </p:txBody>
      </p:sp>
      <p:pic>
        <p:nvPicPr>
          <p:cNvPr id="3" name="Picture 2">
            <a:extLst>
              <a:ext uri="{FF2B5EF4-FFF2-40B4-BE49-F238E27FC236}">
                <a16:creationId xmlns:a16="http://schemas.microsoft.com/office/drawing/2014/main" id="{07517FA6-E674-4204-9822-C130FFFF53BA}"/>
              </a:ext>
            </a:extLst>
          </p:cNvPr>
          <p:cNvPicPr>
            <a:picLocks noChangeAspect="1"/>
          </p:cNvPicPr>
          <p:nvPr/>
        </p:nvPicPr>
        <p:blipFill>
          <a:blip r:embed="rId2"/>
          <a:stretch>
            <a:fillRect/>
          </a:stretch>
        </p:blipFill>
        <p:spPr>
          <a:xfrm>
            <a:off x="3341404" y="2425479"/>
            <a:ext cx="5118932" cy="2528171"/>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Problem</a:t>
            </a:r>
          </a:p>
        </p:txBody>
      </p:sp>
      <p:sp>
        <p:nvSpPr>
          <p:cNvPr id="5" name="Content Placeholder 4"/>
          <p:cNvSpPr>
            <a:spLocks noGrp="1"/>
          </p:cNvSpPr>
          <p:nvPr>
            <p:ph idx="14"/>
          </p:nvPr>
        </p:nvSpPr>
        <p:spPr>
          <a:xfrm>
            <a:off x="502444" y="1279594"/>
            <a:ext cx="11072847" cy="2727411"/>
          </a:xfrm>
        </p:spPr>
        <p:txBody>
          <a:bodyPr/>
          <a:lstStyle/>
          <a:p>
            <a:pPr lvl="4"/>
            <a:r>
              <a:rPr lang="en-US" sz="2400" dirty="0"/>
              <a:t>Adaptive DMVR flag and BM AMVP-merge flag is signaled regardless of the enabling condition is fulfilled or not</a:t>
            </a:r>
          </a:p>
          <a:p>
            <a:pPr lvl="0"/>
            <a:r>
              <a:rPr lang="en-US" sz="2000" dirty="0"/>
              <a:t>Redundant signaling</a:t>
            </a:r>
          </a:p>
          <a:p>
            <a:pPr lvl="4"/>
            <a:r>
              <a:rPr lang="en-US" sz="2400" dirty="0"/>
              <a:t>Merge list construction regardless of the enabling condition is fulfilled or not</a:t>
            </a:r>
          </a:p>
          <a:p>
            <a:pPr lvl="0"/>
            <a:r>
              <a:rPr lang="en-US" sz="2000" dirty="0"/>
              <a:t>Zero padding of adaptive DMVR may not fulfill the enabling condition</a:t>
            </a:r>
          </a:p>
          <a:p>
            <a:pPr lvl="0"/>
            <a:r>
              <a:rPr lang="en-US" sz="2000" dirty="0"/>
              <a:t>Merge candidates of AMVP-merge mode may not fulfill the enabling condition</a:t>
            </a:r>
          </a:p>
        </p:txBody>
      </p:sp>
      <p:sp>
        <p:nvSpPr>
          <p:cNvPr id="10" name="Content Placeholder 4">
            <a:extLst>
              <a:ext uri="{FF2B5EF4-FFF2-40B4-BE49-F238E27FC236}">
                <a16:creationId xmlns:a16="http://schemas.microsoft.com/office/drawing/2014/main" id="{E1BC00A5-4598-4EE3-A2EC-1C909B8320FC}"/>
              </a:ext>
            </a:extLst>
          </p:cNvPr>
          <p:cNvSpPr txBox="1">
            <a:spLocks/>
          </p:cNvSpPr>
          <p:nvPr/>
        </p:nvSpPr>
        <p:spPr>
          <a:xfrm>
            <a:off x="495299" y="4393350"/>
            <a:ext cx="11079992" cy="1570555"/>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sz="2400" dirty="0"/>
              <a:t>LIC and TM-AMVP</a:t>
            </a:r>
          </a:p>
          <a:p>
            <a:pPr lvl="0"/>
            <a:r>
              <a:rPr lang="en-US" sz="2000" dirty="0"/>
              <a:t>LIC flag is signaled when reference picture is scaled</a:t>
            </a:r>
          </a:p>
          <a:p>
            <a:pPr lvl="0"/>
            <a:r>
              <a:rPr lang="en-US" sz="2000" dirty="0"/>
              <a:t>TM-AMVP using scaled reference picture to select and refine MVP by using Template Matching</a:t>
            </a:r>
          </a:p>
          <a:p>
            <a:pPr lvl="4"/>
            <a:endParaRPr lang="en-US" sz="2400" dirty="0">
              <a:ea typeface="Microsoft Sans Serif"/>
              <a:cs typeface="Microsoft Sans Serif"/>
            </a:endParaRPr>
          </a:p>
        </p:txBody>
      </p:sp>
    </p:spTree>
    <p:extLst>
      <p:ext uri="{BB962C8B-B14F-4D97-AF65-F5344CB8AC3E}">
        <p14:creationId xmlns:p14="http://schemas.microsoft.com/office/powerpoint/2010/main" val="3273000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Proposal</a:t>
            </a:r>
          </a:p>
        </p:txBody>
      </p:sp>
      <p:sp>
        <p:nvSpPr>
          <p:cNvPr id="5" name="Content Placeholder 4"/>
          <p:cNvSpPr>
            <a:spLocks noGrp="1"/>
          </p:cNvSpPr>
          <p:nvPr>
            <p:ph idx="14"/>
          </p:nvPr>
        </p:nvSpPr>
        <p:spPr>
          <a:xfrm>
            <a:off x="502444" y="1279594"/>
            <a:ext cx="11072847" cy="1570555"/>
          </a:xfrm>
        </p:spPr>
        <p:txBody>
          <a:bodyPr/>
          <a:lstStyle/>
          <a:p>
            <a:pPr lvl="4"/>
            <a:r>
              <a:rPr lang="en-US" sz="2400" dirty="0"/>
              <a:t>Slice level enabling condition check for Adaptive DMVR and BM AMVP-merge</a:t>
            </a:r>
          </a:p>
          <a:p>
            <a:pPr lvl="0"/>
            <a:r>
              <a:rPr lang="en-US" sz="2000" dirty="0"/>
              <a:t>Avoid redundant flag signaling</a:t>
            </a:r>
          </a:p>
          <a:p>
            <a:pPr lvl="0"/>
            <a:r>
              <a:rPr lang="en-US" sz="2000" dirty="0"/>
              <a:t>Checking the enabling condition when constructing merge list</a:t>
            </a:r>
          </a:p>
        </p:txBody>
      </p:sp>
      <p:sp>
        <p:nvSpPr>
          <p:cNvPr id="10" name="Content Placeholder 4">
            <a:extLst>
              <a:ext uri="{FF2B5EF4-FFF2-40B4-BE49-F238E27FC236}">
                <a16:creationId xmlns:a16="http://schemas.microsoft.com/office/drawing/2014/main" id="{E1BC00A5-4598-4EE3-A2EC-1C909B8320FC}"/>
              </a:ext>
            </a:extLst>
          </p:cNvPr>
          <p:cNvSpPr txBox="1">
            <a:spLocks/>
          </p:cNvSpPr>
          <p:nvPr/>
        </p:nvSpPr>
        <p:spPr>
          <a:xfrm>
            <a:off x="495299" y="3142805"/>
            <a:ext cx="11079992" cy="1414327"/>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sz="2400" dirty="0"/>
              <a:t>LIC flag is not signaled when reference picture is scaled</a:t>
            </a:r>
          </a:p>
          <a:p>
            <a:pPr lvl="4"/>
            <a:r>
              <a:rPr lang="en-US" sz="2400" dirty="0"/>
              <a:t>TM-AMVP mode is disabled when reference picture is scaled, MVP index is signaled instead of selecting by Template Matching</a:t>
            </a:r>
          </a:p>
        </p:txBody>
      </p:sp>
    </p:spTree>
    <p:extLst>
      <p:ext uri="{BB962C8B-B14F-4D97-AF65-F5344CB8AC3E}">
        <p14:creationId xmlns:p14="http://schemas.microsoft.com/office/powerpoint/2010/main" val="3064960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Simulations</a:t>
            </a:r>
          </a:p>
        </p:txBody>
      </p:sp>
      <p:graphicFrame>
        <p:nvGraphicFramePr>
          <p:cNvPr id="8" name="Table 8">
            <a:extLst>
              <a:ext uri="{FF2B5EF4-FFF2-40B4-BE49-F238E27FC236}">
                <a16:creationId xmlns:a16="http://schemas.microsoft.com/office/drawing/2014/main" id="{2B12DE23-1F3E-49E8-B3CC-4B25A3B457BD}"/>
              </a:ext>
            </a:extLst>
          </p:cNvPr>
          <p:cNvGraphicFramePr>
            <a:graphicFrameLocks noGrp="1"/>
          </p:cNvGraphicFramePr>
          <p:nvPr>
            <p:ph sz="quarter" idx="14"/>
            <p:extLst>
              <p:ext uri="{D42A27DB-BD31-4B8C-83A1-F6EECF244321}">
                <p14:modId xmlns:p14="http://schemas.microsoft.com/office/powerpoint/2010/main" val="1990139256"/>
              </p:ext>
            </p:extLst>
          </p:nvPr>
        </p:nvGraphicFramePr>
        <p:xfrm>
          <a:off x="502444" y="1265780"/>
          <a:ext cx="11187112" cy="2865120"/>
        </p:xfrm>
        <a:graphic>
          <a:graphicData uri="http://schemas.openxmlformats.org/drawingml/2006/table">
            <a:tbl>
              <a:tblPr firstRow="1" bandRow="1">
                <a:tableStyleId>{5C22544A-7EE6-4342-B048-85BDC9FD1C3A}</a:tableStyleId>
              </a:tblPr>
              <a:tblGrid>
                <a:gridCol w="2796778">
                  <a:extLst>
                    <a:ext uri="{9D8B030D-6E8A-4147-A177-3AD203B41FA5}">
                      <a16:colId xmlns:a16="http://schemas.microsoft.com/office/drawing/2014/main" val="449904179"/>
                    </a:ext>
                  </a:extLst>
                </a:gridCol>
                <a:gridCol w="2796778">
                  <a:extLst>
                    <a:ext uri="{9D8B030D-6E8A-4147-A177-3AD203B41FA5}">
                      <a16:colId xmlns:a16="http://schemas.microsoft.com/office/drawing/2014/main" val="4199383520"/>
                    </a:ext>
                  </a:extLst>
                </a:gridCol>
                <a:gridCol w="2796778">
                  <a:extLst>
                    <a:ext uri="{9D8B030D-6E8A-4147-A177-3AD203B41FA5}">
                      <a16:colId xmlns:a16="http://schemas.microsoft.com/office/drawing/2014/main" val="39324082"/>
                    </a:ext>
                  </a:extLst>
                </a:gridCol>
                <a:gridCol w="2796778">
                  <a:extLst>
                    <a:ext uri="{9D8B030D-6E8A-4147-A177-3AD203B41FA5}">
                      <a16:colId xmlns:a16="http://schemas.microsoft.com/office/drawing/2014/main" val="3330117073"/>
                    </a:ext>
                  </a:extLst>
                </a:gridCol>
              </a:tblGrid>
              <a:tr h="370840">
                <a:tc gridSpan="2">
                  <a:txBody>
                    <a:bodyPr/>
                    <a:lstStyle/>
                    <a:p>
                      <a:r>
                        <a:rPr lang="en-US" dirty="0"/>
                        <a:t>Configuration 1:</a:t>
                      </a:r>
                    </a:p>
                    <a:p>
                      <a:r>
                        <a:rPr lang="en-US" dirty="0"/>
                        <a:t>(Each frame is scaled)</a:t>
                      </a:r>
                    </a:p>
                  </a:txBody>
                  <a:tcPr/>
                </a:tc>
                <a:tc hMerge="1">
                  <a:txBody>
                    <a:bodyPr/>
                    <a:lstStyle/>
                    <a:p>
                      <a:endParaRPr lang="en-US" dirty="0"/>
                    </a:p>
                  </a:txBody>
                  <a:tcPr/>
                </a:tc>
                <a:tc gridSpan="2">
                  <a:txBody>
                    <a:bodyPr/>
                    <a:lstStyle/>
                    <a:p>
                      <a:r>
                        <a:rPr lang="en-US" dirty="0"/>
                        <a:t>Configuration 2:</a:t>
                      </a:r>
                    </a:p>
                    <a:p>
                      <a:r>
                        <a:rPr lang="en-US" dirty="0"/>
                        <a:t>(Resolution switch after every 16 frames)</a:t>
                      </a:r>
                    </a:p>
                  </a:txBody>
                  <a:tcPr/>
                </a:tc>
                <a:tc hMerge="1">
                  <a:txBody>
                    <a:bodyPr/>
                    <a:lstStyle/>
                    <a:p>
                      <a:endParaRPr lang="en-US" dirty="0"/>
                    </a:p>
                  </a:txBody>
                  <a:tcPr/>
                </a:tc>
                <a:extLst>
                  <a:ext uri="{0D108BD9-81ED-4DB2-BD59-A6C34878D82A}">
                    <a16:rowId xmlns:a16="http://schemas.microsoft.com/office/drawing/2014/main" val="2714062803"/>
                  </a:ext>
                </a:extLst>
              </a:tr>
              <a:tr h="370840">
                <a:tc>
                  <a:txBody>
                    <a:bodyPr/>
                    <a:lstStyle/>
                    <a:p>
                      <a:r>
                        <a:rPr lang="en-US" dirty="0" err="1"/>
                        <a:t>ScalingRatioHor</a:t>
                      </a:r>
                      <a:endParaRPr lang="en-US" dirty="0"/>
                    </a:p>
                  </a:txBody>
                  <a:tcPr/>
                </a:tc>
                <a:tc>
                  <a:txBody>
                    <a:bodyPr/>
                    <a:lstStyle/>
                    <a:p>
                      <a:r>
                        <a:rPr lang="sv-SE" dirty="0"/>
                        <a:t>2.0</a:t>
                      </a:r>
                      <a:endParaRPr lang="en-US" dirty="0"/>
                    </a:p>
                  </a:txBody>
                  <a:tcPr/>
                </a:tc>
                <a:tc>
                  <a:txBody>
                    <a:bodyPr/>
                    <a:lstStyle/>
                    <a:p>
                      <a:r>
                        <a:rPr lang="en-US" dirty="0" err="1"/>
                        <a:t>ScalingRatioHor</a:t>
                      </a:r>
                      <a:endParaRPr lang="en-US" dirty="0"/>
                    </a:p>
                  </a:txBody>
                  <a:tcPr/>
                </a:tc>
                <a:tc>
                  <a:txBody>
                    <a:bodyPr/>
                    <a:lstStyle/>
                    <a:p>
                      <a:r>
                        <a:rPr lang="sv-SE" dirty="0"/>
                        <a:t>2.0</a:t>
                      </a:r>
                      <a:endParaRPr lang="en-US" dirty="0"/>
                    </a:p>
                  </a:txBody>
                  <a:tcPr/>
                </a:tc>
                <a:extLst>
                  <a:ext uri="{0D108BD9-81ED-4DB2-BD59-A6C34878D82A}">
                    <a16:rowId xmlns:a16="http://schemas.microsoft.com/office/drawing/2014/main" val="2653727692"/>
                  </a:ext>
                </a:extLst>
              </a:tr>
              <a:tr h="370840">
                <a:tc>
                  <a:txBody>
                    <a:bodyPr/>
                    <a:lstStyle/>
                    <a:p>
                      <a:r>
                        <a:rPr lang="en-US" dirty="0" err="1"/>
                        <a:t>ScalingRatioVer</a:t>
                      </a:r>
                      <a:endParaRPr lang="en-US" dirty="0"/>
                    </a:p>
                  </a:txBody>
                  <a:tcPr/>
                </a:tc>
                <a:tc>
                  <a:txBody>
                    <a:bodyPr/>
                    <a:lstStyle/>
                    <a:p>
                      <a:r>
                        <a:rPr lang="sv-SE" dirty="0"/>
                        <a:t>2.0</a:t>
                      </a:r>
                      <a:endParaRPr lang="en-US" dirty="0"/>
                    </a:p>
                  </a:txBody>
                  <a:tcPr/>
                </a:tc>
                <a:tc>
                  <a:txBody>
                    <a:bodyPr/>
                    <a:lstStyle/>
                    <a:p>
                      <a:r>
                        <a:rPr lang="en-US" dirty="0" err="1"/>
                        <a:t>ScalingRatioVer</a:t>
                      </a:r>
                      <a:endParaRPr lang="en-US" dirty="0"/>
                    </a:p>
                  </a:txBody>
                  <a:tcPr/>
                </a:tc>
                <a:tc>
                  <a:txBody>
                    <a:bodyPr/>
                    <a:lstStyle/>
                    <a:p>
                      <a:r>
                        <a:rPr lang="sv-SE" dirty="0"/>
                        <a:t>2.0</a:t>
                      </a:r>
                      <a:endParaRPr lang="en-US" dirty="0"/>
                    </a:p>
                  </a:txBody>
                  <a:tcPr/>
                </a:tc>
                <a:extLst>
                  <a:ext uri="{0D108BD9-81ED-4DB2-BD59-A6C34878D82A}">
                    <a16:rowId xmlns:a16="http://schemas.microsoft.com/office/drawing/2014/main" val="27972390"/>
                  </a:ext>
                </a:extLst>
              </a:tr>
              <a:tr h="370840">
                <a:tc>
                  <a:txBody>
                    <a:bodyPr/>
                    <a:lstStyle/>
                    <a:p>
                      <a:r>
                        <a:rPr lang="en-US" dirty="0" err="1"/>
                        <a:t>FractionNumFrames</a:t>
                      </a:r>
                      <a:endParaRPr lang="en-US" dirty="0"/>
                    </a:p>
                  </a:txBody>
                  <a:tcPr/>
                </a:tc>
                <a:tc>
                  <a:txBody>
                    <a:bodyPr/>
                    <a:lstStyle/>
                    <a:p>
                      <a:r>
                        <a:rPr lang="sv-SE" dirty="0"/>
                        <a:t>1.0</a:t>
                      </a:r>
                      <a:endParaRPr lang="en-US" dirty="0"/>
                    </a:p>
                  </a:txBody>
                  <a:tcPr/>
                </a:tc>
                <a:tc>
                  <a:txBody>
                    <a:bodyPr/>
                    <a:lstStyle/>
                    <a:p>
                      <a:r>
                        <a:rPr lang="en-US" dirty="0" err="1"/>
                        <a:t>FractionNumFrames</a:t>
                      </a:r>
                      <a:endParaRPr lang="en-US" dirty="0"/>
                    </a:p>
                  </a:txBody>
                  <a:tcPr/>
                </a:tc>
                <a:tc>
                  <a:txBody>
                    <a:bodyPr/>
                    <a:lstStyle/>
                    <a:p>
                      <a:r>
                        <a:rPr lang="sv-SE" dirty="0"/>
                        <a:t>1.0</a:t>
                      </a:r>
                      <a:endParaRPr lang="en-US" dirty="0"/>
                    </a:p>
                  </a:txBody>
                  <a:tcPr/>
                </a:tc>
                <a:extLst>
                  <a:ext uri="{0D108BD9-81ED-4DB2-BD59-A6C34878D82A}">
                    <a16:rowId xmlns:a16="http://schemas.microsoft.com/office/drawing/2014/main" val="125801618"/>
                  </a:ext>
                </a:extLst>
              </a:tr>
              <a:tr h="370840">
                <a:tc>
                  <a:txBody>
                    <a:bodyPr/>
                    <a:lstStyle/>
                    <a:p>
                      <a:r>
                        <a:rPr lang="en-US" dirty="0"/>
                        <a:t>RPR</a:t>
                      </a:r>
                    </a:p>
                  </a:txBody>
                  <a:tcPr/>
                </a:tc>
                <a:tc>
                  <a:txBody>
                    <a:bodyPr/>
                    <a:lstStyle/>
                    <a:p>
                      <a:r>
                        <a:rPr lang="sv-SE" dirty="0"/>
                        <a:t>1</a:t>
                      </a:r>
                      <a:endParaRPr lang="en-US" dirty="0"/>
                    </a:p>
                  </a:txBody>
                  <a:tcPr/>
                </a:tc>
                <a:tc>
                  <a:txBody>
                    <a:bodyPr/>
                    <a:lstStyle/>
                    <a:p>
                      <a:r>
                        <a:rPr lang="en-US" dirty="0"/>
                        <a:t>RPR</a:t>
                      </a:r>
                    </a:p>
                  </a:txBody>
                  <a:tcPr/>
                </a:tc>
                <a:tc>
                  <a:txBody>
                    <a:bodyPr/>
                    <a:lstStyle/>
                    <a:p>
                      <a:r>
                        <a:rPr lang="sv-SE" dirty="0"/>
                        <a:t>1</a:t>
                      </a:r>
                      <a:endParaRPr lang="en-US" dirty="0"/>
                    </a:p>
                  </a:txBody>
                  <a:tcPr/>
                </a:tc>
                <a:extLst>
                  <a:ext uri="{0D108BD9-81ED-4DB2-BD59-A6C34878D82A}">
                    <a16:rowId xmlns:a16="http://schemas.microsoft.com/office/drawing/2014/main" val="4196842196"/>
                  </a:ext>
                </a:extLst>
              </a:tr>
              <a:tr h="370840">
                <a:tc>
                  <a:txBody>
                    <a:bodyPr/>
                    <a:lstStyle/>
                    <a:p>
                      <a:r>
                        <a:rPr lang="en-US" dirty="0" err="1"/>
                        <a:t>UpscaledOutput</a:t>
                      </a:r>
                      <a:endParaRPr lang="en-US" dirty="0"/>
                    </a:p>
                  </a:txBody>
                  <a:tcPr/>
                </a:tc>
                <a:tc>
                  <a:txBody>
                    <a:bodyPr/>
                    <a:lstStyle/>
                    <a:p>
                      <a:r>
                        <a:rPr lang="sv-SE" dirty="0"/>
                        <a:t>2</a:t>
                      </a:r>
                      <a:endParaRPr lang="en-US" dirty="0"/>
                    </a:p>
                  </a:txBody>
                  <a:tcPr/>
                </a:tc>
                <a:tc>
                  <a:txBody>
                    <a:bodyPr/>
                    <a:lstStyle/>
                    <a:p>
                      <a:r>
                        <a:rPr lang="en-US" dirty="0" err="1"/>
                        <a:t>UpscaledOutput</a:t>
                      </a:r>
                      <a:endParaRPr lang="en-US" dirty="0"/>
                    </a:p>
                  </a:txBody>
                  <a:tcPr/>
                </a:tc>
                <a:tc>
                  <a:txBody>
                    <a:bodyPr/>
                    <a:lstStyle/>
                    <a:p>
                      <a:r>
                        <a:rPr lang="sv-SE" dirty="0"/>
                        <a:t>1</a:t>
                      </a:r>
                      <a:endParaRPr lang="en-US" dirty="0"/>
                    </a:p>
                  </a:txBody>
                  <a:tcPr/>
                </a:tc>
                <a:extLst>
                  <a:ext uri="{0D108BD9-81ED-4DB2-BD59-A6C34878D82A}">
                    <a16:rowId xmlns:a16="http://schemas.microsoft.com/office/drawing/2014/main" val="3199481371"/>
                  </a:ext>
                </a:extLst>
              </a:tr>
              <a:tr h="370840">
                <a:tc>
                  <a:txBody>
                    <a:bodyPr/>
                    <a:lstStyle/>
                    <a:p>
                      <a:r>
                        <a:rPr lang="en-US" dirty="0" err="1"/>
                        <a:t>SwitchPocPeriod</a:t>
                      </a:r>
                      <a:endParaRPr lang="en-US" dirty="0"/>
                    </a:p>
                  </a:txBody>
                  <a:tcPr/>
                </a:tc>
                <a:tc>
                  <a:txBody>
                    <a:bodyPr/>
                    <a:lstStyle/>
                    <a:p>
                      <a:r>
                        <a:rPr lang="sv-SE" dirty="0"/>
                        <a:t>-1</a:t>
                      </a:r>
                      <a:endParaRPr lang="en-US" dirty="0"/>
                    </a:p>
                  </a:txBody>
                  <a:tcPr/>
                </a:tc>
                <a:tc>
                  <a:txBody>
                    <a:bodyPr/>
                    <a:lstStyle/>
                    <a:p>
                      <a:r>
                        <a:rPr lang="en-US" dirty="0" err="1"/>
                        <a:t>SwitchPocPeriod</a:t>
                      </a:r>
                      <a:endParaRPr lang="en-US" dirty="0"/>
                    </a:p>
                  </a:txBody>
                  <a:tcPr/>
                </a:tc>
                <a:tc>
                  <a:txBody>
                    <a:bodyPr/>
                    <a:lstStyle/>
                    <a:p>
                      <a:r>
                        <a:rPr lang="sv-SE" dirty="0"/>
                        <a:t>16</a:t>
                      </a:r>
                      <a:endParaRPr lang="en-US" dirty="0"/>
                    </a:p>
                  </a:txBody>
                  <a:tcPr/>
                </a:tc>
                <a:extLst>
                  <a:ext uri="{0D108BD9-81ED-4DB2-BD59-A6C34878D82A}">
                    <a16:rowId xmlns:a16="http://schemas.microsoft.com/office/drawing/2014/main" val="1080885785"/>
                  </a:ext>
                </a:extLst>
              </a:tr>
            </a:tbl>
          </a:graphicData>
        </a:graphic>
      </p:graphicFrame>
      <p:sp>
        <p:nvSpPr>
          <p:cNvPr id="12" name="Content Placeholder 4">
            <a:extLst>
              <a:ext uri="{FF2B5EF4-FFF2-40B4-BE49-F238E27FC236}">
                <a16:creationId xmlns:a16="http://schemas.microsoft.com/office/drawing/2014/main" id="{0F7B83A8-5941-47B1-A26D-880198DCF467}"/>
              </a:ext>
            </a:extLst>
          </p:cNvPr>
          <p:cNvSpPr txBox="1">
            <a:spLocks/>
          </p:cNvSpPr>
          <p:nvPr/>
        </p:nvSpPr>
        <p:spPr>
          <a:xfrm>
            <a:off x="502444" y="4392076"/>
            <a:ext cx="11079992" cy="1945180"/>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sz="2000" dirty="0"/>
              <a:t>PSNR1 values output from ECM software: measured on the decoded picture size by calculating MSE for each picture, accumulating MSEs for all pictures and calculating average PSNR from the accumulated MSE.</a:t>
            </a:r>
          </a:p>
          <a:p>
            <a:pPr lvl="4"/>
            <a:r>
              <a:rPr lang="en-US" sz="2000" dirty="0"/>
              <a:t>PSNR2 values output from ECM software: measured after up-sampling of the decoded picture if the decoded picture size is in smaller resolution.</a:t>
            </a:r>
            <a:endParaRPr lang="en-US" sz="2400" dirty="0">
              <a:ea typeface="Microsoft Sans Serif"/>
              <a:cs typeface="Microsoft Sans Serif"/>
            </a:endParaRPr>
          </a:p>
        </p:txBody>
      </p:sp>
    </p:spTree>
    <p:extLst>
      <p:ext uri="{BB962C8B-B14F-4D97-AF65-F5344CB8AC3E}">
        <p14:creationId xmlns:p14="http://schemas.microsoft.com/office/powerpoint/2010/main" val="38005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2444" y="403879"/>
            <a:ext cx="11187112" cy="1318438"/>
          </a:xfrm>
        </p:spPr>
        <p:txBody>
          <a:bodyPr/>
          <a:lstStyle/>
          <a:p>
            <a:r>
              <a:rPr lang="en-US" dirty="0"/>
              <a:t>Simulation 4.1 and 4.2 report PSNR1 results</a:t>
            </a:r>
            <a:br>
              <a:rPr lang="en-US" dirty="0"/>
            </a:br>
            <a:r>
              <a:rPr lang="en-US" dirty="0"/>
              <a:t>QPs { 22, 27, 32, 37 }</a:t>
            </a:r>
            <a:br>
              <a:rPr lang="en-US" dirty="0"/>
            </a:br>
            <a:r>
              <a:rPr lang="en-US" dirty="0"/>
              <a:t>Anchor is ECM3.1 CTC full size</a:t>
            </a:r>
          </a:p>
        </p:txBody>
      </p:sp>
      <p:graphicFrame>
        <p:nvGraphicFramePr>
          <p:cNvPr id="5" name="Content Placeholder 4">
            <a:extLst>
              <a:ext uri="{FF2B5EF4-FFF2-40B4-BE49-F238E27FC236}">
                <a16:creationId xmlns:a16="http://schemas.microsoft.com/office/drawing/2014/main" id="{A86EB8AA-6444-4B4A-BB8B-32A587CE4360}"/>
              </a:ext>
            </a:extLst>
          </p:cNvPr>
          <p:cNvGraphicFramePr>
            <a:graphicFrameLocks noGrp="1"/>
          </p:cNvGraphicFramePr>
          <p:nvPr>
            <p:ph sz="quarter" idx="14"/>
            <p:extLst>
              <p:ext uri="{D42A27DB-BD31-4B8C-83A1-F6EECF244321}">
                <p14:modId xmlns:p14="http://schemas.microsoft.com/office/powerpoint/2010/main" val="1837827614"/>
              </p:ext>
            </p:extLst>
          </p:nvPr>
        </p:nvGraphicFramePr>
        <p:xfrm>
          <a:off x="524455" y="2530108"/>
          <a:ext cx="5213418" cy="1798320"/>
        </p:xfrm>
        <a:graphic>
          <a:graphicData uri="http://schemas.openxmlformats.org/drawingml/2006/table">
            <a:tbl>
              <a:tblPr firstRow="1" firstCol="1" bandRow="1">
                <a:tableStyleId>{5C22544A-7EE6-4342-B048-85BDC9FD1C3A}</a:tableStyleId>
              </a:tblPr>
              <a:tblGrid>
                <a:gridCol w="868903">
                  <a:extLst>
                    <a:ext uri="{9D8B030D-6E8A-4147-A177-3AD203B41FA5}">
                      <a16:colId xmlns:a16="http://schemas.microsoft.com/office/drawing/2014/main" val="399835646"/>
                    </a:ext>
                  </a:extLst>
                </a:gridCol>
                <a:gridCol w="868903">
                  <a:extLst>
                    <a:ext uri="{9D8B030D-6E8A-4147-A177-3AD203B41FA5}">
                      <a16:colId xmlns:a16="http://schemas.microsoft.com/office/drawing/2014/main" val="3616345854"/>
                    </a:ext>
                  </a:extLst>
                </a:gridCol>
                <a:gridCol w="868903">
                  <a:extLst>
                    <a:ext uri="{9D8B030D-6E8A-4147-A177-3AD203B41FA5}">
                      <a16:colId xmlns:a16="http://schemas.microsoft.com/office/drawing/2014/main" val="330063933"/>
                    </a:ext>
                  </a:extLst>
                </a:gridCol>
                <a:gridCol w="868903">
                  <a:extLst>
                    <a:ext uri="{9D8B030D-6E8A-4147-A177-3AD203B41FA5}">
                      <a16:colId xmlns:a16="http://schemas.microsoft.com/office/drawing/2014/main" val="1560558014"/>
                    </a:ext>
                  </a:extLst>
                </a:gridCol>
                <a:gridCol w="868903">
                  <a:extLst>
                    <a:ext uri="{9D8B030D-6E8A-4147-A177-3AD203B41FA5}">
                      <a16:colId xmlns:a16="http://schemas.microsoft.com/office/drawing/2014/main" val="4118058271"/>
                    </a:ext>
                  </a:extLst>
                </a:gridCol>
                <a:gridCol w="868903">
                  <a:extLst>
                    <a:ext uri="{9D8B030D-6E8A-4147-A177-3AD203B41FA5}">
                      <a16:colId xmlns:a16="http://schemas.microsoft.com/office/drawing/2014/main" val="4030538073"/>
                    </a:ext>
                  </a:extLst>
                </a:gridCol>
              </a:tblGrid>
              <a:tr h="161925">
                <a:tc>
                  <a:txBody>
                    <a:bodyPr/>
                    <a:lstStyle/>
                    <a:p>
                      <a:endParaRPr lang="en-US" sz="11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Random Access</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56135945"/>
                  </a:ext>
                </a:extLst>
              </a:tr>
              <a:tr h="161925">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 ECM-3.1 CTC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38558313"/>
                  </a:ext>
                </a:extLst>
              </a:tr>
              <a:tr h="161925">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Y</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err="1">
                          <a:effectLst/>
                        </a:rPr>
                        <a:t>DecT</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4965093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-60.27%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-42.22%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-34.68%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90650484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-56.36%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-72.64%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-66.13%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286816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-57.66%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-61.74%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-49.38%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7500181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-61.10%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-56.30%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-49.23%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5673530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7891760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-58.84%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-58.57%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-49.75%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345453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-62.49%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-54.73%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-50.66%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9311037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-36.53%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-37.82%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-35.33%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34%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28%</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96521020"/>
                  </a:ext>
                </a:extLst>
              </a:tr>
            </a:tbl>
          </a:graphicData>
        </a:graphic>
      </p:graphicFrame>
      <p:graphicFrame>
        <p:nvGraphicFramePr>
          <p:cNvPr id="7" name="Content Placeholder 4">
            <a:extLst>
              <a:ext uri="{FF2B5EF4-FFF2-40B4-BE49-F238E27FC236}">
                <a16:creationId xmlns:a16="http://schemas.microsoft.com/office/drawing/2014/main" id="{383336E9-FA20-4B22-A097-3672F0F396BC}"/>
              </a:ext>
            </a:extLst>
          </p:cNvPr>
          <p:cNvGraphicFramePr>
            <a:graphicFrameLocks/>
          </p:cNvGraphicFramePr>
          <p:nvPr>
            <p:extLst>
              <p:ext uri="{D42A27DB-BD31-4B8C-83A1-F6EECF244321}">
                <p14:modId xmlns:p14="http://schemas.microsoft.com/office/powerpoint/2010/main" val="1047386170"/>
              </p:ext>
            </p:extLst>
          </p:nvPr>
        </p:nvGraphicFramePr>
        <p:xfrm>
          <a:off x="531893" y="4622819"/>
          <a:ext cx="5213418" cy="1798320"/>
        </p:xfrm>
        <a:graphic>
          <a:graphicData uri="http://schemas.openxmlformats.org/drawingml/2006/table">
            <a:tbl>
              <a:tblPr firstRow="1" firstCol="1" bandRow="1">
                <a:tableStyleId>{5C22544A-7EE6-4342-B048-85BDC9FD1C3A}</a:tableStyleId>
              </a:tblPr>
              <a:tblGrid>
                <a:gridCol w="868903">
                  <a:extLst>
                    <a:ext uri="{9D8B030D-6E8A-4147-A177-3AD203B41FA5}">
                      <a16:colId xmlns:a16="http://schemas.microsoft.com/office/drawing/2014/main" val="399835646"/>
                    </a:ext>
                  </a:extLst>
                </a:gridCol>
                <a:gridCol w="868903">
                  <a:extLst>
                    <a:ext uri="{9D8B030D-6E8A-4147-A177-3AD203B41FA5}">
                      <a16:colId xmlns:a16="http://schemas.microsoft.com/office/drawing/2014/main" val="2004682036"/>
                    </a:ext>
                  </a:extLst>
                </a:gridCol>
                <a:gridCol w="868903">
                  <a:extLst>
                    <a:ext uri="{9D8B030D-6E8A-4147-A177-3AD203B41FA5}">
                      <a16:colId xmlns:a16="http://schemas.microsoft.com/office/drawing/2014/main" val="921834121"/>
                    </a:ext>
                  </a:extLst>
                </a:gridCol>
                <a:gridCol w="868903">
                  <a:extLst>
                    <a:ext uri="{9D8B030D-6E8A-4147-A177-3AD203B41FA5}">
                      <a16:colId xmlns:a16="http://schemas.microsoft.com/office/drawing/2014/main" val="1643466843"/>
                    </a:ext>
                  </a:extLst>
                </a:gridCol>
                <a:gridCol w="868903">
                  <a:extLst>
                    <a:ext uri="{9D8B030D-6E8A-4147-A177-3AD203B41FA5}">
                      <a16:colId xmlns:a16="http://schemas.microsoft.com/office/drawing/2014/main" val="967355663"/>
                    </a:ext>
                  </a:extLst>
                </a:gridCol>
                <a:gridCol w="868903">
                  <a:extLst>
                    <a:ext uri="{9D8B030D-6E8A-4147-A177-3AD203B41FA5}">
                      <a16:colId xmlns:a16="http://schemas.microsoft.com/office/drawing/2014/main" val="1380844087"/>
                    </a:ext>
                  </a:extLst>
                </a:gridCol>
              </a:tblGrid>
              <a:tr h="161925">
                <a:tc>
                  <a:txBody>
                    <a:bodyPr/>
                    <a:lstStyle/>
                    <a:p>
                      <a:endParaRPr lang="en-US" sz="11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Low-delay B</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56135945"/>
                  </a:ext>
                </a:extLst>
              </a:tr>
              <a:tr h="161925">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Over ECM-3.1 CTC</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38558313"/>
                  </a:ext>
                </a:extLst>
              </a:tr>
              <a:tr h="161925">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4965093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650484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286816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-56.53%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-57.90%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-43.80%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7500181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-62.86%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-55.52%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-46.97%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5673530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-51.43%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-37.90%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-35.36%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30%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7891760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-57.37%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-52.10%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-42.75%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345453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-62.91%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-54.02%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-46.58%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9311037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-36.95%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-30.20%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-27.80%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96521020"/>
                  </a:ext>
                </a:extLst>
              </a:tr>
            </a:tbl>
          </a:graphicData>
        </a:graphic>
      </p:graphicFrame>
      <p:sp>
        <p:nvSpPr>
          <p:cNvPr id="9" name="Title 3">
            <a:extLst>
              <a:ext uri="{FF2B5EF4-FFF2-40B4-BE49-F238E27FC236}">
                <a16:creationId xmlns:a16="http://schemas.microsoft.com/office/drawing/2014/main" id="{249B3545-6280-49A1-B1A2-DFFD09C17AEC}"/>
              </a:ext>
            </a:extLst>
          </p:cNvPr>
          <p:cNvSpPr txBox="1">
            <a:spLocks/>
          </p:cNvSpPr>
          <p:nvPr/>
        </p:nvSpPr>
        <p:spPr>
          <a:xfrm>
            <a:off x="1705845" y="1969273"/>
            <a:ext cx="2865514"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Configuration 1</a:t>
            </a:r>
          </a:p>
        </p:txBody>
      </p:sp>
      <p:sp>
        <p:nvSpPr>
          <p:cNvPr id="10" name="Title 3">
            <a:extLst>
              <a:ext uri="{FF2B5EF4-FFF2-40B4-BE49-F238E27FC236}">
                <a16:creationId xmlns:a16="http://schemas.microsoft.com/office/drawing/2014/main" id="{AB6390CF-2D15-4F51-AE27-9446DC034866}"/>
              </a:ext>
            </a:extLst>
          </p:cNvPr>
          <p:cNvSpPr txBox="1">
            <a:spLocks/>
          </p:cNvSpPr>
          <p:nvPr/>
        </p:nvSpPr>
        <p:spPr>
          <a:xfrm>
            <a:off x="7352075" y="1969273"/>
            <a:ext cx="2865515"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Configuration 2</a:t>
            </a:r>
          </a:p>
        </p:txBody>
      </p:sp>
      <p:graphicFrame>
        <p:nvGraphicFramePr>
          <p:cNvPr id="6" name="Table 5">
            <a:extLst>
              <a:ext uri="{FF2B5EF4-FFF2-40B4-BE49-F238E27FC236}">
                <a16:creationId xmlns:a16="http://schemas.microsoft.com/office/drawing/2014/main" id="{2DD61D1A-B5F9-48A4-8288-FA0B76309350}"/>
              </a:ext>
            </a:extLst>
          </p:cNvPr>
          <p:cNvGraphicFramePr>
            <a:graphicFrameLocks noGrp="1"/>
          </p:cNvGraphicFramePr>
          <p:nvPr>
            <p:extLst>
              <p:ext uri="{D42A27DB-BD31-4B8C-83A1-F6EECF244321}">
                <p14:modId xmlns:p14="http://schemas.microsoft.com/office/powerpoint/2010/main" val="3243170884"/>
              </p:ext>
            </p:extLst>
          </p:nvPr>
        </p:nvGraphicFramePr>
        <p:xfrm>
          <a:off x="6178124" y="4624670"/>
          <a:ext cx="5213418" cy="1798320"/>
        </p:xfrm>
        <a:graphic>
          <a:graphicData uri="http://schemas.openxmlformats.org/drawingml/2006/table">
            <a:tbl>
              <a:tblPr firstRow="1" firstCol="1" bandRow="1">
                <a:tableStyleId>{5C22544A-7EE6-4342-B048-85BDC9FD1C3A}</a:tableStyleId>
              </a:tblPr>
              <a:tblGrid>
                <a:gridCol w="868903">
                  <a:extLst>
                    <a:ext uri="{9D8B030D-6E8A-4147-A177-3AD203B41FA5}">
                      <a16:colId xmlns:a16="http://schemas.microsoft.com/office/drawing/2014/main" val="3349698911"/>
                    </a:ext>
                  </a:extLst>
                </a:gridCol>
                <a:gridCol w="868903">
                  <a:extLst>
                    <a:ext uri="{9D8B030D-6E8A-4147-A177-3AD203B41FA5}">
                      <a16:colId xmlns:a16="http://schemas.microsoft.com/office/drawing/2014/main" val="3313584517"/>
                    </a:ext>
                  </a:extLst>
                </a:gridCol>
                <a:gridCol w="868903">
                  <a:extLst>
                    <a:ext uri="{9D8B030D-6E8A-4147-A177-3AD203B41FA5}">
                      <a16:colId xmlns:a16="http://schemas.microsoft.com/office/drawing/2014/main" val="3603393422"/>
                    </a:ext>
                  </a:extLst>
                </a:gridCol>
                <a:gridCol w="868903">
                  <a:extLst>
                    <a:ext uri="{9D8B030D-6E8A-4147-A177-3AD203B41FA5}">
                      <a16:colId xmlns:a16="http://schemas.microsoft.com/office/drawing/2014/main" val="4161786120"/>
                    </a:ext>
                  </a:extLst>
                </a:gridCol>
                <a:gridCol w="868903">
                  <a:extLst>
                    <a:ext uri="{9D8B030D-6E8A-4147-A177-3AD203B41FA5}">
                      <a16:colId xmlns:a16="http://schemas.microsoft.com/office/drawing/2014/main" val="386899150"/>
                    </a:ext>
                  </a:extLst>
                </a:gridCol>
                <a:gridCol w="868903">
                  <a:extLst>
                    <a:ext uri="{9D8B030D-6E8A-4147-A177-3AD203B41FA5}">
                      <a16:colId xmlns:a16="http://schemas.microsoft.com/office/drawing/2014/main" val="3065763698"/>
                    </a:ext>
                  </a:extLst>
                </a:gridCol>
              </a:tblGrid>
              <a:tr h="161925">
                <a:tc>
                  <a:txBody>
                    <a:bodyPr/>
                    <a:lstStyle/>
                    <a:p>
                      <a:endParaRPr lang="en-US" sz="11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Low-delay B</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046829"/>
                  </a:ext>
                </a:extLst>
              </a:tr>
              <a:tr h="161925">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Over ECM-3.1 CTC</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37232604"/>
                  </a:ext>
                </a:extLst>
              </a:tr>
              <a:tr h="161925">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Y</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V</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3117716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0102898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6158916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-31.29%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-40.69%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-27.05%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83%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1743422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-28.04%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-27.17%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-17.90%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5107634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-28.35%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-29.92%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-29.05%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84%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5743112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-29.47%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-33.49%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-24.50%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68%</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5060056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-27.32%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-28.98%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-20.95%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5682777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-6.86%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-8.14%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81%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72%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16221936"/>
                  </a:ext>
                </a:extLst>
              </a:tr>
            </a:tbl>
          </a:graphicData>
        </a:graphic>
      </p:graphicFrame>
      <p:graphicFrame>
        <p:nvGraphicFramePr>
          <p:cNvPr id="11" name="Table 10">
            <a:extLst>
              <a:ext uri="{FF2B5EF4-FFF2-40B4-BE49-F238E27FC236}">
                <a16:creationId xmlns:a16="http://schemas.microsoft.com/office/drawing/2014/main" id="{98FA9721-3E81-4D16-8826-3E354C4FF380}"/>
              </a:ext>
            </a:extLst>
          </p:cNvPr>
          <p:cNvGraphicFramePr>
            <a:graphicFrameLocks noGrp="1"/>
          </p:cNvGraphicFramePr>
          <p:nvPr>
            <p:extLst>
              <p:ext uri="{D42A27DB-BD31-4B8C-83A1-F6EECF244321}">
                <p14:modId xmlns:p14="http://schemas.microsoft.com/office/powerpoint/2010/main" val="3310680027"/>
              </p:ext>
            </p:extLst>
          </p:nvPr>
        </p:nvGraphicFramePr>
        <p:xfrm>
          <a:off x="6178125" y="2530108"/>
          <a:ext cx="5213418" cy="1798320"/>
        </p:xfrm>
        <a:graphic>
          <a:graphicData uri="http://schemas.openxmlformats.org/drawingml/2006/table">
            <a:tbl>
              <a:tblPr firstRow="1" firstCol="1" bandRow="1">
                <a:tableStyleId>{5C22544A-7EE6-4342-B048-85BDC9FD1C3A}</a:tableStyleId>
              </a:tblPr>
              <a:tblGrid>
                <a:gridCol w="868903">
                  <a:extLst>
                    <a:ext uri="{9D8B030D-6E8A-4147-A177-3AD203B41FA5}">
                      <a16:colId xmlns:a16="http://schemas.microsoft.com/office/drawing/2014/main" val="4176655707"/>
                    </a:ext>
                  </a:extLst>
                </a:gridCol>
                <a:gridCol w="868903">
                  <a:extLst>
                    <a:ext uri="{9D8B030D-6E8A-4147-A177-3AD203B41FA5}">
                      <a16:colId xmlns:a16="http://schemas.microsoft.com/office/drawing/2014/main" val="2981754269"/>
                    </a:ext>
                  </a:extLst>
                </a:gridCol>
                <a:gridCol w="868903">
                  <a:extLst>
                    <a:ext uri="{9D8B030D-6E8A-4147-A177-3AD203B41FA5}">
                      <a16:colId xmlns:a16="http://schemas.microsoft.com/office/drawing/2014/main" val="1685310911"/>
                    </a:ext>
                  </a:extLst>
                </a:gridCol>
                <a:gridCol w="868903">
                  <a:extLst>
                    <a:ext uri="{9D8B030D-6E8A-4147-A177-3AD203B41FA5}">
                      <a16:colId xmlns:a16="http://schemas.microsoft.com/office/drawing/2014/main" val="970588857"/>
                    </a:ext>
                  </a:extLst>
                </a:gridCol>
                <a:gridCol w="868903">
                  <a:extLst>
                    <a:ext uri="{9D8B030D-6E8A-4147-A177-3AD203B41FA5}">
                      <a16:colId xmlns:a16="http://schemas.microsoft.com/office/drawing/2014/main" val="2528962645"/>
                    </a:ext>
                  </a:extLst>
                </a:gridCol>
                <a:gridCol w="868903">
                  <a:extLst>
                    <a:ext uri="{9D8B030D-6E8A-4147-A177-3AD203B41FA5}">
                      <a16:colId xmlns:a16="http://schemas.microsoft.com/office/drawing/2014/main" val="3890536801"/>
                    </a:ext>
                  </a:extLst>
                </a:gridCol>
              </a:tblGrid>
              <a:tr h="161925">
                <a:tc>
                  <a:txBody>
                    <a:bodyPr/>
                    <a:lstStyle/>
                    <a:p>
                      <a:endParaRPr lang="en-US" sz="11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Random Access</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74193043"/>
                  </a:ext>
                </a:extLst>
              </a:tr>
              <a:tr h="161925">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Over ECM-3.1 CTC</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50535506"/>
                  </a:ext>
                </a:extLst>
              </a:tr>
              <a:tr h="161925">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Y</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9203739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-33.79%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-16.41%</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-12.28%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0320096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-26.64%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-48.70%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-38.52%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1041539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B</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-30.31%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-42.36%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-28.62%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7560186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-21.37%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-23.98%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-15.89%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68%</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9466901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E</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8960551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-27.89%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-33.54%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-23.94%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0865447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D</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-21.31%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-22.23%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-16.48%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70%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9972763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F</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-7.79%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-5.54%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4337234"/>
                  </a:ext>
                </a:extLst>
              </a:tr>
            </a:tbl>
          </a:graphicData>
        </a:graphic>
      </p:graphicFrame>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2444" y="403879"/>
            <a:ext cx="11187112" cy="1318438"/>
          </a:xfrm>
        </p:spPr>
        <p:txBody>
          <a:bodyPr/>
          <a:lstStyle/>
          <a:p>
            <a:r>
              <a:rPr lang="en-US" dirty="0"/>
              <a:t>Simulation 4.3 and 4.4 report PSNR2 results</a:t>
            </a:r>
            <a:br>
              <a:rPr lang="en-US" dirty="0"/>
            </a:br>
            <a:r>
              <a:rPr lang="en-US" dirty="0"/>
              <a:t>QPs { 22, 27, 32, 37, 42 }</a:t>
            </a:r>
            <a:br>
              <a:rPr lang="en-US" dirty="0"/>
            </a:br>
            <a:r>
              <a:rPr lang="en-US" dirty="0"/>
              <a:t>Anchor is ECM3.1 CTC full size</a:t>
            </a:r>
          </a:p>
        </p:txBody>
      </p:sp>
      <p:sp>
        <p:nvSpPr>
          <p:cNvPr id="9" name="Title 3">
            <a:extLst>
              <a:ext uri="{FF2B5EF4-FFF2-40B4-BE49-F238E27FC236}">
                <a16:creationId xmlns:a16="http://schemas.microsoft.com/office/drawing/2014/main" id="{249B3545-6280-49A1-B1A2-DFFD09C17AEC}"/>
              </a:ext>
            </a:extLst>
          </p:cNvPr>
          <p:cNvSpPr txBox="1">
            <a:spLocks/>
          </p:cNvSpPr>
          <p:nvPr/>
        </p:nvSpPr>
        <p:spPr>
          <a:xfrm>
            <a:off x="1547588" y="1780585"/>
            <a:ext cx="2858080"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Configuration 1</a:t>
            </a:r>
          </a:p>
        </p:txBody>
      </p:sp>
      <p:sp>
        <p:nvSpPr>
          <p:cNvPr id="10" name="Title 3">
            <a:extLst>
              <a:ext uri="{FF2B5EF4-FFF2-40B4-BE49-F238E27FC236}">
                <a16:creationId xmlns:a16="http://schemas.microsoft.com/office/drawing/2014/main" id="{AB6390CF-2D15-4F51-AE27-9446DC034866}"/>
              </a:ext>
            </a:extLst>
          </p:cNvPr>
          <p:cNvSpPr txBox="1">
            <a:spLocks/>
          </p:cNvSpPr>
          <p:nvPr/>
        </p:nvSpPr>
        <p:spPr>
          <a:xfrm>
            <a:off x="7247577" y="1780062"/>
            <a:ext cx="2802324"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Configuration 2</a:t>
            </a:r>
          </a:p>
        </p:txBody>
      </p:sp>
      <p:graphicFrame>
        <p:nvGraphicFramePr>
          <p:cNvPr id="8" name="Table 7">
            <a:extLst>
              <a:ext uri="{FF2B5EF4-FFF2-40B4-BE49-F238E27FC236}">
                <a16:creationId xmlns:a16="http://schemas.microsoft.com/office/drawing/2014/main" id="{D2C03234-D5A4-4C4B-B62D-6B50A3DAE1AD}"/>
              </a:ext>
            </a:extLst>
          </p:cNvPr>
          <p:cNvGraphicFramePr>
            <a:graphicFrameLocks noGrp="1"/>
          </p:cNvGraphicFramePr>
          <p:nvPr>
            <p:extLst>
              <p:ext uri="{D42A27DB-BD31-4B8C-83A1-F6EECF244321}">
                <p14:modId xmlns:p14="http://schemas.microsoft.com/office/powerpoint/2010/main" val="345626666"/>
              </p:ext>
            </p:extLst>
          </p:nvPr>
        </p:nvGraphicFramePr>
        <p:xfrm>
          <a:off x="509587" y="2371566"/>
          <a:ext cx="4934082" cy="988695"/>
        </p:xfrm>
        <a:graphic>
          <a:graphicData uri="http://schemas.openxmlformats.org/drawingml/2006/table">
            <a:tbl>
              <a:tblPr firstRow="1" firstCol="1" bandRow="1">
                <a:tableStyleId>{5C22544A-7EE6-4342-B048-85BDC9FD1C3A}</a:tableStyleId>
              </a:tblPr>
              <a:tblGrid>
                <a:gridCol w="822347">
                  <a:extLst>
                    <a:ext uri="{9D8B030D-6E8A-4147-A177-3AD203B41FA5}">
                      <a16:colId xmlns:a16="http://schemas.microsoft.com/office/drawing/2014/main" val="1412934211"/>
                    </a:ext>
                  </a:extLst>
                </a:gridCol>
                <a:gridCol w="822347">
                  <a:extLst>
                    <a:ext uri="{9D8B030D-6E8A-4147-A177-3AD203B41FA5}">
                      <a16:colId xmlns:a16="http://schemas.microsoft.com/office/drawing/2014/main" val="4031154688"/>
                    </a:ext>
                  </a:extLst>
                </a:gridCol>
                <a:gridCol w="822347">
                  <a:extLst>
                    <a:ext uri="{9D8B030D-6E8A-4147-A177-3AD203B41FA5}">
                      <a16:colId xmlns:a16="http://schemas.microsoft.com/office/drawing/2014/main" val="2306401517"/>
                    </a:ext>
                  </a:extLst>
                </a:gridCol>
                <a:gridCol w="822347">
                  <a:extLst>
                    <a:ext uri="{9D8B030D-6E8A-4147-A177-3AD203B41FA5}">
                      <a16:colId xmlns:a16="http://schemas.microsoft.com/office/drawing/2014/main" val="2303668380"/>
                    </a:ext>
                  </a:extLst>
                </a:gridCol>
                <a:gridCol w="822347">
                  <a:extLst>
                    <a:ext uri="{9D8B030D-6E8A-4147-A177-3AD203B41FA5}">
                      <a16:colId xmlns:a16="http://schemas.microsoft.com/office/drawing/2014/main" val="317211114"/>
                    </a:ext>
                  </a:extLst>
                </a:gridCol>
                <a:gridCol w="822347">
                  <a:extLst>
                    <a:ext uri="{9D8B030D-6E8A-4147-A177-3AD203B41FA5}">
                      <a16:colId xmlns:a16="http://schemas.microsoft.com/office/drawing/2014/main" val="34430001"/>
                    </a:ext>
                  </a:extLst>
                </a:gridCol>
              </a:tblGrid>
              <a:tr h="101071">
                <a:tc>
                  <a:txBody>
                    <a:bodyPr/>
                    <a:lstStyle/>
                    <a:p>
                      <a:endParaRPr lang="en-US" sz="11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Random Access</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9444360"/>
                  </a:ext>
                </a:extLst>
              </a:tr>
              <a:tr h="161925">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Over ECM-3.1 CTC</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65222503"/>
                  </a:ext>
                </a:extLst>
              </a:tr>
              <a:tr h="161925">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5444992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0.32%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25.09%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20.87%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92038087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18.88%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81.32%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48.85%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4848238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9.60%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53.20%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34.86%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28%</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59289566"/>
                  </a:ext>
                </a:extLst>
              </a:tr>
            </a:tbl>
          </a:graphicData>
        </a:graphic>
      </p:graphicFrame>
      <p:graphicFrame>
        <p:nvGraphicFramePr>
          <p:cNvPr id="12" name="Table 11">
            <a:extLst>
              <a:ext uri="{FF2B5EF4-FFF2-40B4-BE49-F238E27FC236}">
                <a16:creationId xmlns:a16="http://schemas.microsoft.com/office/drawing/2014/main" id="{570E8951-4C43-43FA-ACA0-49D4D7800DAA}"/>
              </a:ext>
            </a:extLst>
          </p:cNvPr>
          <p:cNvGraphicFramePr>
            <a:graphicFrameLocks noGrp="1"/>
          </p:cNvGraphicFramePr>
          <p:nvPr>
            <p:extLst>
              <p:ext uri="{D42A27DB-BD31-4B8C-83A1-F6EECF244321}">
                <p14:modId xmlns:p14="http://schemas.microsoft.com/office/powerpoint/2010/main" val="3434352317"/>
              </p:ext>
            </p:extLst>
          </p:nvPr>
        </p:nvGraphicFramePr>
        <p:xfrm>
          <a:off x="6178125" y="2371565"/>
          <a:ext cx="4941228" cy="988695"/>
        </p:xfrm>
        <a:graphic>
          <a:graphicData uri="http://schemas.openxmlformats.org/drawingml/2006/table">
            <a:tbl>
              <a:tblPr firstRow="1" firstCol="1" bandRow="1">
                <a:tableStyleId>{5C22544A-7EE6-4342-B048-85BDC9FD1C3A}</a:tableStyleId>
              </a:tblPr>
              <a:tblGrid>
                <a:gridCol w="823538">
                  <a:extLst>
                    <a:ext uri="{9D8B030D-6E8A-4147-A177-3AD203B41FA5}">
                      <a16:colId xmlns:a16="http://schemas.microsoft.com/office/drawing/2014/main" val="3196840569"/>
                    </a:ext>
                  </a:extLst>
                </a:gridCol>
                <a:gridCol w="823538">
                  <a:extLst>
                    <a:ext uri="{9D8B030D-6E8A-4147-A177-3AD203B41FA5}">
                      <a16:colId xmlns:a16="http://schemas.microsoft.com/office/drawing/2014/main" val="1818842069"/>
                    </a:ext>
                  </a:extLst>
                </a:gridCol>
                <a:gridCol w="823538">
                  <a:extLst>
                    <a:ext uri="{9D8B030D-6E8A-4147-A177-3AD203B41FA5}">
                      <a16:colId xmlns:a16="http://schemas.microsoft.com/office/drawing/2014/main" val="1127510868"/>
                    </a:ext>
                  </a:extLst>
                </a:gridCol>
                <a:gridCol w="823538">
                  <a:extLst>
                    <a:ext uri="{9D8B030D-6E8A-4147-A177-3AD203B41FA5}">
                      <a16:colId xmlns:a16="http://schemas.microsoft.com/office/drawing/2014/main" val="3776386932"/>
                    </a:ext>
                  </a:extLst>
                </a:gridCol>
                <a:gridCol w="823538">
                  <a:extLst>
                    <a:ext uri="{9D8B030D-6E8A-4147-A177-3AD203B41FA5}">
                      <a16:colId xmlns:a16="http://schemas.microsoft.com/office/drawing/2014/main" val="551083042"/>
                    </a:ext>
                  </a:extLst>
                </a:gridCol>
                <a:gridCol w="823538">
                  <a:extLst>
                    <a:ext uri="{9D8B030D-6E8A-4147-A177-3AD203B41FA5}">
                      <a16:colId xmlns:a16="http://schemas.microsoft.com/office/drawing/2014/main" val="1005886908"/>
                    </a:ext>
                  </a:extLst>
                </a:gridCol>
              </a:tblGrid>
              <a:tr h="161925">
                <a:tc>
                  <a:txBody>
                    <a:bodyPr/>
                    <a:lstStyle/>
                    <a:p>
                      <a:endParaRPr lang="en-US" sz="11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Random Access</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53066158"/>
                  </a:ext>
                </a:extLst>
              </a:tr>
              <a:tr h="161925">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 ECM-3.1 CTC</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08901979"/>
                  </a:ext>
                </a:extLst>
              </a:tr>
              <a:tr h="161925">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U</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V</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1947723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16.52%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22.69%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22.94%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68%</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64%</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51579398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30.65%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39.72%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39.23%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70%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2500534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23.58%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31.21%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31.09%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0268699"/>
                  </a:ext>
                </a:extLst>
              </a:tr>
            </a:tbl>
          </a:graphicData>
        </a:graphic>
      </p:graphicFrame>
      <p:sp>
        <p:nvSpPr>
          <p:cNvPr id="13" name="Title 3">
            <a:extLst>
              <a:ext uri="{FF2B5EF4-FFF2-40B4-BE49-F238E27FC236}">
                <a16:creationId xmlns:a16="http://schemas.microsoft.com/office/drawing/2014/main" id="{485E885C-5016-440E-8346-C5A3BABBF464}"/>
              </a:ext>
            </a:extLst>
          </p:cNvPr>
          <p:cNvSpPr txBox="1">
            <a:spLocks/>
          </p:cNvSpPr>
          <p:nvPr/>
        </p:nvSpPr>
        <p:spPr>
          <a:xfrm>
            <a:off x="509587" y="3952313"/>
            <a:ext cx="9370393" cy="827278"/>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Simulation 4.5 report PSNR2 results</a:t>
            </a:r>
            <a:br>
              <a:rPr lang="en-US" sz="3200" dirty="0"/>
            </a:br>
            <a:r>
              <a:rPr lang="en-US" sz="3200" dirty="0"/>
              <a:t>Suggested QP selection as in JVET-Y0061</a:t>
            </a:r>
          </a:p>
        </p:txBody>
      </p:sp>
      <p:graphicFrame>
        <p:nvGraphicFramePr>
          <p:cNvPr id="14" name="Table 13">
            <a:extLst>
              <a:ext uri="{FF2B5EF4-FFF2-40B4-BE49-F238E27FC236}">
                <a16:creationId xmlns:a16="http://schemas.microsoft.com/office/drawing/2014/main" id="{B6E2DFAC-1244-4996-8C11-A7C47F565146}"/>
              </a:ext>
            </a:extLst>
          </p:cNvPr>
          <p:cNvGraphicFramePr>
            <a:graphicFrameLocks noGrp="1"/>
          </p:cNvGraphicFramePr>
          <p:nvPr>
            <p:extLst>
              <p:ext uri="{D42A27DB-BD31-4B8C-83A1-F6EECF244321}">
                <p14:modId xmlns:p14="http://schemas.microsoft.com/office/powerpoint/2010/main" val="3178743251"/>
              </p:ext>
            </p:extLst>
          </p:nvPr>
        </p:nvGraphicFramePr>
        <p:xfrm>
          <a:off x="502444" y="5313026"/>
          <a:ext cx="10616914" cy="1141095"/>
        </p:xfrm>
        <a:graphic>
          <a:graphicData uri="http://schemas.openxmlformats.org/drawingml/2006/table">
            <a:tbl>
              <a:tblPr firstRow="1" firstCol="1" bandRow="1">
                <a:tableStyleId>{5C22544A-7EE6-4342-B048-85BDC9FD1C3A}</a:tableStyleId>
              </a:tblPr>
              <a:tblGrid>
                <a:gridCol w="965174">
                  <a:extLst>
                    <a:ext uri="{9D8B030D-6E8A-4147-A177-3AD203B41FA5}">
                      <a16:colId xmlns:a16="http://schemas.microsoft.com/office/drawing/2014/main" val="326257241"/>
                    </a:ext>
                  </a:extLst>
                </a:gridCol>
                <a:gridCol w="965174">
                  <a:extLst>
                    <a:ext uri="{9D8B030D-6E8A-4147-A177-3AD203B41FA5}">
                      <a16:colId xmlns:a16="http://schemas.microsoft.com/office/drawing/2014/main" val="3831274430"/>
                    </a:ext>
                  </a:extLst>
                </a:gridCol>
                <a:gridCol w="965174">
                  <a:extLst>
                    <a:ext uri="{9D8B030D-6E8A-4147-A177-3AD203B41FA5}">
                      <a16:colId xmlns:a16="http://schemas.microsoft.com/office/drawing/2014/main" val="61087006"/>
                    </a:ext>
                  </a:extLst>
                </a:gridCol>
                <a:gridCol w="965174">
                  <a:extLst>
                    <a:ext uri="{9D8B030D-6E8A-4147-A177-3AD203B41FA5}">
                      <a16:colId xmlns:a16="http://schemas.microsoft.com/office/drawing/2014/main" val="3077217573"/>
                    </a:ext>
                  </a:extLst>
                </a:gridCol>
                <a:gridCol w="965174">
                  <a:extLst>
                    <a:ext uri="{9D8B030D-6E8A-4147-A177-3AD203B41FA5}">
                      <a16:colId xmlns:a16="http://schemas.microsoft.com/office/drawing/2014/main" val="3796716425"/>
                    </a:ext>
                  </a:extLst>
                </a:gridCol>
                <a:gridCol w="965174">
                  <a:extLst>
                    <a:ext uri="{9D8B030D-6E8A-4147-A177-3AD203B41FA5}">
                      <a16:colId xmlns:a16="http://schemas.microsoft.com/office/drawing/2014/main" val="234581473"/>
                    </a:ext>
                  </a:extLst>
                </a:gridCol>
                <a:gridCol w="965174">
                  <a:extLst>
                    <a:ext uri="{9D8B030D-6E8A-4147-A177-3AD203B41FA5}">
                      <a16:colId xmlns:a16="http://schemas.microsoft.com/office/drawing/2014/main" val="1367744583"/>
                    </a:ext>
                  </a:extLst>
                </a:gridCol>
                <a:gridCol w="965174">
                  <a:extLst>
                    <a:ext uri="{9D8B030D-6E8A-4147-A177-3AD203B41FA5}">
                      <a16:colId xmlns:a16="http://schemas.microsoft.com/office/drawing/2014/main" val="600337342"/>
                    </a:ext>
                  </a:extLst>
                </a:gridCol>
                <a:gridCol w="965174">
                  <a:extLst>
                    <a:ext uri="{9D8B030D-6E8A-4147-A177-3AD203B41FA5}">
                      <a16:colId xmlns:a16="http://schemas.microsoft.com/office/drawing/2014/main" val="2389199737"/>
                    </a:ext>
                  </a:extLst>
                </a:gridCol>
                <a:gridCol w="965174">
                  <a:extLst>
                    <a:ext uri="{9D8B030D-6E8A-4147-A177-3AD203B41FA5}">
                      <a16:colId xmlns:a16="http://schemas.microsoft.com/office/drawing/2014/main" val="1748322122"/>
                    </a:ext>
                  </a:extLst>
                </a:gridCol>
                <a:gridCol w="965174">
                  <a:extLst>
                    <a:ext uri="{9D8B030D-6E8A-4147-A177-3AD203B41FA5}">
                      <a16:colId xmlns:a16="http://schemas.microsoft.com/office/drawing/2014/main" val="455358159"/>
                    </a:ext>
                  </a:extLst>
                </a:gridCol>
              </a:tblGrid>
              <a:tr h="161925">
                <a:tc>
                  <a:txBody>
                    <a:bodyPr/>
                    <a:lstStyle/>
                    <a:p>
                      <a:endParaRPr lang="en-US" sz="1100" dirty="0">
                        <a:effectLst/>
                        <a:latin typeface="Times New Roman" panose="02020603050405020304" pitchFamily="18" charset="0"/>
                      </a:endParaRPr>
                    </a:p>
                  </a:txBody>
                  <a:tcPr marL="68580" marR="68580" marT="0" marB="0" anchor="ct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Random Access</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762116"/>
                  </a:ext>
                </a:extLst>
              </a:tr>
              <a:tr h="161925">
                <a:tc>
                  <a:txBody>
                    <a:bodyPr/>
                    <a:lstStyle/>
                    <a:p>
                      <a:endParaRPr lang="en-US" sz="11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highlight>
                            <a:srgbClr val="FFFF00"/>
                          </a:highlight>
                        </a:rPr>
                        <a:t>ECM-3.1 RPR enabling</a:t>
                      </a:r>
                      <a:endParaRPr lang="en-US" sz="1400" dirty="0">
                        <a:effectLst/>
                        <a:highlight>
                          <a:srgbClr val="FFFF00"/>
                        </a:highlight>
                      </a:endParaRPr>
                    </a:p>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Over ECM-3.1 CTC</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highlight>
                            <a:srgbClr val="FFFF00"/>
                          </a:highlight>
                        </a:rPr>
                        <a:t>JVET-Y0128 RPR enabling</a:t>
                      </a:r>
                      <a:endParaRPr lang="en-US" sz="1400" dirty="0">
                        <a:effectLst/>
                        <a:highlight>
                          <a:srgbClr val="FFFF00"/>
                        </a:highlight>
                      </a:endParaRPr>
                    </a:p>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Over ECM-3.1 CTC</a:t>
                      </a:r>
                      <a:endParaRPr lang="en-US"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1253042"/>
                  </a:ext>
                </a:extLst>
              </a:tr>
              <a:tr h="161925">
                <a:tc>
                  <a:txBody>
                    <a:bodyPr/>
                    <a:lstStyle/>
                    <a:p>
                      <a:endParaRPr lang="en-US" sz="11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Y</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V</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8921283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-1.66%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3.40%</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5.11%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-1.66%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3.42%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5.11%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3933425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Class A2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-0.37%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15.96%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10.96%</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-0.37%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15.95%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10.95%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79%</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8444183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9.68%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8.03%</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75%</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67%</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9.68%</a:t>
                      </a:r>
                      <a:endParaRPr lang="en-US"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8.03%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75%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67%</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13803337"/>
                  </a:ext>
                </a:extLst>
              </a:tr>
            </a:tbl>
          </a:graphicData>
        </a:graphic>
      </p:graphicFrame>
      <p:sp>
        <p:nvSpPr>
          <p:cNvPr id="11" name="Title 3">
            <a:extLst>
              <a:ext uri="{FF2B5EF4-FFF2-40B4-BE49-F238E27FC236}">
                <a16:creationId xmlns:a16="http://schemas.microsoft.com/office/drawing/2014/main" id="{FA7214A3-1446-42B7-9A53-242A96F4E0B7}"/>
              </a:ext>
            </a:extLst>
          </p:cNvPr>
          <p:cNvSpPr txBox="1">
            <a:spLocks/>
          </p:cNvSpPr>
          <p:nvPr/>
        </p:nvSpPr>
        <p:spPr>
          <a:xfrm>
            <a:off x="4510095" y="4828338"/>
            <a:ext cx="2858080" cy="41363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Configuration 1</a:t>
            </a:r>
          </a:p>
        </p:txBody>
      </p:sp>
    </p:spTree>
    <p:extLst>
      <p:ext uri="{BB962C8B-B14F-4D97-AF65-F5344CB8AC3E}">
        <p14:creationId xmlns:p14="http://schemas.microsoft.com/office/powerpoint/2010/main" val="86309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blank</Template>
  <TotalTime>732</TotalTime>
  <Words>1064</Words>
  <Application>Microsoft Office PowerPoint</Application>
  <PresentationFormat>Widescreen</PresentationFormat>
  <Paragraphs>382</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 Executive External</vt:lpstr>
      <vt:lpstr>JVET-Y0128 Non-EE2: fixing issues for RPR enabling and non-CTC configuration in ECM</vt:lpstr>
      <vt:lpstr>Introduction</vt:lpstr>
      <vt:lpstr>Problem</vt:lpstr>
      <vt:lpstr>Proposal</vt:lpstr>
      <vt:lpstr>Simulations</vt:lpstr>
      <vt:lpstr>Simulation 4.1 and 4.2 report PSNR1 results QPs { 22, 27, 32, 37 } Anchor is ECM3.1 CTC full size</vt:lpstr>
      <vt:lpstr>Simulation 4.3 and 4.4 report PSNR2 results QPs { 22, 27, 32, 37, 42 } Anchor is ECM3.1 CTC full size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Zhi Zhang</cp:lastModifiedBy>
  <cp:revision>63</cp:revision>
  <dcterms:created xsi:type="dcterms:W3CDTF">2020-07-21T14:31:43Z</dcterms:created>
  <dcterms:modified xsi:type="dcterms:W3CDTF">2022-01-14T13:56:43Z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