
<file path=[Content_Types].xml><?xml version="1.0" encoding="utf-8"?>
<Types xmlns="http://schemas.openxmlformats.org/package/2006/content-types">
  <Default Extension="emf" ContentType="image/x-emf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762" r:id="rId1"/>
    <p:sldMasterId id="2147483774" r:id="rId2"/>
  </p:sldMasterIdLst>
  <p:notesMasterIdLst>
    <p:notesMasterId r:id="rId8"/>
  </p:notesMasterIdLst>
  <p:handoutMasterIdLst>
    <p:handoutMasterId r:id="rId9"/>
  </p:handoutMasterIdLst>
  <p:sldIdLst>
    <p:sldId id="267" r:id="rId3"/>
    <p:sldId id="374" r:id="rId4"/>
    <p:sldId id="370" r:id="rId5"/>
    <p:sldId id="376" r:id="rId6"/>
    <p:sldId id="378" r:id="rId7"/>
  </p:sldIdLst>
  <p:sldSz cx="12192000" cy="6858000"/>
  <p:notesSz cx="6799263" cy="99298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Xianglin Wang" initials="XW" lastIdx="1" clrIdx="0">
    <p:extLst>
      <p:ext uri="{19B8F6BF-5375-455C-9EA6-DF929625EA0E}">
        <p15:presenceInfo xmlns:p15="http://schemas.microsoft.com/office/powerpoint/2012/main" userId="29d3220b9f7a0560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D86E7"/>
    <a:srgbClr val="1E75F6"/>
    <a:srgbClr val="2769ED"/>
    <a:srgbClr val="7DB9FB"/>
    <a:srgbClr val="CCECFF"/>
    <a:srgbClr val="2807EB"/>
    <a:srgbClr val="7585FD"/>
    <a:srgbClr val="FF9300"/>
    <a:srgbClr val="00823B"/>
    <a:srgbClr val="FA400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3850" autoAdjust="0"/>
  </p:normalViewPr>
  <p:slideViewPr>
    <p:cSldViewPr snapToGrid="0" snapToObjects="1">
      <p:cViewPr varScale="1">
        <p:scale>
          <a:sx n="162" d="100"/>
          <a:sy n="162" d="100"/>
        </p:scale>
        <p:origin x="252" y="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80" d="100"/>
          <a:sy n="80" d="100"/>
        </p:scale>
        <p:origin x="3162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commentAuthors" Target="commentAuthors.xml"/><Relationship Id="rId4" Type="http://schemas.openxmlformats.org/officeDocument/2006/relationships/slide" Target="slides/slide2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347" cy="49821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51342" y="0"/>
            <a:ext cx="2946347" cy="49821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F71FF7-898C-764C-BA9D-F5CB11F82A11}" type="datetimeFigureOut">
              <a:rPr kumimoji="1" lang="zh-CN" altLang="en-US" smtClean="0"/>
              <a:t>2022/1/12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431600"/>
            <a:ext cx="2946347" cy="49821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51342" y="9431600"/>
            <a:ext cx="2946347" cy="49821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3D1A330-7A54-034E-8E61-F6BD3801FFAF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8925767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347" cy="49821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51342" y="0"/>
            <a:ext cx="2946347" cy="49821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55658A1-3E81-F948-9296-33D76CEBD331}" type="datetimeFigureOut">
              <a:rPr kumimoji="1" lang="zh-CN" altLang="en-US" smtClean="0"/>
              <a:t>2022/1/12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4713" cy="33512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79927" y="4778722"/>
            <a:ext cx="5439410" cy="390986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431600"/>
            <a:ext cx="2946347" cy="49821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51342" y="9431600"/>
            <a:ext cx="2946347" cy="49821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F5986E8-93E9-C64B-BFF1-5E33A87BE151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8006215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5986E8-93E9-C64B-BFF1-5E33A87BE151}" type="slidenum">
              <a:rPr kumimoji="1" lang="zh-CN" altLang="en-US" smtClean="0"/>
              <a:t>1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948346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319268" y="2146388"/>
            <a:ext cx="7189694" cy="1645920"/>
          </a:xfrm>
          <a:noFill/>
          <a:ln w="38100">
            <a:noFill/>
          </a:ln>
        </p:spPr>
        <p:txBody>
          <a:bodyPr lIns="274320" rIns="274320" anchor="ctr" anchorCtr="1">
            <a:normAutofit/>
          </a:bodyPr>
          <a:lstStyle>
            <a:lvl1pPr algn="ctr">
              <a:defRPr sz="3800">
                <a:solidFill>
                  <a:srgbClr val="262626"/>
                </a:solidFill>
                <a:latin typeface="KaiTi" panose="02010609060101010101" pitchFamily="49" charset="-122"/>
                <a:ea typeface="KaiTi" panose="020106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314058" y="4191179"/>
            <a:ext cx="7194904" cy="1239894"/>
          </a:xfrm>
          <a:noFill/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pic>
        <p:nvPicPr>
          <p:cNvPr id="32" name="Picture 31" title="Ribbon tab">
            <a:extLst>
              <a:ext uri="{FF2B5EF4-FFF2-40B4-BE49-F238E27FC236}">
                <a16:creationId xmlns:a16="http://schemas.microsoft.com/office/drawing/2014/main" id="{A33377A7-8545-426C-968E-E7A8DE06A03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51470" y="0"/>
            <a:ext cx="1482811" cy="1845171"/>
          </a:xfrm>
          <a:prstGeom prst="rect">
            <a:avLst/>
          </a:prstGeom>
        </p:spPr>
      </p:pic>
      <p:grpSp>
        <p:nvGrpSpPr>
          <p:cNvPr id="33" name="Group 32">
            <a:extLst>
              <a:ext uri="{FF2B5EF4-FFF2-40B4-BE49-F238E27FC236}">
                <a16:creationId xmlns:a16="http://schemas.microsoft.com/office/drawing/2014/main" id="{FBEFF6D6-E183-4F2A-99AD-1BFBA0AF31AF}"/>
              </a:ext>
            </a:extLst>
          </p:cNvPr>
          <p:cNvGrpSpPr/>
          <p:nvPr userDrawn="1"/>
        </p:nvGrpSpPr>
        <p:grpSpPr>
          <a:xfrm>
            <a:off x="0" y="932931"/>
            <a:ext cx="12192000" cy="63125"/>
            <a:chOff x="507492" y="1501519"/>
            <a:chExt cx="8129016" cy="63125"/>
          </a:xfrm>
        </p:grpSpPr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16759945-344B-4AF3-90DB-D9E88ED9EE25}"/>
                </a:ext>
              </a:extLst>
            </p:cNvPr>
            <p:cNvCxnSpPr/>
            <p:nvPr/>
          </p:nvCxnSpPr>
          <p:spPr>
            <a:xfrm>
              <a:off x="507492" y="1564644"/>
              <a:ext cx="8129016" cy="0"/>
            </a:xfrm>
            <a:prstGeom prst="line">
              <a:avLst/>
            </a:prstGeom>
            <a:ln w="38100" cap="flat">
              <a:solidFill>
                <a:schemeClr val="tx1">
                  <a:lumMod val="65000"/>
                  <a:lumOff val="35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39548AF7-DE2C-4CDE-9E92-9944CCEF6687}"/>
                </a:ext>
              </a:extLst>
            </p:cNvPr>
            <p:cNvCxnSpPr/>
            <p:nvPr/>
          </p:nvCxnSpPr>
          <p:spPr>
            <a:xfrm>
              <a:off x="507492" y="1501519"/>
              <a:ext cx="8129016" cy="0"/>
            </a:xfrm>
            <a:prstGeom prst="line">
              <a:avLst/>
            </a:prstGeom>
            <a:ln w="12700" cap="flat">
              <a:solidFill>
                <a:schemeClr val="tx1">
                  <a:lumMod val="65000"/>
                  <a:lumOff val="35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0" name="Picture 9">
            <a:extLst>
              <a:ext uri="{FF2B5EF4-FFF2-40B4-BE49-F238E27FC236}">
                <a16:creationId xmlns:a16="http://schemas.microsoft.com/office/drawing/2014/main" id="{FFA7B74A-8FA1-4894-AE5A-284B7C134B3B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230839" y="2489023"/>
            <a:ext cx="2938373" cy="84492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53112" y="937260"/>
            <a:ext cx="1298608" cy="498348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31136" y="937260"/>
            <a:ext cx="6198489" cy="498348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34660D-3DDA-4565-BCCE-34E3B48C58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282D227-7951-4B3A-BBBC-5839703DDA3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0380A5F-968C-47DE-8D59-F8D9B85FC3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6C2FDE9-6A46-4C24-BEB6-13839462C0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90E5BEC-B6A8-458A-865C-4BBB984462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227074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B48A8B-ABD9-4991-B440-F1B113F3A4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96308B-F98E-4EDA-AD53-5F4D3DE246C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3C84D6-901F-43D4-9BE8-6B977663D8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C1C89C9-29A0-44F7-A5EF-F9DAD1A277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900F502-C262-4546-A3A0-6976278738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771517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25A1BD-C8F4-4133-A712-0C445F034C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7256C24-1B90-46EB-A779-0F73C3FEF58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35CA67-61B2-4FC0-A5AE-D3B3007C46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0AFA73A-5843-4F37-ACBE-36A77BC597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8CEAE5A-D279-4680-9717-7D8A9DB69F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213887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4B13E3-08B6-4686-9CB1-21A0986CD6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E0A2E49-1E7C-4D03-A9A8-95212079BBC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BA29C76-895D-4BFD-825F-B05A3BD738F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20C143C-4AD1-405A-8930-4F2DC45D76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8447B26-0756-4A9B-9C5E-1281939AF8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2F1D453-6F06-4ACA-80C2-1CAA290515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415068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F56C3C-A798-4DD8-BA20-0CC5D348D5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A957945-6734-483D-8B07-2D488F74D8C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A963799-4A3D-4F1D-A537-DF09F368283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36CF3DE-3E2E-4385-ABEA-8CFE534D12B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C200038-54C8-4B56-AB0A-659CF88152D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8788BEA-37C3-416A-9BC6-99EAE4CAD6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6C76C96-6108-48CB-892B-C208DDF157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04812A7-7FF3-4102-95D5-65392C4D37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26169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A35FCC-B7A4-4084-8142-9022CDFD08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D77A3B6-82B7-4F56-BE3F-5D4941E641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700C4F0-FF27-43FD-89FA-CB9CA0D6C0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6324DED-E99A-41B7-9E03-AA8C640279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681604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5574989-549A-4218-B722-9142536CB2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E49EEC8-3B47-404E-8366-43C03146F5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51E1525-09F0-40A0-9EB7-7D7629B456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693585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66404F-F4CC-4C52-A45A-9224C91463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BB68B8-BF50-4827-93EB-58BE049771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01A9074-69C0-42A0-8F90-6D478A6D8C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5819040-CC3D-4C7F-A351-F416F2E793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55D259B-50CC-4BEA-8921-38EDEA38E5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DC40B94-84B1-45A0-B481-ED55EF6494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60493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2907" y="1137537"/>
            <a:ext cx="9651352" cy="5012251"/>
          </a:xfrm>
        </p:spPr>
        <p:txBody>
          <a:bodyPr/>
          <a:lstStyle>
            <a:lvl1pPr>
              <a:defRPr>
                <a:latin typeface="Arial" panose="020B0604020202020204" pitchFamily="34" charset="0"/>
                <a:ea typeface="Microsoft YaHei Light" panose="020B0502040204020203" pitchFamily="34" charset="-122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ea typeface="Microsoft YaHei Light" panose="020B0502040204020203" pitchFamily="34" charset="-122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ea typeface="Microsoft YaHei Light" panose="020B0502040204020203" pitchFamily="34" charset="-122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ea typeface="Microsoft YaHei Light" panose="020B0502040204020203" pitchFamily="34" charset="-122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ea typeface="Microsoft YaHei Light" panose="020B0502040204020203" pitchFamily="34" charset="-122"/>
                <a:cs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  <a:endParaRPr lang="en-US" dirty="0"/>
          </a:p>
        </p:txBody>
      </p:sp>
      <p:sp>
        <p:nvSpPr>
          <p:cNvPr id="27" name="Date Placeholder 3">
            <a:extLst>
              <a:ext uri="{FF2B5EF4-FFF2-40B4-BE49-F238E27FC236}">
                <a16:creationId xmlns:a16="http://schemas.microsoft.com/office/drawing/2014/main" id="{AB9E0956-5A58-45B4-8B7C-707A8A826AA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1056680" y="6394432"/>
            <a:ext cx="866399" cy="3239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r>
              <a:rPr kumimoji="1" lang="en-US" altLang="zh-CN"/>
              <a:t>2019/2/21</a:t>
            </a:r>
            <a:endParaRPr kumimoji="1" lang="zh-CN" altLang="en-US" dirty="0"/>
          </a:p>
        </p:txBody>
      </p:sp>
      <p:sp>
        <p:nvSpPr>
          <p:cNvPr id="28" name="Slide Number Placeholder 5">
            <a:extLst>
              <a:ext uri="{FF2B5EF4-FFF2-40B4-BE49-F238E27FC236}">
                <a16:creationId xmlns:a16="http://schemas.microsoft.com/office/drawing/2014/main" id="{59BEA95E-D349-4B9D-8FCF-0B92344F511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608999" y="6373536"/>
            <a:ext cx="365760" cy="365760"/>
          </a:xfrm>
          <a:prstGeom prst="ellipse">
            <a:avLst/>
          </a:prstGeom>
          <a:solidFill>
            <a:srgbClr val="1D1D1D">
              <a:alpha val="70000"/>
            </a:srgbClr>
          </a:solidFill>
        </p:spPr>
        <p:txBody>
          <a:bodyPr vert="horz" lIns="18288" tIns="45720" rIns="18288" bIns="45720" rtlCol="0" anchor="ctr">
            <a:noAutofit/>
          </a:bodyPr>
          <a:lstStyle>
            <a:lvl1pPr algn="ctr">
              <a:defRPr sz="1100" spc="0" baseline="0">
                <a:solidFill>
                  <a:srgbClr val="FFFFFF"/>
                </a:solidFill>
              </a:defRPr>
            </a:lvl1pPr>
          </a:lstStyle>
          <a:p>
            <a:fld id="{288F7849-32F3-194E-BDD1-B2A2EC6DDAC8}" type="slidenum">
              <a:rPr kumimoji="1" lang="zh-CN" altLang="en-US" smtClean="0"/>
              <a:t>‹#›</a:t>
            </a:fld>
            <a:endParaRPr kumimoji="1" lang="zh-CN" altLang="en-US" dirty="0"/>
          </a:p>
        </p:txBody>
      </p:sp>
      <p:sp>
        <p:nvSpPr>
          <p:cNvPr id="30" name="Title Placeholder 1">
            <a:extLst>
              <a:ext uri="{FF2B5EF4-FFF2-40B4-BE49-F238E27FC236}">
                <a16:creationId xmlns:a16="http://schemas.microsoft.com/office/drawing/2014/main" id="{838A8841-AB9D-49CE-8371-625F91B03AC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32907" y="202969"/>
            <a:ext cx="9250882" cy="677809"/>
          </a:xfrm>
          <a:prstGeom prst="rect">
            <a:avLst/>
          </a:prstGeom>
          <a:noFill/>
          <a:ln w="31750" cap="sq">
            <a:noFill/>
            <a:miter lim="800000"/>
          </a:ln>
        </p:spPr>
        <p:txBody>
          <a:bodyPr vert="horz" lIns="182880" tIns="182880" rIns="182880" bIns="182880" rtlCol="0" anchor="ctr">
            <a:noAutofit/>
          </a:bodyPr>
          <a:lstStyle>
            <a:lvl1pPr algn="l">
              <a:defRPr sz="2800" b="1" cap="none" spc="0">
                <a:latin typeface="KaiTi" panose="02010609060101010101" pitchFamily="49" charset="-122"/>
                <a:ea typeface="KaiTi" panose="02010609060101010101" pitchFamily="49" charset="-122"/>
                <a:cs typeface="Arial" panose="020B0604020202020204" pitchFamily="34" charset="0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10" name="Shape 491">
            <a:extLst>
              <a:ext uri="{FF2B5EF4-FFF2-40B4-BE49-F238E27FC236}">
                <a16:creationId xmlns:a16="http://schemas.microsoft.com/office/drawing/2014/main" id="{694D4683-AEB3-4DDC-8ECA-FC1DA158C046}"/>
              </a:ext>
            </a:extLst>
          </p:cNvPr>
          <p:cNvSpPr/>
          <p:nvPr userDrawn="1"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AF55C9FE-6B76-4374-8E68-B03E112D6FBF}"/>
              </a:ext>
            </a:extLst>
          </p:cNvPr>
          <p:cNvGrpSpPr/>
          <p:nvPr userDrawn="1"/>
        </p:nvGrpSpPr>
        <p:grpSpPr>
          <a:xfrm>
            <a:off x="0" y="932931"/>
            <a:ext cx="12192000" cy="63125"/>
            <a:chOff x="507492" y="1501519"/>
            <a:chExt cx="8129016" cy="63125"/>
          </a:xfrm>
        </p:grpSpPr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FD014C6C-6BAE-4E96-A69C-4398C6B53205}"/>
                </a:ext>
              </a:extLst>
            </p:cNvPr>
            <p:cNvCxnSpPr/>
            <p:nvPr/>
          </p:nvCxnSpPr>
          <p:spPr>
            <a:xfrm>
              <a:off x="507492" y="1564644"/>
              <a:ext cx="8129016" cy="0"/>
            </a:xfrm>
            <a:prstGeom prst="line">
              <a:avLst/>
            </a:prstGeom>
            <a:ln w="38100" cap="flat">
              <a:solidFill>
                <a:schemeClr val="tx1">
                  <a:lumMod val="65000"/>
                  <a:lumOff val="35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88FC2AB6-A460-4F7D-A302-0AB550701794}"/>
                </a:ext>
              </a:extLst>
            </p:cNvPr>
            <p:cNvCxnSpPr/>
            <p:nvPr/>
          </p:nvCxnSpPr>
          <p:spPr>
            <a:xfrm>
              <a:off x="507492" y="1501519"/>
              <a:ext cx="8129016" cy="0"/>
            </a:xfrm>
            <a:prstGeom prst="line">
              <a:avLst/>
            </a:prstGeom>
            <a:ln w="12700" cap="flat">
              <a:solidFill>
                <a:schemeClr val="tx1">
                  <a:lumMod val="65000"/>
                  <a:lumOff val="35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Shape 490">
            <a:extLst>
              <a:ext uri="{FF2B5EF4-FFF2-40B4-BE49-F238E27FC236}">
                <a16:creationId xmlns:a16="http://schemas.microsoft.com/office/drawing/2014/main" id="{D0A4DF63-763D-4E16-B165-5EE0B09977FF}"/>
              </a:ext>
            </a:extLst>
          </p:cNvPr>
          <p:cNvSpPr/>
          <p:nvPr userDrawn="1"/>
        </p:nvSpPr>
        <p:spPr>
          <a:xfrm>
            <a:off x="-14139" y="0"/>
            <a:ext cx="155030" cy="5316836"/>
          </a:xfrm>
          <a:prstGeom prst="rect">
            <a:avLst/>
          </a:prstGeom>
          <a:solidFill>
            <a:srgbClr val="F0830A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25B2E1B-D9F0-41BA-BFEA-2388E1A1807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583789" y="115735"/>
            <a:ext cx="2622350" cy="754049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86279D-7002-4D1F-A4A6-CAB2B061F2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D469ABE-20C8-47B5-BCAE-D77399FF441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1CD3B47-1BA5-4DA3-9203-2C0DDEB203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7997B12-2B5E-4228-9577-916810044D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F3F8145-B3C3-4F2F-97F7-A197560321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3B8DF16-9157-4B34-BE84-0EC7EF8998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949865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3648A4-6D73-47EB-8976-0CDC85918B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03AEEB3-A246-430B-9163-82D74B498EC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4A509AA-CE07-4575-8707-2BF237C187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7B9014-C6A4-4833-8F7A-95DA63C428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EC234D4-DCC3-4166-9797-9AC2D00239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901499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769E022-B23E-4313-84A8-C684FF39265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B5646DE-B7C0-4B5A-AD1E-710ACFB171E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E906586-22AC-4887-8472-932E013EBE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914E463-5D59-4972-A61E-3A882C00C9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6D9D6B0-B90E-46DD-A9C9-063349CDFD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1159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2386744"/>
            <a:ext cx="899160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>
              <a:defRPr sz="3800">
                <a:solidFill>
                  <a:srgbClr val="262626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95194" y="4352465"/>
            <a:ext cx="6801612" cy="1265082"/>
          </a:xfrm>
        </p:spPr>
        <p:txBody>
          <a:bodyPr anchor="t" anchorCtr="1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88218" y="1275408"/>
            <a:ext cx="5446150" cy="49885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57633" y="1268863"/>
            <a:ext cx="5163402" cy="498850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11" name="Title Placeholder 1">
            <a:extLst>
              <a:ext uri="{FF2B5EF4-FFF2-40B4-BE49-F238E27FC236}">
                <a16:creationId xmlns:a16="http://schemas.microsoft.com/office/drawing/2014/main" id="{66D309F8-5149-4789-8AD8-BEB2C69D48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552" y="229864"/>
            <a:ext cx="8249389" cy="792112"/>
          </a:xfrm>
          <a:prstGeom prst="rect">
            <a:avLst/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</a:gsLst>
            <a:path path="circle">
              <a:fillToRect l="50000" t="50000" r="50000" b="50000"/>
            </a:path>
          </a:gradFill>
          <a:ln w="31750" cap="sq">
            <a:noFill/>
            <a:miter lim="800000"/>
          </a:ln>
        </p:spPr>
        <p:txBody>
          <a:bodyPr vert="horz" lIns="182880" tIns="182880" rIns="182880" bIns="18288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8343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83436" y="3143250"/>
            <a:ext cx="4270248" cy="2596776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38316" y="3143250"/>
            <a:ext cx="4253484" cy="2596776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633831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4672" y="2243828"/>
            <a:ext cx="4486656" cy="1141497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rm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36080" y="804672"/>
            <a:ext cx="4815840" cy="5248656"/>
          </a:xfrm>
        </p:spPr>
        <p:txBody>
          <a:bodyPr>
            <a:normAutofit/>
          </a:bodyPr>
          <a:lstStyle>
            <a:lvl1pPr>
              <a:defRPr sz="19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6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6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8523" y="2243828"/>
            <a:ext cx="4494998" cy="1134640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9" y="0"/>
            <a:ext cx="6102097" cy="6858000"/>
          </a:xfrm>
          <a:solidFill>
            <a:schemeClr val="bg1">
              <a:lumMod val="85000"/>
            </a:schemeClr>
          </a:solidFill>
        </p:spPr>
        <p:txBody>
          <a:bodyPr anchor="t"/>
          <a:lstStyle>
            <a:lvl1pPr marL="0" indent="0">
              <a:buNone/>
              <a:defRPr sz="3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将图片拖动到占位符，或单击添加图标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7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231136" y="964692"/>
            <a:ext cx="7729728" cy="1188720"/>
          </a:xfrm>
          <a:prstGeom prst="rect">
            <a:avLst/>
          </a:prstGeom>
          <a:solidFill>
            <a:schemeClr val="bg1"/>
          </a:solidFill>
          <a:ln w="31750" cap="sq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txBody>
          <a:bodyPr vert="horz" lIns="182880" tIns="182880" rIns="182880" bIns="18288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31136" y="2638044"/>
            <a:ext cx="7729728" cy="31019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6813507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3" r:id="rId1"/>
    <p:sldLayoutId id="2147483764" r:id="rId2"/>
    <p:sldLayoutId id="2147483765" r:id="rId3"/>
    <p:sldLayoutId id="2147483766" r:id="rId4"/>
    <p:sldLayoutId id="2147483767" r:id="rId5"/>
    <p:sldLayoutId id="2147483768" r:id="rId6"/>
    <p:sldLayoutId id="2147483769" r:id="rId7"/>
    <p:sldLayoutId id="2147483770" r:id="rId8"/>
    <p:sldLayoutId id="2147483771" r:id="rId9"/>
    <p:sldLayoutId id="2147483772" r:id="rId10"/>
    <p:sldLayoutId id="2147483773" r:id="rId11"/>
  </p:sldLayoutIdLst>
  <p:hf sldNum="0" hdr="0" ft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2800" kern="1200" cap="all" spc="200" baseline="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31286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48431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65735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882775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68C8F1D-ACED-46BA-AEAC-258FB8D492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1EF4799-1BE5-4255-82DA-DBC84C8BA49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F06298F-521F-4CE1-BFBE-D0AC0BF4716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603FDD-1BC8-48AE-9A83-4F35938C342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34A1A03-D727-4523-8208-127AEF9E07E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03790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5" r:id="rId1"/>
    <p:sldLayoutId id="2147483776" r:id="rId2"/>
    <p:sldLayoutId id="2147483777" r:id="rId3"/>
    <p:sldLayoutId id="2147483778" r:id="rId4"/>
    <p:sldLayoutId id="2147483779" r:id="rId5"/>
    <p:sldLayoutId id="2147483780" r:id="rId6"/>
    <p:sldLayoutId id="2147483781" r:id="rId7"/>
    <p:sldLayoutId id="2147483782" r:id="rId8"/>
    <p:sldLayoutId id="2147483783" r:id="rId9"/>
    <p:sldLayoutId id="2147483784" r:id="rId10"/>
    <p:sldLayoutId id="2147483785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B64BC0-09AB-47D9-9EDC-5D740187732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024994" y="1625095"/>
            <a:ext cx="8668870" cy="1645920"/>
          </a:xfrm>
        </p:spPr>
        <p:txBody>
          <a:bodyPr>
            <a:normAutofit fontScale="90000"/>
          </a:bodyPr>
          <a:lstStyle/>
          <a:p>
            <a:r>
              <a:rPr lang="en-US" altLang="zh-CN" sz="4400" dirty="0"/>
              <a:t>JVET-Y0125</a:t>
            </a:r>
            <a:br>
              <a:rPr lang="en-US" altLang="zh-CN" sz="4400" dirty="0"/>
            </a:br>
            <a:r>
              <a:rPr lang="en-US" altLang="zh-CN" sz="4400" dirty="0"/>
              <a:t>AHG12:EnHANCED Bi-directional Motion compensation</a:t>
            </a:r>
            <a:endParaRPr lang="en-US" sz="4400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36675B6-F7E5-4C2E-89DE-697258EE12C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528203" y="3753964"/>
            <a:ext cx="7662452" cy="1239894"/>
          </a:xfrm>
        </p:spPr>
        <p:txBody>
          <a:bodyPr>
            <a:normAutofit/>
          </a:bodyPr>
          <a:lstStyle/>
          <a:p>
            <a:r>
              <a:rPr lang="en-US" altLang="zh-CN" sz="2800" dirty="0"/>
              <a:t>Yi-Wen Chen, Che-Wei </a:t>
            </a:r>
            <a:r>
              <a:rPr lang="en-US" altLang="zh-CN" sz="2800" dirty="0" err="1"/>
              <a:t>Kuo</a:t>
            </a:r>
            <a:r>
              <a:rPr lang="en-US" altLang="zh-CN" sz="2800" dirty="0"/>
              <a:t>, Ning Yan, Wei Chen, Xiaoyu Xiu, Xianglin Wang</a:t>
            </a:r>
            <a:endParaRPr lang="zh-CN" altLang="en-US" sz="1800" dirty="0"/>
          </a:p>
        </p:txBody>
      </p:sp>
    </p:spTree>
    <p:extLst>
      <p:ext uri="{BB962C8B-B14F-4D97-AF65-F5344CB8AC3E}">
        <p14:creationId xmlns:p14="http://schemas.microsoft.com/office/powerpoint/2010/main" val="973264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277A7B4-8583-41C3-8779-14F79FC34B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Introduction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74CC9A99-9130-4C50-9AFD-D44C0F74F7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2907" y="1137537"/>
            <a:ext cx="11493908" cy="5517494"/>
          </a:xfrm>
        </p:spPr>
        <p:txBody>
          <a:bodyPr>
            <a:normAutofit/>
          </a:bodyPr>
          <a:lstStyle/>
          <a:p>
            <a:r>
              <a:rPr lang="en-US" dirty="0"/>
              <a:t>The bi-directional MC predictors are generated by weighted average of 2 </a:t>
            </a:r>
            <a:r>
              <a:rPr lang="en-US" dirty="0" err="1"/>
              <a:t>uni</a:t>
            </a:r>
            <a:r>
              <a:rPr lang="en-US" dirty="0"/>
              <a:t>-directional MC predictors</a:t>
            </a:r>
          </a:p>
          <a:p>
            <a:r>
              <a:rPr lang="en-US" altLang="zh-TW" dirty="0"/>
              <a:t>However,</a:t>
            </a:r>
            <a:r>
              <a:rPr lang="en-US" dirty="0"/>
              <a:t> the out-of-boundary (OOB) predictor is less effective because it is generated by padding process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altLang="zh-TW" dirty="0"/>
              <a:t>Proposed method: </a:t>
            </a:r>
          </a:p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B4D2834-E199-4C12-AC44-B0F1EE73440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0374" y="1874979"/>
            <a:ext cx="4676520" cy="304013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129A17C-2493-4AB2-A99A-F550053C3D6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6421" y="1874979"/>
            <a:ext cx="4505999" cy="2929369"/>
          </a:xfrm>
          <a:prstGeom prst="rect">
            <a:avLst/>
          </a:prstGeom>
          <a:noFill/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AD3E1B29-987F-4C09-B748-3CB011CFFEA2}"/>
              </a:ext>
            </a:extLst>
          </p:cNvPr>
          <p:cNvCxnSpPr/>
          <p:nvPr/>
        </p:nvCxnSpPr>
        <p:spPr>
          <a:xfrm>
            <a:off x="5967663" y="1874979"/>
            <a:ext cx="0" cy="4042610"/>
          </a:xfrm>
          <a:prstGeom prst="line">
            <a:avLst/>
          </a:prstGeom>
          <a:ln>
            <a:solidFill>
              <a:schemeClr val="tx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77201449-866C-430E-9B87-C02D20B0D146}"/>
              </a:ext>
            </a:extLst>
          </p:cNvPr>
          <p:cNvSpPr txBox="1"/>
          <p:nvPr/>
        </p:nvSpPr>
        <p:spPr>
          <a:xfrm>
            <a:off x="2384729" y="5024834"/>
            <a:ext cx="9878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ECM3.1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853BF26-EBF1-431E-B66B-89B7CF1D0A8B}"/>
              </a:ext>
            </a:extLst>
          </p:cNvPr>
          <p:cNvSpPr txBox="1"/>
          <p:nvPr/>
        </p:nvSpPr>
        <p:spPr>
          <a:xfrm>
            <a:off x="8550433" y="5024834"/>
            <a:ext cx="20667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Proposed method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88D4ECF-EED6-40D3-A3C3-DEED3E0A9014}"/>
              </a:ext>
            </a:extLst>
          </p:cNvPr>
          <p:cNvSpPr txBox="1"/>
          <p:nvPr/>
        </p:nvSpPr>
        <p:spPr>
          <a:xfrm>
            <a:off x="540374" y="5966063"/>
            <a:ext cx="1082706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Microsoft YaHei Light" panose="020B0502040204020203" pitchFamily="34" charset="-122"/>
                <a:cs typeface="Arial" panose="020B0604020202020204" pitchFamily="34" charset="0"/>
              </a:rPr>
              <a:t>For each predictor of a bi-dir. MC blk, when one dir. is out-of-boundary (OOB) and the other one is non-OOB, change the bi-dir. predictor into non-OOB </a:t>
            </a:r>
            <a:r>
              <a:rPr lang="en-US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Microsoft YaHei Light" panose="020B0502040204020203" pitchFamily="34" charset="-122"/>
                <a:cs typeface="Arial" panose="020B0604020202020204" pitchFamily="34" charset="0"/>
              </a:rPr>
              <a:t>uni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Microsoft YaHei Light" panose="020B0502040204020203" pitchFamily="34" charset="-122"/>
                <a:cs typeface="Arial" panose="020B0604020202020204" pitchFamily="34" charset="0"/>
              </a:rPr>
              <a:t>-dir. one</a:t>
            </a:r>
          </a:p>
        </p:txBody>
      </p:sp>
    </p:spTree>
    <p:extLst>
      <p:ext uri="{BB962C8B-B14F-4D97-AF65-F5344CB8AC3E}">
        <p14:creationId xmlns:p14="http://schemas.microsoft.com/office/powerpoint/2010/main" val="22098696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277A7B4-8583-41C3-8779-14F79FC34B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Proposed Method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74CC9A99-9130-4C50-9AFD-D44C0F74F7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2907" y="1137537"/>
            <a:ext cx="9537486" cy="5082108"/>
          </a:xfrm>
        </p:spPr>
        <p:txBody>
          <a:bodyPr>
            <a:normAutofit/>
          </a:bodyPr>
          <a:lstStyle/>
          <a:p>
            <a:r>
              <a:rPr lang="en-US" dirty="0"/>
              <a:t>Procedure 1: determine whether each predictor is OOB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marL="228600" lvl="1" indent="0">
              <a:buNone/>
            </a:pPr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Procedure 2: Modify each predictor from bi-directional to the non-OOB </a:t>
            </a:r>
            <a:r>
              <a:rPr lang="en-US" dirty="0" err="1"/>
              <a:t>uni</a:t>
            </a:r>
            <a:r>
              <a:rPr lang="en-US" dirty="0"/>
              <a:t>-directional MC</a:t>
            </a:r>
            <a:r>
              <a:rPr lang="zh-TW" altLang="en-US" dirty="0"/>
              <a:t> </a:t>
            </a:r>
            <a:r>
              <a:rPr lang="en-US" altLang="zh-TW" dirty="0"/>
              <a:t>predictor (Same procedure applied to BCW)</a:t>
            </a:r>
            <a:endParaRPr lang="en-US" dirty="0"/>
          </a:p>
          <a:p>
            <a:pPr marL="228600" lvl="1" indent="0">
              <a:buNone/>
            </a:pPr>
            <a:r>
              <a:rPr lang="en-US" dirty="0"/>
              <a:t> </a:t>
            </a:r>
          </a:p>
          <a:p>
            <a:pPr lvl="1"/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0F79680-147C-49CA-8440-E170E109319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84733" y="3902350"/>
            <a:ext cx="4505999" cy="2929369"/>
          </a:xfrm>
          <a:prstGeom prst="rect">
            <a:avLst/>
          </a:prstGeom>
          <a:noFill/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167F7AD0-897C-4794-AAE8-566C24A3ADF0}"/>
                  </a:ext>
                </a:extLst>
              </p:cNvPr>
              <p:cNvSpPr txBox="1"/>
              <p:nvPr/>
            </p:nvSpPr>
            <p:spPr>
              <a:xfrm>
                <a:off x="840375" y="1565731"/>
                <a:ext cx="9651352" cy="182293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hangingPunct="0"/>
                <a:r>
                  <a:rPr lang="en-US" sz="1600" dirty="0"/>
                  <a:t>The predictor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sz="1600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CA" sz="1600" i="1"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  <m:sub>
                        <m:r>
                          <a:rPr lang="en-CA" sz="1600" i="1"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n-CA" sz="1600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CA" sz="1600" i="1">
                            <a:latin typeface="Cambria Math" panose="02040503050406030204" pitchFamily="18" charset="0"/>
                          </a:rPr>
                          <m:t>𝑗</m:t>
                        </m:r>
                      </m:sub>
                      <m:sup>
                        <m:r>
                          <a:rPr lang="en-CA" sz="1600" i="1">
                            <a:latin typeface="Cambria Math" panose="02040503050406030204" pitchFamily="18" charset="0"/>
                          </a:rPr>
                          <m:t>𝐿</m:t>
                        </m:r>
                        <m:r>
                          <m:rPr>
                            <m:sty m:val="p"/>
                          </m:rPr>
                          <a:rPr lang="en-CA" sz="1600">
                            <a:latin typeface="Cambria Math" panose="02040503050406030204" pitchFamily="18" charset="0"/>
                          </a:rPr>
                          <m:t>x</m:t>
                        </m:r>
                      </m:sup>
                    </m:sSubSup>
                  </m:oMath>
                </a14:m>
                <a:r>
                  <a:rPr lang="en-CA" sz="1600" dirty="0"/>
                  <a:t> is regarded as OOB when at least one of the following conditions holds</a:t>
                </a:r>
                <a:endParaRPr lang="en-US" sz="1600" dirty="0"/>
              </a:p>
              <a:p>
                <a:pPr hangingPunct="0"/>
                <a:r>
                  <a:rPr lang="en-US" sz="1600" dirty="0"/>
                  <a:t>            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CA" sz="1600" i="1">
                            <a:latin typeface="Cambria Math" panose="02040503050406030204" pitchFamily="18" charset="0"/>
                          </a:rPr>
                          <m:t>𝑃𝑜𝑠</m:t>
                        </m:r>
                        <m:r>
                          <a:rPr lang="en-CA" sz="1600" i="1">
                            <a:latin typeface="Cambria Math" panose="02040503050406030204" pitchFamily="18" charset="0"/>
                          </a:rPr>
                          <m:t>_</m:t>
                        </m:r>
                        <m:r>
                          <a:rPr lang="en-CA" sz="1600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CA" sz="1600" i="1"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n-CA" sz="1600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CA" sz="1600" i="1">
                            <a:latin typeface="Cambria Math" panose="02040503050406030204" pitchFamily="18" charset="0"/>
                          </a:rPr>
                          <m:t>𝑗</m:t>
                        </m:r>
                      </m:sub>
                    </m:sSub>
                    <m:r>
                      <a:rPr lang="en-CA" sz="1600" i="1">
                        <a:latin typeface="Cambria Math" panose="02040503050406030204" pitchFamily="18" charset="0"/>
                      </a:rPr>
                      <m:t>+</m:t>
                    </m:r>
                    <m:sSubSup>
                      <m:sSubSupPr>
                        <m:ctrlPr>
                          <a:rPr lang="en-US" sz="1600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CA" sz="1600" i="1">
                            <a:latin typeface="Cambria Math" panose="02040503050406030204" pitchFamily="18" charset="0"/>
                          </a:rPr>
                          <m:t>𝑀𝑣</m:t>
                        </m:r>
                        <m:r>
                          <a:rPr lang="en-CA" sz="1600" i="1">
                            <a:latin typeface="Cambria Math" panose="02040503050406030204" pitchFamily="18" charset="0"/>
                          </a:rPr>
                          <m:t>_</m:t>
                        </m:r>
                        <m:r>
                          <a:rPr lang="en-CA" sz="1600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CA" sz="1600" i="1"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n-CA" sz="1600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CA" sz="1600" i="1">
                            <a:latin typeface="Cambria Math" panose="02040503050406030204" pitchFamily="18" charset="0"/>
                          </a:rPr>
                          <m:t>𝑗</m:t>
                        </m:r>
                      </m:sub>
                      <m:sup>
                        <m:r>
                          <a:rPr lang="en-CA" sz="1600" i="1">
                            <a:latin typeface="Cambria Math" panose="02040503050406030204" pitchFamily="18" charset="0"/>
                          </a:rPr>
                          <m:t>𝐿𝑥</m:t>
                        </m:r>
                      </m:sup>
                    </m:sSubSup>
                  </m:oMath>
                </a14:m>
                <a:r>
                  <a:rPr lang="en-US" sz="1600" dirty="0"/>
                  <a:t>)&gt;(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CA" sz="1600" i="1">
                            <a:latin typeface="Cambria Math" panose="02040503050406030204" pitchFamily="18" charset="0"/>
                          </a:rPr>
                          <m:t>𝑃𝑜𝑠</m:t>
                        </m:r>
                      </m:e>
                      <m:sub>
                        <m:r>
                          <a:rPr lang="en-CA" sz="1600" i="1">
                            <a:latin typeface="Cambria Math" panose="02040503050406030204" pitchFamily="18" charset="0"/>
                          </a:rPr>
                          <m:t>𝑅𝑖𝑔h𝑡𝐵𝑑𝑟𝑦</m:t>
                        </m:r>
                      </m:sub>
                    </m:sSub>
                  </m:oMath>
                </a14:m>
                <a:r>
                  <a:rPr lang="en-CA" sz="1600" dirty="0"/>
                  <a:t>+</a:t>
                </a:r>
                <a:r>
                  <a:rPr lang="en-CA" sz="1600" dirty="0" err="1"/>
                  <a:t>half_pixel</a:t>
                </a:r>
                <a:r>
                  <a:rPr lang="en-CA" sz="1600" dirty="0"/>
                  <a:t>), </a:t>
                </a:r>
                <a:endParaRPr lang="en-US" sz="1600" dirty="0"/>
              </a:p>
              <a:p>
                <a:pPr hangingPunct="0"/>
                <a:r>
                  <a:rPr lang="en-US" sz="1600" dirty="0"/>
                  <a:t>            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CA" sz="1600" i="1">
                            <a:latin typeface="Cambria Math" panose="02040503050406030204" pitchFamily="18" charset="0"/>
                          </a:rPr>
                          <m:t>𝑃𝑜𝑠</m:t>
                        </m:r>
                        <m:r>
                          <a:rPr lang="en-CA" sz="1600" i="1">
                            <a:latin typeface="Cambria Math" panose="02040503050406030204" pitchFamily="18" charset="0"/>
                          </a:rPr>
                          <m:t>_</m:t>
                        </m:r>
                        <m:r>
                          <a:rPr lang="en-CA" sz="1600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CA" sz="1600" i="1"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n-CA" sz="1600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CA" sz="1600" i="1">
                            <a:latin typeface="Cambria Math" panose="02040503050406030204" pitchFamily="18" charset="0"/>
                          </a:rPr>
                          <m:t>𝑗</m:t>
                        </m:r>
                      </m:sub>
                    </m:sSub>
                    <m:r>
                      <a:rPr lang="en-CA" sz="1600" i="1">
                        <a:latin typeface="Cambria Math" panose="02040503050406030204" pitchFamily="18" charset="0"/>
                      </a:rPr>
                      <m:t>+</m:t>
                    </m:r>
                    <m:sSubSup>
                      <m:sSubSupPr>
                        <m:ctrlPr>
                          <a:rPr lang="en-US" sz="1600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CA" sz="1600" i="1">
                            <a:latin typeface="Cambria Math" panose="02040503050406030204" pitchFamily="18" charset="0"/>
                          </a:rPr>
                          <m:t>𝑀𝑣</m:t>
                        </m:r>
                        <m:r>
                          <a:rPr lang="en-CA" sz="1600" i="1">
                            <a:latin typeface="Cambria Math" panose="02040503050406030204" pitchFamily="18" charset="0"/>
                          </a:rPr>
                          <m:t>_</m:t>
                        </m:r>
                        <m:r>
                          <a:rPr lang="en-CA" sz="1600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CA" sz="1600" i="1"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n-CA" sz="1600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CA" sz="1600" i="1">
                            <a:latin typeface="Cambria Math" panose="02040503050406030204" pitchFamily="18" charset="0"/>
                          </a:rPr>
                          <m:t>𝑗</m:t>
                        </m:r>
                      </m:sub>
                      <m:sup>
                        <m:r>
                          <a:rPr lang="en-CA" sz="1600" i="1">
                            <a:latin typeface="Cambria Math" panose="02040503050406030204" pitchFamily="18" charset="0"/>
                          </a:rPr>
                          <m:t>𝐿𝑥</m:t>
                        </m:r>
                      </m:sup>
                    </m:sSubSup>
                  </m:oMath>
                </a14:m>
                <a:r>
                  <a:rPr lang="en-US" sz="1600" dirty="0"/>
                  <a:t>)&lt;(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CA" sz="1600" i="1">
                            <a:latin typeface="Cambria Math" panose="02040503050406030204" pitchFamily="18" charset="0"/>
                          </a:rPr>
                          <m:t>𝑃𝑜𝑠</m:t>
                        </m:r>
                      </m:e>
                      <m:sub>
                        <m:r>
                          <a:rPr lang="en-CA" sz="1600" i="1">
                            <a:latin typeface="Cambria Math" panose="02040503050406030204" pitchFamily="18" charset="0"/>
                          </a:rPr>
                          <m:t>𝐿𝑒𝑓𝑡𝐵𝑑𝑟𝑦</m:t>
                        </m:r>
                      </m:sub>
                    </m:sSub>
                  </m:oMath>
                </a14:m>
                <a:r>
                  <a:rPr lang="en-CA" sz="1600" dirty="0"/>
                  <a:t>- </a:t>
                </a:r>
                <a:r>
                  <a:rPr lang="en-CA" sz="1600" dirty="0" err="1"/>
                  <a:t>half_pixel</a:t>
                </a:r>
                <a:r>
                  <a:rPr lang="en-CA" sz="1600" dirty="0"/>
                  <a:t>),</a:t>
                </a:r>
                <a:endParaRPr lang="en-US" sz="1600" dirty="0"/>
              </a:p>
              <a:p>
                <a:pPr hangingPunct="0"/>
                <a:r>
                  <a:rPr lang="en-US" sz="1600" dirty="0"/>
                  <a:t>            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CA" sz="1600" i="1">
                            <a:latin typeface="Cambria Math" panose="02040503050406030204" pitchFamily="18" charset="0"/>
                          </a:rPr>
                          <m:t>𝑃𝑜𝑠</m:t>
                        </m:r>
                        <m:r>
                          <a:rPr lang="en-CA" sz="1600" i="1">
                            <a:latin typeface="Cambria Math" panose="02040503050406030204" pitchFamily="18" charset="0"/>
                          </a:rPr>
                          <m:t>_</m:t>
                        </m:r>
                        <m:r>
                          <a:rPr lang="en-CA" sz="1600" i="1"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  <m:sub>
                        <m:r>
                          <a:rPr lang="en-CA" sz="1600" i="1"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n-CA" sz="1600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CA" sz="1600" i="1">
                            <a:latin typeface="Cambria Math" panose="02040503050406030204" pitchFamily="18" charset="0"/>
                          </a:rPr>
                          <m:t>𝑗</m:t>
                        </m:r>
                      </m:sub>
                    </m:sSub>
                    <m:r>
                      <a:rPr lang="en-CA" sz="1600" i="1">
                        <a:latin typeface="Cambria Math" panose="02040503050406030204" pitchFamily="18" charset="0"/>
                      </a:rPr>
                      <m:t>+</m:t>
                    </m:r>
                    <m:sSubSup>
                      <m:sSubSupPr>
                        <m:ctrlPr>
                          <a:rPr lang="en-US" sz="1600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CA" sz="1600" i="1">
                            <a:latin typeface="Cambria Math" panose="02040503050406030204" pitchFamily="18" charset="0"/>
                          </a:rPr>
                          <m:t>𝑀𝑣</m:t>
                        </m:r>
                        <m:r>
                          <a:rPr lang="en-CA" sz="1600" i="1">
                            <a:latin typeface="Cambria Math" panose="02040503050406030204" pitchFamily="18" charset="0"/>
                          </a:rPr>
                          <m:t>_</m:t>
                        </m:r>
                        <m:r>
                          <a:rPr lang="en-CA" sz="1600" i="1"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  <m:sub>
                        <m:r>
                          <a:rPr lang="en-CA" sz="1600" i="1"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n-CA" sz="1600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CA" sz="1600" i="1">
                            <a:latin typeface="Cambria Math" panose="02040503050406030204" pitchFamily="18" charset="0"/>
                          </a:rPr>
                          <m:t>𝑗</m:t>
                        </m:r>
                      </m:sub>
                      <m:sup>
                        <m:r>
                          <a:rPr lang="en-CA" sz="1600" i="1">
                            <a:latin typeface="Cambria Math" panose="02040503050406030204" pitchFamily="18" charset="0"/>
                          </a:rPr>
                          <m:t>𝐿𝑥</m:t>
                        </m:r>
                      </m:sup>
                    </m:sSubSup>
                  </m:oMath>
                </a14:m>
                <a:r>
                  <a:rPr lang="en-US" sz="1600" dirty="0"/>
                  <a:t>)&gt;(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CA" sz="1600" i="1">
                            <a:latin typeface="Cambria Math" panose="02040503050406030204" pitchFamily="18" charset="0"/>
                          </a:rPr>
                          <m:t>𝑃𝑜𝑠</m:t>
                        </m:r>
                      </m:e>
                      <m:sub>
                        <m:r>
                          <a:rPr lang="en-CA" sz="1600" i="1">
                            <a:latin typeface="Cambria Math" panose="02040503050406030204" pitchFamily="18" charset="0"/>
                          </a:rPr>
                          <m:t>𝐵𝑜𝑡𝑡𝑜𝑚𝐵𝑑𝑟𝑦</m:t>
                        </m:r>
                      </m:sub>
                    </m:sSub>
                  </m:oMath>
                </a14:m>
                <a:r>
                  <a:rPr lang="en-CA" sz="1600" dirty="0"/>
                  <a:t>+ </a:t>
                </a:r>
                <a:r>
                  <a:rPr lang="en-CA" sz="1600" dirty="0" err="1"/>
                  <a:t>half_pixel</a:t>
                </a:r>
                <a:r>
                  <a:rPr lang="en-CA" sz="1600" dirty="0"/>
                  <a:t>),</a:t>
                </a:r>
                <a:endParaRPr lang="en-US" sz="1600" dirty="0"/>
              </a:p>
              <a:p>
                <a:pPr hangingPunct="0"/>
                <a:r>
                  <a:rPr lang="en-US" sz="1600" dirty="0"/>
                  <a:t>        or  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CA" sz="1600" i="1">
                            <a:latin typeface="Cambria Math" panose="02040503050406030204" pitchFamily="18" charset="0"/>
                          </a:rPr>
                          <m:t>𝑃𝑜𝑠</m:t>
                        </m:r>
                        <m:r>
                          <a:rPr lang="en-CA" sz="1600" i="1">
                            <a:latin typeface="Cambria Math" panose="02040503050406030204" pitchFamily="18" charset="0"/>
                          </a:rPr>
                          <m:t>_</m:t>
                        </m:r>
                        <m:r>
                          <a:rPr lang="en-CA" sz="1600" i="1"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  <m:sub>
                        <m:r>
                          <a:rPr lang="en-CA" sz="1600" i="1"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n-CA" sz="1600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CA" sz="1600" i="1">
                            <a:latin typeface="Cambria Math" panose="02040503050406030204" pitchFamily="18" charset="0"/>
                          </a:rPr>
                          <m:t>𝑗</m:t>
                        </m:r>
                      </m:sub>
                    </m:sSub>
                    <m:r>
                      <a:rPr lang="en-CA" sz="1600" i="1">
                        <a:latin typeface="Cambria Math" panose="02040503050406030204" pitchFamily="18" charset="0"/>
                      </a:rPr>
                      <m:t>+</m:t>
                    </m:r>
                    <m:sSubSup>
                      <m:sSubSupPr>
                        <m:ctrlPr>
                          <a:rPr lang="en-US" sz="1600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CA" sz="1600" i="1">
                            <a:latin typeface="Cambria Math" panose="02040503050406030204" pitchFamily="18" charset="0"/>
                          </a:rPr>
                          <m:t>𝑀𝑣</m:t>
                        </m:r>
                        <m:r>
                          <a:rPr lang="en-CA" sz="1600" i="1">
                            <a:latin typeface="Cambria Math" panose="02040503050406030204" pitchFamily="18" charset="0"/>
                          </a:rPr>
                          <m:t>_</m:t>
                        </m:r>
                        <m:r>
                          <a:rPr lang="en-CA" sz="1600" i="1"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  <m:sub>
                        <m:r>
                          <a:rPr lang="en-CA" sz="1600" i="1"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n-CA" sz="1600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CA" sz="1600" i="1">
                            <a:latin typeface="Cambria Math" panose="02040503050406030204" pitchFamily="18" charset="0"/>
                          </a:rPr>
                          <m:t>𝑗</m:t>
                        </m:r>
                      </m:sub>
                      <m:sup>
                        <m:r>
                          <a:rPr lang="en-CA" sz="1600" i="1">
                            <a:latin typeface="Cambria Math" panose="02040503050406030204" pitchFamily="18" charset="0"/>
                          </a:rPr>
                          <m:t>𝐿𝑥</m:t>
                        </m:r>
                      </m:sup>
                    </m:sSubSup>
                  </m:oMath>
                </a14:m>
                <a:r>
                  <a:rPr lang="en-US" sz="1600" dirty="0"/>
                  <a:t>)&lt;(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CA" sz="1600" i="1">
                            <a:latin typeface="Cambria Math" panose="02040503050406030204" pitchFamily="18" charset="0"/>
                          </a:rPr>
                          <m:t>𝑃𝑜𝑠</m:t>
                        </m:r>
                      </m:e>
                      <m:sub>
                        <m:r>
                          <a:rPr lang="en-CA" sz="1600" i="1">
                            <a:latin typeface="Cambria Math" panose="02040503050406030204" pitchFamily="18" charset="0"/>
                          </a:rPr>
                          <m:t>𝑇𝑜𝑝𝐵𝑑𝑟𝑦</m:t>
                        </m:r>
                      </m:sub>
                    </m:sSub>
                  </m:oMath>
                </a14:m>
                <a:r>
                  <a:rPr lang="en-CA" sz="1600" dirty="0"/>
                  <a:t>- </a:t>
                </a:r>
                <a:r>
                  <a:rPr lang="en-CA" sz="1600" dirty="0" err="1"/>
                  <a:t>half_pixel</a:t>
                </a:r>
                <a:r>
                  <a:rPr lang="en-CA" sz="1600" dirty="0"/>
                  <a:t>) </a:t>
                </a:r>
                <a:endParaRPr lang="en-US" sz="1600" dirty="0"/>
              </a:p>
              <a:p>
                <a:pPr hangingPunct="0"/>
                <a:r>
                  <a:rPr lang="en-CA" sz="1600" dirty="0"/>
                  <a:t>otherwise, when none of the above conditions holds, t</a:t>
                </a:r>
                <a:r>
                  <a:rPr lang="en-US" sz="1600" dirty="0"/>
                  <a:t>he predictor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sz="1600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CA" sz="1600" i="1"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  <m:sub>
                        <m:r>
                          <a:rPr lang="en-CA" sz="1600" i="1"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n-CA" sz="1600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CA" sz="1600" i="1">
                            <a:latin typeface="Cambria Math" panose="02040503050406030204" pitchFamily="18" charset="0"/>
                          </a:rPr>
                          <m:t>𝑗</m:t>
                        </m:r>
                      </m:sub>
                      <m:sup>
                        <m:r>
                          <a:rPr lang="en-CA" sz="1600" i="1">
                            <a:latin typeface="Cambria Math" panose="02040503050406030204" pitchFamily="18" charset="0"/>
                          </a:rPr>
                          <m:t>𝐿</m:t>
                        </m:r>
                        <m:r>
                          <m:rPr>
                            <m:sty m:val="p"/>
                          </m:rPr>
                          <a:rPr lang="en-CA" sz="1600">
                            <a:latin typeface="Cambria Math" panose="02040503050406030204" pitchFamily="18" charset="0"/>
                          </a:rPr>
                          <m:t>x</m:t>
                        </m:r>
                      </m:sup>
                    </m:sSubSup>
                  </m:oMath>
                </a14:m>
                <a:r>
                  <a:rPr lang="en-CA" sz="1600" dirty="0"/>
                  <a:t> is regarded as non-OOB.</a:t>
                </a:r>
                <a:endParaRPr lang="en-US" sz="1600" dirty="0"/>
              </a:p>
            </p:txBody>
          </p:sp>
        </mc:Choice>
        <mc:Fallback xmlns="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167F7AD0-897C-4794-AAE8-566C24A3ADF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0375" y="1565731"/>
                <a:ext cx="9651352" cy="1822935"/>
              </a:xfrm>
              <a:prstGeom prst="rect">
                <a:avLst/>
              </a:prstGeom>
              <a:blipFill>
                <a:blip r:embed="rId3"/>
                <a:stretch>
                  <a:fillRect l="-379" b="-200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4C74C734-567A-45B9-9A44-244DCB30FA98}"/>
                  </a:ext>
                </a:extLst>
              </p:cNvPr>
              <p:cNvSpPr txBox="1"/>
              <p:nvPr/>
            </p:nvSpPr>
            <p:spPr>
              <a:xfrm>
                <a:off x="1366145" y="4620677"/>
                <a:ext cx="6114516" cy="213648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algn="just" hangingPunct="0">
                  <a:spcBef>
                    <a:spcPts val="680"/>
                  </a:spcBef>
                  <a:spcAft>
                    <a:spcPts val="0"/>
                  </a:spcAft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</a:tabLst>
                </a:pPr>
                <a:r>
                  <a:rPr lang="en-CA" sz="1400" dirty="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</a:rPr>
                  <a:t>If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sz="1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</m:ctrlPr>
                      </m:sSubSupPr>
                      <m:e>
                        <m:r>
                          <a:rPr lang="en-CA" sz="1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𝑃</m:t>
                        </m:r>
                      </m:e>
                      <m:sub>
                        <m:r>
                          <a:rPr lang="en-CA" sz="1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𝑖</m:t>
                        </m:r>
                        <m:r>
                          <a:rPr lang="en-CA" sz="1400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,</m:t>
                        </m:r>
                        <m:r>
                          <a:rPr lang="en-CA" sz="1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𝑗</m:t>
                        </m:r>
                      </m:sub>
                      <m:sup>
                        <m:r>
                          <a:rPr lang="en-CA" sz="1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𝐿</m:t>
                        </m:r>
                        <m:r>
                          <a:rPr lang="en-CA" sz="1400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0</m:t>
                        </m:r>
                      </m:sup>
                    </m:sSubSup>
                  </m:oMath>
                </a14:m>
                <a:r>
                  <a:rPr lang="en-CA" sz="1400" dirty="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</a:rPr>
                  <a:t> is OOB and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sz="1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</m:ctrlPr>
                      </m:sSubSupPr>
                      <m:e>
                        <m:r>
                          <a:rPr lang="en-CA" sz="1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𝑃</m:t>
                        </m:r>
                      </m:e>
                      <m:sub>
                        <m:r>
                          <a:rPr lang="en-CA" sz="1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𝑖</m:t>
                        </m:r>
                        <m:r>
                          <a:rPr lang="en-CA" sz="1400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,</m:t>
                        </m:r>
                        <m:r>
                          <a:rPr lang="en-CA" sz="1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𝑗</m:t>
                        </m:r>
                      </m:sub>
                      <m:sup>
                        <m:r>
                          <a:rPr lang="en-CA" sz="1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𝐿</m:t>
                        </m:r>
                        <m:r>
                          <a:rPr lang="en-CA" sz="1400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1</m:t>
                        </m:r>
                      </m:sup>
                    </m:sSubSup>
                  </m:oMath>
                </a14:m>
                <a:r>
                  <a:rPr lang="en-CA" sz="1400" dirty="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</a:rPr>
                  <a:t> is non-OOB</a:t>
                </a:r>
                <a:endParaRPr lang="en-US" sz="1400" dirty="0">
                  <a:effectLst/>
                  <a:latin typeface="Times New Roman" panose="02020603050405020304" pitchFamily="18" charset="0"/>
                  <a:ea typeface="PMingLiU" panose="02020500000000000000" pitchFamily="18" charset="-120"/>
                </a:endParaRPr>
              </a:p>
              <a:p>
                <a:pPr marL="0" marR="0" algn="just" hangingPunct="0">
                  <a:spcBef>
                    <a:spcPts val="680"/>
                  </a:spcBef>
                  <a:spcAft>
                    <a:spcPts val="0"/>
                  </a:spcAft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</a:tabLst>
                </a:pPr>
                <a:r>
                  <a:rPr lang="en-CA" sz="1400" dirty="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</a:rPr>
                  <a:t>      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sz="1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</m:ctrlPr>
                      </m:sSubSupPr>
                      <m:e>
                        <m:r>
                          <a:rPr lang="en-CA" sz="1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𝑃</m:t>
                        </m:r>
                      </m:e>
                      <m:sub>
                        <m:r>
                          <a:rPr lang="en-CA" sz="1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𝑖</m:t>
                        </m:r>
                        <m:r>
                          <a:rPr lang="en-CA" sz="1400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,</m:t>
                        </m:r>
                        <m:r>
                          <a:rPr lang="en-CA" sz="1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𝑗</m:t>
                        </m:r>
                      </m:sub>
                      <m:sup>
                        <m:r>
                          <a:rPr lang="en-CA" sz="1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𝑓𝑖𝑛𝑎𝑙</m:t>
                        </m:r>
                      </m:sup>
                    </m:sSubSup>
                    <m:r>
                      <a:rPr lang="en-CA" sz="1400">
                        <a:effectLst/>
                        <a:latin typeface="Cambria Math" panose="02040503050406030204" pitchFamily="18" charset="0"/>
                        <a:ea typeface="SimSun" panose="02010600030101010101" pitchFamily="2" charset="-122"/>
                      </a:rPr>
                      <m:t>=</m:t>
                    </m:r>
                    <m:sSubSup>
                      <m:sSubSupPr>
                        <m:ctrlPr>
                          <a:rPr lang="en-US" sz="1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</m:ctrlPr>
                      </m:sSubSupPr>
                      <m:e>
                        <m:r>
                          <a:rPr lang="en-CA" sz="1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𝑃</m:t>
                        </m:r>
                      </m:e>
                      <m:sub>
                        <m:r>
                          <a:rPr lang="en-CA" sz="1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𝑖</m:t>
                        </m:r>
                        <m:r>
                          <a:rPr lang="en-CA" sz="1400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,</m:t>
                        </m:r>
                        <m:r>
                          <a:rPr lang="en-CA" sz="1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𝑗</m:t>
                        </m:r>
                      </m:sub>
                      <m:sup>
                        <m:r>
                          <a:rPr lang="en-CA" sz="1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𝐿</m:t>
                        </m:r>
                        <m:r>
                          <a:rPr lang="en-CA" sz="1400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1</m:t>
                        </m:r>
                      </m:sup>
                    </m:sSubSup>
                  </m:oMath>
                </a14:m>
                <a:endParaRPr lang="en-US" sz="1400" dirty="0">
                  <a:effectLst/>
                  <a:latin typeface="Times New Roman" panose="02020603050405020304" pitchFamily="18" charset="0"/>
                  <a:ea typeface="PMingLiU" panose="02020500000000000000" pitchFamily="18" charset="-120"/>
                </a:endParaRPr>
              </a:p>
              <a:p>
                <a:pPr marL="0" marR="0" algn="just" hangingPunct="0">
                  <a:spcBef>
                    <a:spcPts val="680"/>
                  </a:spcBef>
                  <a:spcAft>
                    <a:spcPts val="0"/>
                  </a:spcAft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</a:tabLst>
                </a:pPr>
                <a:r>
                  <a:rPr lang="en-CA" sz="1400" dirty="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</a:rPr>
                  <a:t>else if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sz="1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</m:ctrlPr>
                      </m:sSubSupPr>
                      <m:e>
                        <m:r>
                          <a:rPr lang="en-CA" sz="1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𝑃</m:t>
                        </m:r>
                      </m:e>
                      <m:sub>
                        <m:r>
                          <a:rPr lang="en-CA" sz="1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𝑖</m:t>
                        </m:r>
                        <m:r>
                          <a:rPr lang="en-CA" sz="1400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,</m:t>
                        </m:r>
                        <m:r>
                          <a:rPr lang="en-CA" sz="1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𝑗</m:t>
                        </m:r>
                      </m:sub>
                      <m:sup>
                        <m:r>
                          <a:rPr lang="en-CA" sz="1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𝐿</m:t>
                        </m:r>
                        <m:r>
                          <a:rPr lang="en-CA" sz="1400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0</m:t>
                        </m:r>
                      </m:sup>
                    </m:sSubSup>
                  </m:oMath>
                </a14:m>
                <a:r>
                  <a:rPr lang="en-CA" sz="1400" dirty="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</a:rPr>
                  <a:t> is non-OOB and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sz="1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</m:ctrlPr>
                      </m:sSubSupPr>
                      <m:e>
                        <m:r>
                          <a:rPr lang="en-CA" sz="1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𝑃</m:t>
                        </m:r>
                      </m:e>
                      <m:sub>
                        <m:r>
                          <a:rPr lang="en-CA" sz="1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𝑖</m:t>
                        </m:r>
                        <m:r>
                          <a:rPr lang="en-CA" sz="1400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,</m:t>
                        </m:r>
                        <m:r>
                          <a:rPr lang="en-CA" sz="1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𝑗</m:t>
                        </m:r>
                      </m:sub>
                      <m:sup>
                        <m:r>
                          <a:rPr lang="en-CA" sz="1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𝐿</m:t>
                        </m:r>
                        <m:r>
                          <a:rPr lang="en-CA" sz="1400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1</m:t>
                        </m:r>
                      </m:sup>
                    </m:sSubSup>
                  </m:oMath>
                </a14:m>
                <a:r>
                  <a:rPr lang="en-CA" sz="1400" dirty="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</a:rPr>
                  <a:t> is OOB</a:t>
                </a:r>
                <a:endParaRPr lang="en-US" sz="1400" dirty="0">
                  <a:effectLst/>
                  <a:latin typeface="Times New Roman" panose="02020603050405020304" pitchFamily="18" charset="0"/>
                  <a:ea typeface="PMingLiU" panose="02020500000000000000" pitchFamily="18" charset="-120"/>
                </a:endParaRPr>
              </a:p>
              <a:p>
                <a:pPr marL="0" marR="0" algn="just" hangingPunct="0">
                  <a:spcBef>
                    <a:spcPts val="680"/>
                  </a:spcBef>
                  <a:spcAft>
                    <a:spcPts val="0"/>
                  </a:spcAft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</a:tabLst>
                </a:pPr>
                <a:r>
                  <a:rPr lang="en-CA" sz="1400" dirty="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</a:rPr>
                  <a:t>      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sz="1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</m:ctrlPr>
                      </m:sSubSupPr>
                      <m:e>
                        <m:r>
                          <a:rPr lang="en-CA" sz="1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𝑃</m:t>
                        </m:r>
                      </m:e>
                      <m:sub>
                        <m:r>
                          <a:rPr lang="en-CA" sz="1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𝑖</m:t>
                        </m:r>
                        <m:r>
                          <a:rPr lang="en-CA" sz="1400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,</m:t>
                        </m:r>
                        <m:r>
                          <a:rPr lang="en-CA" sz="1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𝑗</m:t>
                        </m:r>
                      </m:sub>
                      <m:sup>
                        <m:r>
                          <a:rPr lang="en-CA" sz="1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𝑓𝑖𝑛𝑎𝑙</m:t>
                        </m:r>
                      </m:sup>
                    </m:sSubSup>
                    <m:r>
                      <a:rPr lang="en-CA" sz="1400">
                        <a:effectLst/>
                        <a:latin typeface="Cambria Math" panose="02040503050406030204" pitchFamily="18" charset="0"/>
                        <a:ea typeface="SimSun" panose="02010600030101010101" pitchFamily="2" charset="-122"/>
                      </a:rPr>
                      <m:t>=</m:t>
                    </m:r>
                    <m:sSubSup>
                      <m:sSubSupPr>
                        <m:ctrlPr>
                          <a:rPr lang="en-US" sz="1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</m:ctrlPr>
                      </m:sSubSupPr>
                      <m:e>
                        <m:r>
                          <a:rPr lang="en-CA" sz="1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𝑃</m:t>
                        </m:r>
                      </m:e>
                      <m:sub>
                        <m:r>
                          <a:rPr lang="en-CA" sz="1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𝑖</m:t>
                        </m:r>
                        <m:r>
                          <a:rPr lang="en-CA" sz="1400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,</m:t>
                        </m:r>
                        <m:r>
                          <a:rPr lang="en-CA" sz="1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𝑗</m:t>
                        </m:r>
                      </m:sub>
                      <m:sup>
                        <m:r>
                          <a:rPr lang="en-CA" sz="1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𝐿</m:t>
                        </m:r>
                        <m:r>
                          <a:rPr lang="en-CA" sz="1400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0</m:t>
                        </m:r>
                      </m:sup>
                    </m:sSubSup>
                  </m:oMath>
                </a14:m>
                <a:endParaRPr lang="en-US" sz="1400" dirty="0">
                  <a:effectLst/>
                  <a:latin typeface="Times New Roman" panose="02020603050405020304" pitchFamily="18" charset="0"/>
                  <a:ea typeface="PMingLiU" panose="02020500000000000000" pitchFamily="18" charset="-120"/>
                </a:endParaRPr>
              </a:p>
              <a:p>
                <a:pPr marL="0" marR="0" algn="just" hangingPunct="0">
                  <a:spcBef>
                    <a:spcPts val="680"/>
                  </a:spcBef>
                  <a:spcAft>
                    <a:spcPts val="0"/>
                  </a:spcAft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</a:tabLst>
                </a:pPr>
                <a:r>
                  <a:rPr lang="en-CA" sz="1400" dirty="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</a:rPr>
                  <a:t>else </a:t>
                </a:r>
                <a:endParaRPr lang="en-US" sz="1400" dirty="0">
                  <a:effectLst/>
                  <a:latin typeface="Times New Roman" panose="02020603050405020304" pitchFamily="18" charset="0"/>
                  <a:ea typeface="PMingLiU" panose="02020500000000000000" pitchFamily="18" charset="-120"/>
                </a:endParaRPr>
              </a:p>
              <a:p>
                <a:pPr marL="0" marR="0" algn="just" hangingPunct="0">
                  <a:spcBef>
                    <a:spcPts val="680"/>
                  </a:spcBef>
                  <a:spcAft>
                    <a:spcPts val="0"/>
                  </a:spcAft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</a:tabLst>
                </a:pPr>
                <a:r>
                  <a:rPr lang="en-CA" sz="1400" dirty="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</a:rPr>
                  <a:t>      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sz="1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</m:ctrlPr>
                      </m:sSubSupPr>
                      <m:e>
                        <m:sSubSup>
                          <m:sSubSupPr>
                            <m:ctrlPr>
                              <a:rPr lang="en-US" sz="1400" i="1">
                                <a:effectLst/>
                                <a:latin typeface="Cambria Math" panose="02040503050406030204" pitchFamily="18" charset="0"/>
                                <a:ea typeface="SimSun" panose="02010600030101010101" pitchFamily="2" charset="-122"/>
                              </a:rPr>
                            </m:ctrlPr>
                          </m:sSubSupPr>
                          <m:e>
                            <m:r>
                              <a:rPr lang="en-CA" sz="1400" i="1">
                                <a:effectLst/>
                                <a:latin typeface="Cambria Math" panose="02040503050406030204" pitchFamily="18" charset="0"/>
                                <a:ea typeface="SimSun" panose="02010600030101010101" pitchFamily="2" charset="-122"/>
                              </a:rPr>
                              <m:t>𝑃</m:t>
                            </m:r>
                          </m:e>
                          <m:sub>
                            <m:r>
                              <a:rPr lang="en-CA" sz="1400" i="1">
                                <a:effectLst/>
                                <a:latin typeface="Cambria Math" panose="02040503050406030204" pitchFamily="18" charset="0"/>
                                <a:ea typeface="SimSun" panose="02010600030101010101" pitchFamily="2" charset="-122"/>
                              </a:rPr>
                              <m:t>𝑖</m:t>
                            </m:r>
                            <m:r>
                              <a:rPr lang="en-CA" sz="1400">
                                <a:effectLst/>
                                <a:latin typeface="Cambria Math" panose="02040503050406030204" pitchFamily="18" charset="0"/>
                                <a:ea typeface="SimSun" panose="02010600030101010101" pitchFamily="2" charset="-122"/>
                              </a:rPr>
                              <m:t>,</m:t>
                            </m:r>
                            <m:r>
                              <a:rPr lang="en-CA" sz="1400" i="1">
                                <a:effectLst/>
                                <a:latin typeface="Cambria Math" panose="02040503050406030204" pitchFamily="18" charset="0"/>
                                <a:ea typeface="SimSun" panose="02010600030101010101" pitchFamily="2" charset="-122"/>
                              </a:rPr>
                              <m:t>𝑗</m:t>
                            </m:r>
                          </m:sub>
                          <m:sup>
                            <m:r>
                              <a:rPr lang="en-CA" sz="1400" i="1">
                                <a:effectLst/>
                                <a:latin typeface="Cambria Math" panose="02040503050406030204" pitchFamily="18" charset="0"/>
                                <a:ea typeface="SimSun" panose="02010600030101010101" pitchFamily="2" charset="-122"/>
                              </a:rPr>
                              <m:t>𝑓𝑖𝑛𝑎𝑙</m:t>
                            </m:r>
                          </m:sup>
                        </m:sSubSup>
                        <m:r>
                          <a:rPr lang="en-CA" sz="1400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=(</m:t>
                        </m:r>
                        <m:r>
                          <a:rPr lang="en-CA" sz="1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𝑃</m:t>
                        </m:r>
                      </m:e>
                      <m:sub>
                        <m:r>
                          <a:rPr lang="en-CA" sz="1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𝑖</m:t>
                        </m:r>
                        <m:r>
                          <a:rPr lang="en-CA" sz="1400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,</m:t>
                        </m:r>
                        <m:r>
                          <a:rPr lang="en-CA" sz="1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𝑗</m:t>
                        </m:r>
                      </m:sub>
                      <m:sup>
                        <m:r>
                          <a:rPr lang="en-CA" sz="1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𝐿</m:t>
                        </m:r>
                        <m:r>
                          <a:rPr lang="en-CA" sz="1400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0</m:t>
                        </m:r>
                      </m:sup>
                    </m:sSubSup>
                    <m:r>
                      <a:rPr lang="en-CA" sz="1400">
                        <a:effectLst/>
                        <a:latin typeface="Cambria Math" panose="02040503050406030204" pitchFamily="18" charset="0"/>
                        <a:ea typeface="SimSun" panose="02010600030101010101" pitchFamily="2" charset="-122"/>
                      </a:rPr>
                      <m:t>+</m:t>
                    </m:r>
                    <m:sSubSup>
                      <m:sSubSupPr>
                        <m:ctrlPr>
                          <a:rPr lang="en-US" sz="1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</m:ctrlPr>
                      </m:sSubSupPr>
                      <m:e>
                        <m:r>
                          <a:rPr lang="en-CA" sz="1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𝑃</m:t>
                        </m:r>
                      </m:e>
                      <m:sub>
                        <m:r>
                          <a:rPr lang="en-CA" sz="1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𝑖</m:t>
                        </m:r>
                        <m:r>
                          <a:rPr lang="en-CA" sz="1400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,</m:t>
                        </m:r>
                        <m:r>
                          <a:rPr lang="en-CA" sz="1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𝑗</m:t>
                        </m:r>
                      </m:sub>
                      <m:sup>
                        <m:r>
                          <a:rPr lang="en-CA" sz="1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𝐿</m:t>
                        </m:r>
                        <m:r>
                          <a:rPr lang="en-CA" sz="1400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1</m:t>
                        </m:r>
                      </m:sup>
                    </m:sSubSup>
                    <m:r>
                      <a:rPr lang="en-CA" sz="1400">
                        <a:effectLst/>
                        <a:latin typeface="Cambria Math" panose="02040503050406030204" pitchFamily="18" charset="0"/>
                        <a:ea typeface="SimSun" panose="02010600030101010101" pitchFamily="2" charset="-122"/>
                      </a:rPr>
                      <m:t>+1)&gt;&gt;1</m:t>
                    </m:r>
                  </m:oMath>
                </a14:m>
                <a:endParaRPr lang="en-US" sz="1400" dirty="0">
                  <a:effectLst/>
                  <a:latin typeface="Times New Roman" panose="02020603050405020304" pitchFamily="18" charset="0"/>
                  <a:ea typeface="PMingLiU" panose="02020500000000000000" pitchFamily="18" charset="-120"/>
                </a:endParaRPr>
              </a:p>
            </p:txBody>
          </p:sp>
        </mc:Choice>
        <mc:Fallback xmlns="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4C74C734-567A-45B9-9A44-244DCB30FA9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66145" y="4620677"/>
                <a:ext cx="6114516" cy="2136482"/>
              </a:xfrm>
              <a:prstGeom prst="rect">
                <a:avLst/>
              </a:prstGeom>
              <a:blipFill>
                <a:blip r:embed="rId4"/>
                <a:stretch>
                  <a:fillRect l="-29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402540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277A7B4-8583-41C3-8779-14F79FC34B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Performance evaluation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2FC4991-E236-4A56-92EF-ACD68A1F8F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46080" y="1541626"/>
            <a:ext cx="4438650" cy="16383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5E8AA7B8-017D-4CC6-9715-9EF8493E2E0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46080" y="4248150"/>
            <a:ext cx="4438650" cy="163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47198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277A7B4-8583-41C3-8779-14F79FC34B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74CC9A99-9130-4C50-9AFD-D44C0F74F7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2907" y="1137538"/>
            <a:ext cx="9651352" cy="3003142"/>
          </a:xfrm>
        </p:spPr>
        <p:txBody>
          <a:bodyPr>
            <a:normAutofit lnSpcReduction="10000"/>
          </a:bodyPr>
          <a:lstStyle/>
          <a:p>
            <a:pPr marL="228600" lvl="1"/>
            <a:r>
              <a:rPr lang="en-US" sz="1800" dirty="0"/>
              <a:t>Performance</a:t>
            </a:r>
          </a:p>
          <a:p>
            <a:pPr marL="228600" lvl="1"/>
            <a:endParaRPr lang="en-US" sz="1800" dirty="0"/>
          </a:p>
          <a:p>
            <a:pPr marL="228600" lvl="1"/>
            <a:endParaRPr lang="en-US" sz="1800" dirty="0"/>
          </a:p>
          <a:p>
            <a:pPr marL="228600" lvl="1"/>
            <a:endParaRPr lang="en-US" sz="1800" dirty="0"/>
          </a:p>
          <a:p>
            <a:pPr marL="228600" lvl="1"/>
            <a:endParaRPr lang="en-US" sz="1800" dirty="0"/>
          </a:p>
          <a:p>
            <a:pPr marL="228600" lvl="1"/>
            <a:endParaRPr lang="en-US" sz="1800" dirty="0"/>
          </a:p>
          <a:p>
            <a:pPr marL="228600" lvl="1"/>
            <a:r>
              <a:rPr lang="en-US" sz="1800" dirty="0"/>
              <a:t>It is suggested to study the proposed modifications in the next EE.</a:t>
            </a:r>
          </a:p>
          <a:p>
            <a:pPr marL="228600" lvl="1"/>
            <a:r>
              <a:rPr lang="en-US" sz="1800" dirty="0"/>
              <a:t>Thank </a:t>
            </a:r>
            <a:r>
              <a:rPr lang="en-US" altLang="zh-TW" sz="1800" dirty="0"/>
              <a:t>Qualcomm</a:t>
            </a:r>
            <a:r>
              <a:rPr lang="en-US" sz="1800" dirty="0"/>
              <a:t> for the crosschecking!</a:t>
            </a:r>
          </a:p>
          <a:p>
            <a:pPr lvl="1"/>
            <a:endParaRPr lang="en-US" dirty="0"/>
          </a:p>
        </p:txBody>
      </p:sp>
      <p:graphicFrame>
        <p:nvGraphicFramePr>
          <p:cNvPr id="2" name="Table 3">
            <a:extLst>
              <a:ext uri="{FF2B5EF4-FFF2-40B4-BE49-F238E27FC236}">
                <a16:creationId xmlns:a16="http://schemas.microsoft.com/office/drawing/2014/main" id="{C43D7558-FA4E-4BB7-BF11-F58C180F2E7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2431017"/>
              </p:ext>
            </p:extLst>
          </p:nvPr>
        </p:nvGraphicFramePr>
        <p:xfrm>
          <a:off x="1798608" y="1668404"/>
          <a:ext cx="6966858" cy="11125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61143">
                  <a:extLst>
                    <a:ext uri="{9D8B030D-6E8A-4147-A177-3AD203B41FA5}">
                      <a16:colId xmlns:a16="http://schemas.microsoft.com/office/drawing/2014/main" val="3680264088"/>
                    </a:ext>
                  </a:extLst>
                </a:gridCol>
                <a:gridCol w="1161143">
                  <a:extLst>
                    <a:ext uri="{9D8B030D-6E8A-4147-A177-3AD203B41FA5}">
                      <a16:colId xmlns:a16="http://schemas.microsoft.com/office/drawing/2014/main" val="1222988385"/>
                    </a:ext>
                  </a:extLst>
                </a:gridCol>
                <a:gridCol w="1161143">
                  <a:extLst>
                    <a:ext uri="{9D8B030D-6E8A-4147-A177-3AD203B41FA5}">
                      <a16:colId xmlns:a16="http://schemas.microsoft.com/office/drawing/2014/main" val="1313804719"/>
                    </a:ext>
                  </a:extLst>
                </a:gridCol>
                <a:gridCol w="1161143">
                  <a:extLst>
                    <a:ext uri="{9D8B030D-6E8A-4147-A177-3AD203B41FA5}">
                      <a16:colId xmlns:a16="http://schemas.microsoft.com/office/drawing/2014/main" val="2612740804"/>
                    </a:ext>
                  </a:extLst>
                </a:gridCol>
                <a:gridCol w="1161143">
                  <a:extLst>
                    <a:ext uri="{9D8B030D-6E8A-4147-A177-3AD203B41FA5}">
                      <a16:colId xmlns:a16="http://schemas.microsoft.com/office/drawing/2014/main" val="2954420524"/>
                    </a:ext>
                  </a:extLst>
                </a:gridCol>
                <a:gridCol w="1161143">
                  <a:extLst>
                    <a:ext uri="{9D8B030D-6E8A-4147-A177-3AD203B41FA5}">
                      <a16:colId xmlns:a16="http://schemas.microsoft.com/office/drawing/2014/main" val="420638781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V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Enc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Dec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799060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RA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-0.22%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-0.15%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-0.15%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102%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103%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4574397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LDB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-0.04%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0.01%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-0.06%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101%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100%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879778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39713239"/>
      </p:ext>
    </p:extLst>
  </p:cSld>
  <p:clrMapOvr>
    <a:masterClrMapping/>
  </p:clrMapOvr>
</p:sld>
</file>

<file path=ppt/theme/theme1.xml><?xml version="1.0" encoding="utf-8"?>
<a:theme xmlns:a="http://schemas.openxmlformats.org/drawingml/2006/main" name="包裹">
  <a:themeElements>
    <a:clrScheme name="包裹">
      <a:dk1>
        <a:srgbClr val="000000"/>
      </a:dk1>
      <a:lt1>
        <a:srgbClr val="FFFFFF"/>
      </a:lt1>
      <a:dk2>
        <a:srgbClr val="4A5356"/>
      </a:dk2>
      <a:lt2>
        <a:srgbClr val="E8E3CE"/>
      </a:lt2>
      <a:accent1>
        <a:srgbClr val="F6A21D"/>
      </a:accent1>
      <a:accent2>
        <a:srgbClr val="9BAFB5"/>
      </a:accent2>
      <a:accent3>
        <a:srgbClr val="C96731"/>
      </a:accent3>
      <a:accent4>
        <a:srgbClr val="9CA383"/>
      </a:accent4>
      <a:accent5>
        <a:srgbClr val="87795D"/>
      </a:accent5>
      <a:accent6>
        <a:srgbClr val="A0988C"/>
      </a:accent6>
      <a:hlink>
        <a:srgbClr val="00B0F0"/>
      </a:hlink>
      <a:folHlink>
        <a:srgbClr val="738F97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包裹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107000"/>
                <a:lumMod val="103000"/>
              </a:schemeClr>
            </a:gs>
            <a:gs pos="100000">
              <a:schemeClr val="phClr">
                <a:tint val="82000"/>
                <a:satMod val="109000"/>
                <a:lumMod val="103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7000"/>
                <a:satMod val="100000"/>
                <a:lumMod val="102000"/>
              </a:schemeClr>
            </a:gs>
            <a:gs pos="50000">
              <a:schemeClr val="phClr">
                <a:shade val="100000"/>
                <a:satMod val="103000"/>
                <a:lumMod val="100000"/>
              </a:schemeClr>
            </a:gs>
            <a:gs pos="100000">
              <a:schemeClr val="phClr">
                <a:shade val="93000"/>
                <a:satMod val="11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5880" dist="1524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prstMaterial="dkEdge">
            <a:bevelT w="0" h="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7000"/>
                <a:shade val="100000"/>
                <a:satMod val="185000"/>
                <a:lumMod val="120000"/>
              </a:schemeClr>
            </a:gs>
            <a:gs pos="100000">
              <a:schemeClr val="phClr">
                <a:tint val="96000"/>
                <a:shade val="95000"/>
                <a:satMod val="215000"/>
                <a:lumMod val="80000"/>
              </a:schemeClr>
            </a:gs>
          </a:gsLst>
          <a:path path="circle">
            <a:fillToRect l="50000" t="55000" r="125000" b="100000"/>
          </a:path>
        </a:gradFill>
      </a:bgFillStyleLst>
    </a:fmtScheme>
  </a:themeElements>
  <a:objectDefaults>
    <a:spDef>
      <a:spPr/>
      <a:bodyPr rtlCol="0" anchor="ctr"/>
      <a:lstStyle>
        <a:defPPr marL="342900" indent="-342900" algn="l">
          <a:buFont typeface="Wingdings" pitchFamily="2" charset="2"/>
          <a:buChar char="l"/>
          <a:defRPr kumimoji="1" sz="2000" dirty="0" smtClean="0">
            <a:solidFill>
              <a:schemeClr val="tx1"/>
            </a:solidFill>
            <a:latin typeface="SimHei" panose="02010609060101010101" pitchFamily="49" charset="-122"/>
            <a:ea typeface="SimHei" panose="02010609060101010101" pitchFamily="49" charset="-122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Parcel" id="{8BEC4385-4EB9-4D53-BFB5-0EA123736B6D}" vid="{71C241A9-A460-4AD1-916F-25308628A5BC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Parcel</Template>
  <TotalTime>94566</TotalTime>
  <Words>307</Words>
  <Application>Microsoft Office PowerPoint</Application>
  <PresentationFormat>Widescreen</PresentationFormat>
  <Paragraphs>68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5</vt:i4>
      </vt:variant>
    </vt:vector>
  </HeadingPairs>
  <TitlesOfParts>
    <vt:vector size="14" baseType="lpstr">
      <vt:lpstr>DengXian</vt:lpstr>
      <vt:lpstr>KaiTi</vt:lpstr>
      <vt:lpstr>Arial</vt:lpstr>
      <vt:lpstr>Calibri</vt:lpstr>
      <vt:lpstr>Calibri Light</vt:lpstr>
      <vt:lpstr>Cambria Math</vt:lpstr>
      <vt:lpstr>Times New Roman</vt:lpstr>
      <vt:lpstr>包裹</vt:lpstr>
      <vt:lpstr>Custom Design</vt:lpstr>
      <vt:lpstr>JVET-Y0125 AHG12:EnHANCED Bi-directional Motion compensation</vt:lpstr>
      <vt:lpstr>Introduction</vt:lpstr>
      <vt:lpstr>Proposed Method</vt:lpstr>
      <vt:lpstr>Performance evaluation</vt:lpstr>
      <vt:lpstr>Summary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liwenfeiyiran@163.com</dc:creator>
  <cp:lastModifiedBy>yiwen Chen</cp:lastModifiedBy>
  <cp:revision>1120</cp:revision>
  <cp:lastPrinted>2018-10-23T07:47:24Z</cp:lastPrinted>
  <dcterms:created xsi:type="dcterms:W3CDTF">2018-07-10T02:40:16Z</dcterms:created>
  <dcterms:modified xsi:type="dcterms:W3CDTF">2022-01-13T16:26:33Z</dcterms:modified>
</cp:coreProperties>
</file>