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12"/>
  </p:notesMasterIdLst>
  <p:sldIdLst>
    <p:sldId id="278" r:id="rId6"/>
    <p:sldId id="281" r:id="rId7"/>
    <p:sldId id="282" r:id="rId8"/>
    <p:sldId id="283" r:id="rId9"/>
    <p:sldId id="284" r:id="rId10"/>
    <p:sldId id="28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10360C-46FB-4A57-B09A-022B35B845BD}" v="12" dt="2022-01-12T10:08:17.0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43"/>
    <p:restoredTop sz="96327"/>
  </p:normalViewPr>
  <p:slideViewPr>
    <p:cSldViewPr snapToGrid="0" snapToObjects="1">
      <p:cViewPr varScale="1">
        <p:scale>
          <a:sx n="114" d="100"/>
          <a:sy n="114" d="100"/>
        </p:scale>
        <p:origin x="76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k Galpin" userId="7b84b973-8f18-4f51-b749-aa8b68ae8c45" providerId="ADAL" clId="{E910360C-46FB-4A57-B09A-022B35B845BD}"/>
    <pc:docChg chg="undo custSel addSld delSld modSld">
      <pc:chgData name="Franck Galpin" userId="7b84b973-8f18-4f51-b749-aa8b68ae8c45" providerId="ADAL" clId="{E910360C-46FB-4A57-B09A-022B35B845BD}" dt="2022-01-12T10:07:26.513" v="1034" actId="6549"/>
      <pc:docMkLst>
        <pc:docMk/>
      </pc:docMkLst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4112203538" sldId="259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293740447" sldId="260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82557147" sldId="262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80748871" sldId="263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77259839" sldId="267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3876859070" sldId="271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1442409881" sldId="276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689211635" sldId="277"/>
        </pc:sldMkLst>
      </pc:sldChg>
      <pc:sldChg chg="modSp mod">
        <pc:chgData name="Franck Galpin" userId="7b84b973-8f18-4f51-b749-aa8b68ae8c45" providerId="ADAL" clId="{E910360C-46FB-4A57-B09A-022B35B845BD}" dt="2022-01-12T09:32:27.335" v="89" actId="14100"/>
        <pc:sldMkLst>
          <pc:docMk/>
          <pc:sldMk cId="3428629291" sldId="278"/>
        </pc:sldMkLst>
        <pc:spChg chg="mod">
          <ac:chgData name="Franck Galpin" userId="7b84b973-8f18-4f51-b749-aa8b68ae8c45" providerId="ADAL" clId="{E910360C-46FB-4A57-B09A-022B35B845BD}" dt="2022-01-12T09:31:25.118" v="73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E910360C-46FB-4A57-B09A-022B35B845BD}" dt="2022-01-12T09:32:27.335" v="89" actId="14100"/>
          <ac:spMkLst>
            <pc:docMk/>
            <pc:sldMk cId="3428629291" sldId="278"/>
            <ac:spMk id="3" creationId="{D11EAE91-151E-2648-A4A6-930EE9C2417D}"/>
          </ac:spMkLst>
        </pc:spChg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2307021572" sldId="280"/>
        </pc:sldMkLst>
      </pc:sldChg>
      <pc:sldChg chg="addSp modSp mod">
        <pc:chgData name="Franck Galpin" userId="7b84b973-8f18-4f51-b749-aa8b68ae8c45" providerId="ADAL" clId="{E910360C-46FB-4A57-B09A-022B35B845BD}" dt="2022-01-12T10:01:24.750" v="878" actId="403"/>
        <pc:sldMkLst>
          <pc:docMk/>
          <pc:sldMk cId="2928223200" sldId="281"/>
        </pc:sldMkLst>
        <pc:spChg chg="mod">
          <ac:chgData name="Franck Galpin" userId="7b84b973-8f18-4f51-b749-aa8b68ae8c45" providerId="ADAL" clId="{E910360C-46FB-4A57-B09A-022B35B845BD}" dt="2022-01-12T09:21:32.838" v="65" actId="20577"/>
          <ac:spMkLst>
            <pc:docMk/>
            <pc:sldMk cId="2928223200" sldId="281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24.750" v="878" actId="403"/>
          <ac:spMkLst>
            <pc:docMk/>
            <pc:sldMk cId="2928223200" sldId="281"/>
            <ac:spMk id="6" creationId="{BB0D769C-A895-1B4D-99D3-0BCFCF804D74}"/>
          </ac:spMkLst>
        </pc:spChg>
        <pc:picChg chg="add mod">
          <ac:chgData name="Franck Galpin" userId="7b84b973-8f18-4f51-b749-aa8b68ae8c45" providerId="ADAL" clId="{E910360C-46FB-4A57-B09A-022B35B845BD}" dt="2022-01-12T09:45:45.092" v="350" actId="1076"/>
          <ac:picMkLst>
            <pc:docMk/>
            <pc:sldMk cId="2928223200" sldId="281"/>
            <ac:picMk id="7" creationId="{4E16906E-D27C-48F1-8EE8-D079ABA4CBE1}"/>
          </ac:picMkLst>
        </pc:picChg>
      </pc:sldChg>
      <pc:sldChg chg="delSp modSp add mod">
        <pc:chgData name="Franck Galpin" userId="7b84b973-8f18-4f51-b749-aa8b68ae8c45" providerId="ADAL" clId="{E910360C-46FB-4A57-B09A-022B35B845BD}" dt="2022-01-12T10:04:43.278" v="1000" actId="20577"/>
        <pc:sldMkLst>
          <pc:docMk/>
          <pc:sldMk cId="2282194731" sldId="282"/>
        </pc:sldMkLst>
        <pc:spChg chg="mod">
          <ac:chgData name="Franck Galpin" userId="7b84b973-8f18-4f51-b749-aa8b68ae8c45" providerId="ADAL" clId="{E910360C-46FB-4A57-B09A-022B35B845BD}" dt="2022-01-12T09:47:29.469" v="387" actId="20577"/>
          <ac:spMkLst>
            <pc:docMk/>
            <pc:sldMk cId="2282194731" sldId="282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4:43.278" v="1000" actId="20577"/>
          <ac:spMkLst>
            <pc:docMk/>
            <pc:sldMk cId="2282194731" sldId="282"/>
            <ac:spMk id="6" creationId="{BB0D769C-A895-1B4D-99D3-0BCFCF804D74}"/>
          </ac:spMkLst>
        </pc:spChg>
        <pc:picChg chg="del">
          <ac:chgData name="Franck Galpin" userId="7b84b973-8f18-4f51-b749-aa8b68ae8c45" providerId="ADAL" clId="{E910360C-46FB-4A57-B09A-022B35B845BD}" dt="2022-01-12T09:47:53.428" v="388" actId="478"/>
          <ac:picMkLst>
            <pc:docMk/>
            <pc:sldMk cId="2282194731" sldId="282"/>
            <ac:picMk id="7" creationId="{4E16906E-D27C-48F1-8EE8-D079ABA4CBE1}"/>
          </ac:picMkLst>
        </pc:pic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3960436135" sldId="282"/>
        </pc:sldMkLst>
      </pc:sldChg>
      <pc:sldChg chg="addSp modSp add mod">
        <pc:chgData name="Franck Galpin" userId="7b84b973-8f18-4f51-b749-aa8b68ae8c45" providerId="ADAL" clId="{E910360C-46FB-4A57-B09A-022B35B845BD}" dt="2022-01-12T10:06:03.881" v="1027" actId="13822"/>
        <pc:sldMkLst>
          <pc:docMk/>
          <pc:sldMk cId="569450174" sldId="283"/>
        </pc:sldMkLst>
        <pc:spChg chg="mod">
          <ac:chgData name="Franck Galpin" userId="7b84b973-8f18-4f51-b749-aa8b68ae8c45" providerId="ADAL" clId="{E910360C-46FB-4A57-B09A-022B35B845BD}" dt="2022-01-12T09:52:25.607" v="537" actId="20577"/>
          <ac:spMkLst>
            <pc:docMk/>
            <pc:sldMk cId="569450174" sldId="283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09:54:31.892" v="558" actId="1076"/>
          <ac:spMkLst>
            <pc:docMk/>
            <pc:sldMk cId="569450174" sldId="283"/>
            <ac:spMk id="6" creationId="{BB0D769C-A895-1B4D-99D3-0BCFCF804D74}"/>
          </ac:spMkLst>
        </pc:spChg>
        <pc:spChg chg="add mod">
          <ac:chgData name="Franck Galpin" userId="7b84b973-8f18-4f51-b749-aa8b68ae8c45" providerId="ADAL" clId="{E910360C-46FB-4A57-B09A-022B35B845BD}" dt="2022-01-12T10:01:37.979" v="882" actId="403"/>
          <ac:spMkLst>
            <pc:docMk/>
            <pc:sldMk cId="569450174" sldId="283"/>
            <ac:spMk id="9" creationId="{6624DB04-E95A-4BDA-9CDC-31771FA54C58}"/>
          </ac:spMkLst>
        </pc:spChg>
        <pc:spChg chg="add mod">
          <ac:chgData name="Franck Galpin" userId="7b84b973-8f18-4f51-b749-aa8b68ae8c45" providerId="ADAL" clId="{E910360C-46FB-4A57-B09A-022B35B845BD}" dt="2022-01-12T10:05:59.830" v="1026" actId="1076"/>
          <ac:spMkLst>
            <pc:docMk/>
            <pc:sldMk cId="569450174" sldId="283"/>
            <ac:spMk id="10" creationId="{6154A903-C52A-463F-9217-B415FD72807E}"/>
          </ac:spMkLst>
        </pc:spChg>
        <pc:spChg chg="add mod">
          <ac:chgData name="Franck Galpin" userId="7b84b973-8f18-4f51-b749-aa8b68ae8c45" providerId="ADAL" clId="{E910360C-46FB-4A57-B09A-022B35B845BD}" dt="2022-01-12T10:06:03.881" v="1027" actId="13822"/>
          <ac:spMkLst>
            <pc:docMk/>
            <pc:sldMk cId="569450174" sldId="283"/>
            <ac:spMk id="11" creationId="{2DC8DABE-8C27-4BC5-AA36-0EDFF11005EB}"/>
          </ac:spMkLst>
        </pc:spChg>
        <pc:graphicFrameChg chg="add mod modGraphic">
          <ac:chgData name="Franck Galpin" userId="7b84b973-8f18-4f51-b749-aa8b68ae8c45" providerId="ADAL" clId="{E910360C-46FB-4A57-B09A-022B35B845BD}" dt="2022-01-12T09:57:42.908" v="701" actId="1076"/>
          <ac:graphicFrameMkLst>
            <pc:docMk/>
            <pc:sldMk cId="569450174" sldId="283"/>
            <ac:graphicFrameMk id="7" creationId="{D7EA7B62-D7C4-459C-921D-D7D5E621BFBF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09:55:07.845" v="616" actId="14100"/>
          <ac:graphicFrameMkLst>
            <pc:docMk/>
            <pc:sldMk cId="569450174" sldId="283"/>
            <ac:graphicFrameMk id="8" creationId="{7E1AD36C-2A34-4F07-B5B3-07E569E7676C}"/>
          </ac:graphicFrameMkLst>
        </pc:graphicFrame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1025920562" sldId="283"/>
        </pc:sldMkLst>
      </pc:sldChg>
      <pc:sldChg chg="addSp delSp modSp add mod">
        <pc:chgData name="Franck Galpin" userId="7b84b973-8f18-4f51-b749-aa8b68ae8c45" providerId="ADAL" clId="{E910360C-46FB-4A57-B09A-022B35B845BD}" dt="2022-01-12T10:06:38.072" v="1029" actId="113"/>
        <pc:sldMkLst>
          <pc:docMk/>
          <pc:sldMk cId="3641356265" sldId="284"/>
        </pc:sldMkLst>
        <pc:spChg chg="mod">
          <ac:chgData name="Franck Galpin" userId="7b84b973-8f18-4f51-b749-aa8b68ae8c45" providerId="ADAL" clId="{E910360C-46FB-4A57-B09A-022B35B845BD}" dt="2022-01-12T09:58:01.660" v="709" actId="20577"/>
          <ac:spMkLst>
            <pc:docMk/>
            <pc:sldMk cId="3641356265" sldId="284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43.959" v="883" actId="403"/>
          <ac:spMkLst>
            <pc:docMk/>
            <pc:sldMk cId="3641356265" sldId="284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8:04.338" v="710" actId="478"/>
          <ac:graphicFrameMkLst>
            <pc:docMk/>
            <pc:sldMk cId="3641356265" sldId="284"/>
            <ac:graphicFrameMk id="7" creationId="{D7EA7B62-D7C4-459C-921D-D7D5E621BFBF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8:05.685" v="711" actId="478"/>
          <ac:graphicFrameMkLst>
            <pc:docMk/>
            <pc:sldMk cId="3641356265" sldId="284"/>
            <ac:graphicFrameMk id="8" creationId="{7E1AD36C-2A34-4F07-B5B3-07E569E7676C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5.204" v="1028" actId="113"/>
          <ac:graphicFrameMkLst>
            <pc:docMk/>
            <pc:sldMk cId="3641356265" sldId="284"/>
            <ac:graphicFrameMk id="10" creationId="{D41DFE5A-FD28-46A7-BD61-1EC6AC0E4BB2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8.072" v="1029" actId="113"/>
          <ac:graphicFrameMkLst>
            <pc:docMk/>
            <pc:sldMk cId="3641356265" sldId="284"/>
            <ac:graphicFrameMk id="11" creationId="{C46CAD40-E488-4530-9739-681E1D7866A7}"/>
          </ac:graphicFrameMkLst>
        </pc:graphicFrameChg>
      </pc:sldChg>
      <pc:sldChg chg="delSp modSp add mod">
        <pc:chgData name="Franck Galpin" userId="7b84b973-8f18-4f51-b749-aa8b68ae8c45" providerId="ADAL" clId="{E910360C-46FB-4A57-B09A-022B35B845BD}" dt="2022-01-12T10:07:26.513" v="1034" actId="6549"/>
        <pc:sldMkLst>
          <pc:docMk/>
          <pc:sldMk cId="3698859953" sldId="285"/>
        </pc:sldMkLst>
        <pc:spChg chg="mod">
          <ac:chgData name="Franck Galpin" userId="7b84b973-8f18-4f51-b749-aa8b68ae8c45" providerId="ADAL" clId="{E910360C-46FB-4A57-B09A-022B35B845BD}" dt="2022-01-12T09:59:49.033" v="799" actId="20577"/>
          <ac:spMkLst>
            <pc:docMk/>
            <pc:sldMk cId="3698859953" sldId="285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7:26.513" v="1034" actId="6549"/>
          <ac:spMkLst>
            <pc:docMk/>
            <pc:sldMk cId="3698859953" sldId="285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9:51.530" v="800" actId="478"/>
          <ac:graphicFrameMkLst>
            <pc:docMk/>
            <pc:sldMk cId="3698859953" sldId="285"/>
            <ac:graphicFrameMk id="10" creationId="{D41DFE5A-FD28-46A7-BD61-1EC6AC0E4BB2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9:52.628" v="801" actId="478"/>
          <ac:graphicFrameMkLst>
            <pc:docMk/>
            <pc:sldMk cId="3698859953" sldId="285"/>
            <ac:graphicFrameMk id="11" creationId="{C46CAD40-E488-4530-9739-681E1D7866A7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1/12/2022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1/12/2022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1/12/2022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1/12/2022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1/12/2022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JVET-Y0109</a:t>
            </a:r>
            <a:br>
              <a:rPr lang="en-US" dirty="0"/>
            </a:br>
            <a:r>
              <a:rPr lang="en-US" dirty="0"/>
              <a:t>Neural-Network based Intra Prediction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4966282"/>
            <a:ext cx="10387428" cy="491121"/>
          </a:xfrm>
        </p:spPr>
        <p:txBody>
          <a:bodyPr>
            <a:normAutofit/>
          </a:bodyPr>
          <a:lstStyle/>
          <a:p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Thierry Dumas, </a:t>
            </a:r>
            <a:r>
              <a:rPr lang="fr-FR" sz="1800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Franck Galpin, </a:t>
            </a:r>
            <a:r>
              <a:rPr lang="fr-F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Philippe Bordes, Ferdinand Mom, Edouard François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Overview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1/12/2022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467360" y="4392997"/>
            <a:ext cx="11121666" cy="189874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800" dirty="0"/>
              <a:t>Simplification of Neural Network based Intra-Prediction (NNIP) on top of ECM-3.1.</a:t>
            </a:r>
          </a:p>
          <a:p>
            <a:pPr>
              <a:lnSpc>
                <a:spcPct val="150000"/>
              </a:lnSpc>
            </a:pPr>
            <a:r>
              <a:rPr lang="en-US" sz="1800" dirty="0"/>
              <a:t>Continuity of the already presented algorithm:</a:t>
            </a:r>
          </a:p>
          <a:p>
            <a:pPr lvl="1">
              <a:lnSpc>
                <a:spcPct val="150000"/>
              </a:lnSpc>
            </a:pPr>
            <a:r>
              <a:rPr lang="en-US" sz="1800" dirty="0"/>
              <a:t>AhG11: JVET-T0073, JVET-V0105, JVET-W0081</a:t>
            </a:r>
          </a:p>
          <a:p>
            <a:pPr lvl="1">
              <a:lnSpc>
                <a:spcPct val="150000"/>
              </a:lnSpc>
            </a:pPr>
            <a:r>
              <a:rPr lang="en-US" sz="1800" dirty="0"/>
              <a:t>EE1: JVET-X0118, JVET-Y0082</a:t>
            </a: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4E16906E-D27C-48F1-8EE8-D079ABA4C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772" y="775718"/>
            <a:ext cx="9424841" cy="361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Improvements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1/12/2022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577574" y="1002816"/>
            <a:ext cx="11121666" cy="425708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/>
              <a:t>Common to previous versions:</a:t>
            </a:r>
          </a:p>
          <a:p>
            <a:pPr lvl="1">
              <a:lnSpc>
                <a:spcPct val="150000"/>
              </a:lnSpc>
            </a:pPr>
            <a:r>
              <a:rPr lang="en-US" sz="1600" dirty="0"/>
              <a:t>SADL for inference</a:t>
            </a:r>
          </a:p>
          <a:p>
            <a:pPr lvl="1">
              <a:lnSpc>
                <a:spcPct val="150000"/>
              </a:lnSpc>
            </a:pPr>
            <a:r>
              <a:rPr lang="en-US" sz="1600" dirty="0"/>
              <a:t>16-bit integer for model weights and intermediate results, 32-bit integer for internal computation</a:t>
            </a:r>
          </a:p>
          <a:p>
            <a:pPr lvl="1">
              <a:lnSpc>
                <a:spcPct val="150000"/>
              </a:lnSpc>
            </a:pPr>
            <a:r>
              <a:rPr lang="en-US" sz="1600" dirty="0"/>
              <a:t>7 models depending on the block size</a:t>
            </a:r>
          </a:p>
          <a:p>
            <a:pPr lvl="1">
              <a:lnSpc>
                <a:spcPct val="150000"/>
              </a:lnSpc>
            </a:pPr>
            <a:r>
              <a:rPr lang="en-US" sz="1600" dirty="0"/>
              <a:t>sparse weights enforced at training time for complexity reduction.</a:t>
            </a:r>
          </a:p>
          <a:p>
            <a:pPr>
              <a:lnSpc>
                <a:spcPct val="150000"/>
              </a:lnSpc>
            </a:pPr>
            <a:r>
              <a:rPr lang="en-US" sz="1600" dirty="0"/>
              <a:t>Compared to EE1 3.1.2 (JVET-Y0082), the following changes were made:</a:t>
            </a:r>
          </a:p>
          <a:p>
            <a:pPr lvl="1">
              <a:lnSpc>
                <a:spcPct val="150000"/>
              </a:lnSpc>
            </a:pPr>
            <a:r>
              <a:rPr lang="en-US" sz="1600" dirty="0"/>
              <a:t>each model has been further simplified, resulting in sparser matrices.</a:t>
            </a:r>
          </a:p>
          <a:p>
            <a:pPr lvl="1">
              <a:lnSpc>
                <a:spcPct val="150000"/>
              </a:lnSpc>
            </a:pPr>
            <a:r>
              <a:rPr lang="en-US" sz="1600" dirty="0"/>
              <a:t>inference algorithm in SADL has been improved: </a:t>
            </a:r>
          </a:p>
          <a:p>
            <a:pPr lvl="2">
              <a:lnSpc>
                <a:spcPct val="150000"/>
              </a:lnSpc>
            </a:pPr>
            <a:r>
              <a:rPr lang="en-US" sz="1600" dirty="0"/>
              <a:t>a simple sparse matrix storage (compressed row method) is implemented</a:t>
            </a:r>
          </a:p>
          <a:p>
            <a:pPr lvl="2">
              <a:lnSpc>
                <a:spcPct val="150000"/>
              </a:lnSpc>
            </a:pPr>
            <a:r>
              <a:rPr lang="en-US" sz="1600" dirty="0"/>
              <a:t>sparse matrix multiplication algorithm have been implemented, exploiting the matrices sparsity.</a:t>
            </a:r>
          </a:p>
        </p:txBody>
      </p:sp>
    </p:spTree>
    <p:extLst>
      <p:ext uri="{BB962C8B-B14F-4D97-AF65-F5344CB8AC3E}">
        <p14:creationId xmlns:p14="http://schemas.microsoft.com/office/powerpoint/2010/main" val="2282194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Complexity/footprint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1/12/2022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535167" y="4032500"/>
            <a:ext cx="11121666" cy="162677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en-US" sz="14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7EA7B62-D7C4-459C-921D-D7D5E621BF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406898"/>
              </p:ext>
            </p:extLst>
          </p:nvPr>
        </p:nvGraphicFramePr>
        <p:xfrm>
          <a:off x="1365752" y="1054627"/>
          <a:ext cx="3752648" cy="24969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6489">
                  <a:extLst>
                    <a:ext uri="{9D8B030D-6E8A-4147-A177-3AD203B41FA5}">
                      <a16:colId xmlns:a16="http://schemas.microsoft.com/office/drawing/2014/main" val="840333619"/>
                    </a:ext>
                  </a:extLst>
                </a:gridCol>
                <a:gridCol w="1071980">
                  <a:extLst>
                    <a:ext uri="{9D8B030D-6E8A-4147-A177-3AD203B41FA5}">
                      <a16:colId xmlns:a16="http://schemas.microsoft.com/office/drawing/2014/main" val="512654867"/>
                    </a:ext>
                  </a:extLst>
                </a:gridCol>
                <a:gridCol w="1017448">
                  <a:extLst>
                    <a:ext uri="{9D8B030D-6E8A-4147-A177-3AD203B41FA5}">
                      <a16:colId xmlns:a16="http://schemas.microsoft.com/office/drawing/2014/main" val="2704588149"/>
                    </a:ext>
                  </a:extLst>
                </a:gridCol>
                <a:gridCol w="1016731">
                  <a:extLst>
                    <a:ext uri="{9D8B030D-6E8A-4147-A177-3AD203B41FA5}">
                      <a16:colId xmlns:a16="http://schemas.microsoft.com/office/drawing/2014/main" val="1742322537"/>
                    </a:ext>
                  </a:extLst>
                </a:gridCol>
              </a:tblGrid>
              <a:tr h="56827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Model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7493" marR="7749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Parameter’s count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7493" marR="7749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Nonzero parameters count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7493" marR="7749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Memory footprint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7493" marR="77493" marT="0" marB="0"/>
                </a:tc>
                <a:extLst>
                  <a:ext uri="{0D108BD9-81ED-4DB2-BD59-A6C34878D82A}">
                    <a16:rowId xmlns:a16="http://schemas.microsoft.com/office/drawing/2014/main" val="892938363"/>
                  </a:ext>
                </a:extLst>
              </a:tr>
              <a:tr h="1928703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4x4 </a:t>
                      </a:r>
                      <a:endParaRPr lang="fr-FR" sz="1200">
                        <a:effectLst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4x8</a:t>
                      </a:r>
                      <a:endParaRPr lang="fr-FR" sz="1200">
                        <a:effectLst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4x16</a:t>
                      </a:r>
                      <a:endParaRPr lang="fr-FR" sz="1200">
                        <a:effectLst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4x32</a:t>
                      </a:r>
                      <a:endParaRPr lang="fr-FR" sz="1200">
                        <a:effectLst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8x8</a:t>
                      </a:r>
                      <a:endParaRPr lang="fr-FR" sz="1200">
                        <a:effectLst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8x16</a:t>
                      </a:r>
                      <a:endParaRPr lang="fr-FR" sz="120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16x16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7493" marR="7749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1679k</a:t>
                      </a:r>
                      <a:endParaRPr lang="fr-FR" sz="1200" dirty="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1737k </a:t>
                      </a:r>
                      <a:endParaRPr lang="fr-FR" sz="1200" dirty="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1854k </a:t>
                      </a:r>
                      <a:endParaRPr lang="fr-FR" sz="1200" dirty="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2088k</a:t>
                      </a:r>
                      <a:endParaRPr lang="fr-FR" sz="1200" dirty="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2030k</a:t>
                      </a:r>
                      <a:endParaRPr lang="fr-FR" sz="1200" dirty="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2263k</a:t>
                      </a:r>
                      <a:endParaRPr lang="fr-FR" sz="1200" dirty="0">
                        <a:effectLst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4054k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7493" marR="7749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 99k  </a:t>
                      </a:r>
                      <a:endParaRPr lang="fr-FR" sz="1200">
                        <a:effectLst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111k</a:t>
                      </a:r>
                      <a:endParaRPr lang="fr-FR" sz="1200">
                        <a:effectLst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134k</a:t>
                      </a:r>
                      <a:endParaRPr lang="fr-FR" sz="1200">
                        <a:effectLst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181k</a:t>
                      </a:r>
                      <a:endParaRPr lang="fr-FR" sz="1200">
                        <a:effectLst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143k</a:t>
                      </a:r>
                      <a:endParaRPr lang="fr-FR" sz="1200">
                        <a:effectLst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190k</a:t>
                      </a:r>
                      <a:endParaRPr lang="fr-FR" sz="1200">
                        <a:effectLst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350k</a:t>
                      </a:r>
                      <a:endParaRPr lang="fr-FR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7493" marR="77493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387 kB</a:t>
                      </a:r>
                      <a:endParaRPr lang="fr-FR" sz="1200" dirty="0">
                        <a:effectLst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433 kB</a:t>
                      </a:r>
                      <a:endParaRPr lang="fr-FR" sz="1200" dirty="0">
                        <a:effectLst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524 kB</a:t>
                      </a:r>
                      <a:endParaRPr lang="fr-FR" sz="1200" dirty="0">
                        <a:effectLst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706 kB</a:t>
                      </a:r>
                      <a:endParaRPr lang="fr-FR" sz="1200" dirty="0">
                        <a:effectLst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558 kB</a:t>
                      </a:r>
                      <a:endParaRPr lang="fr-FR" sz="1200" dirty="0">
                        <a:effectLst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741 kB</a:t>
                      </a:r>
                      <a:endParaRPr lang="fr-FR" sz="1200" dirty="0">
                        <a:effectLst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1369 kB</a:t>
                      </a:r>
                      <a:endParaRPr lang="fr-FR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7493" marR="77493" marT="0" marB="0"/>
                </a:tc>
                <a:extLst>
                  <a:ext uri="{0D108BD9-81ED-4DB2-BD59-A6C34878D82A}">
                    <a16:rowId xmlns:a16="http://schemas.microsoft.com/office/drawing/2014/main" val="313670320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E1AD36C-2A34-4F07-B5B3-07E569E767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1721212"/>
              </p:ext>
            </p:extLst>
          </p:nvPr>
        </p:nvGraphicFramePr>
        <p:xfrm>
          <a:off x="6309833" y="916278"/>
          <a:ext cx="2548941" cy="2773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5736">
                  <a:extLst>
                    <a:ext uri="{9D8B030D-6E8A-4147-A177-3AD203B41FA5}">
                      <a16:colId xmlns:a16="http://schemas.microsoft.com/office/drawing/2014/main" val="2546586235"/>
                    </a:ext>
                  </a:extLst>
                </a:gridCol>
                <a:gridCol w="1283205">
                  <a:extLst>
                    <a:ext uri="{9D8B030D-6E8A-4147-A177-3AD203B41FA5}">
                      <a16:colId xmlns:a16="http://schemas.microsoft.com/office/drawing/2014/main" val="591833602"/>
                    </a:ext>
                  </a:extLst>
                </a:gridCol>
              </a:tblGrid>
              <a:tr h="388121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effectLst/>
                        </a:rPr>
                        <a:t>Model</a:t>
                      </a:r>
                      <a:endParaRPr lang="fr-F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effectLst/>
                        </a:rPr>
                        <a:t>Complexity (MAC/pixel)</a:t>
                      </a:r>
                      <a:endParaRPr lang="fr-F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/>
                </a:tc>
                <a:extLst>
                  <a:ext uri="{0D108BD9-81ED-4DB2-BD59-A6C34878D82A}">
                    <a16:rowId xmlns:a16="http://schemas.microsoft.com/office/drawing/2014/main" val="3968319814"/>
                  </a:ext>
                </a:extLst>
              </a:tr>
              <a:tr h="135842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dirty="0">
                          <a:effectLst/>
                        </a:rPr>
                        <a:t>4x4</a:t>
                      </a: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dirty="0">
                          <a:effectLst/>
                        </a:rPr>
                        <a:t>4x8</a:t>
                      </a:r>
                      <a:endParaRPr lang="fr-FR" sz="1300" dirty="0">
                        <a:effectLst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dirty="0">
                          <a:effectLst/>
                        </a:rPr>
                        <a:t>4x16</a:t>
                      </a:r>
                      <a:endParaRPr lang="fr-FR" sz="1300" dirty="0">
                        <a:effectLst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dirty="0">
                          <a:effectLst/>
                        </a:rPr>
                        <a:t>4x32</a:t>
                      </a:r>
                      <a:endParaRPr lang="fr-FR" sz="1300" dirty="0">
                        <a:effectLst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dirty="0">
                          <a:effectLst/>
                        </a:rPr>
                        <a:t>8x8</a:t>
                      </a:r>
                      <a:endParaRPr lang="fr-FR" sz="1300" dirty="0">
                        <a:effectLst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dirty="0">
                          <a:effectLst/>
                        </a:rPr>
                        <a:t>8x16</a:t>
                      </a:r>
                      <a:endParaRPr lang="fr-FR" sz="1300" dirty="0">
                        <a:effectLst/>
                      </a:endParaRPr>
                    </a:p>
                    <a:p>
                      <a:pPr algn="just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dirty="0">
                          <a:effectLst/>
                        </a:rPr>
                        <a:t>16x16</a:t>
                      </a:r>
                      <a:endParaRPr lang="fr-FR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dirty="0">
                          <a:effectLst/>
                        </a:rPr>
                        <a:t>6.2k</a:t>
                      </a: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dirty="0">
                          <a:effectLst/>
                        </a:rPr>
                        <a:t>3.5k</a:t>
                      </a:r>
                      <a:endParaRPr lang="fr-FR" sz="1300" dirty="0">
                        <a:effectLst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dirty="0">
                          <a:effectLst/>
                        </a:rPr>
                        <a:t>2.1k</a:t>
                      </a:r>
                      <a:endParaRPr lang="fr-FR" sz="1300" dirty="0">
                        <a:effectLst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dirty="0">
                          <a:effectLst/>
                        </a:rPr>
                        <a:t>1.4k</a:t>
                      </a:r>
                      <a:endParaRPr lang="fr-FR" sz="1300" dirty="0">
                        <a:effectLst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dirty="0">
                          <a:effectLst/>
                        </a:rPr>
                        <a:t>2.2k</a:t>
                      </a:r>
                      <a:endParaRPr lang="fr-FR" sz="1300" dirty="0">
                        <a:effectLst/>
                      </a:endParaRPr>
                    </a:p>
                    <a:p>
                      <a:pPr algn="just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dirty="0">
                          <a:effectLst/>
                        </a:rPr>
                        <a:t>1.5k</a:t>
                      </a:r>
                      <a:endParaRPr lang="fr-FR" sz="1300" dirty="0">
                        <a:effectLst/>
                      </a:endParaRPr>
                    </a:p>
                    <a:p>
                      <a:pPr algn="l" hangingPunct="0">
                        <a:spcBef>
                          <a:spcPts val="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dirty="0">
                          <a:effectLst/>
                        </a:rPr>
                        <a:t>1.4k</a:t>
                      </a:r>
                      <a:endParaRPr lang="fr-FR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/>
                </a:tc>
                <a:extLst>
                  <a:ext uri="{0D108BD9-81ED-4DB2-BD59-A6C34878D82A}">
                    <a16:rowId xmlns:a16="http://schemas.microsoft.com/office/drawing/2014/main" val="3436211574"/>
                  </a:ext>
                </a:extLst>
              </a:tr>
              <a:tr h="19406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effectLst/>
                        </a:rPr>
                        <a:t>8x32</a:t>
                      </a:r>
                      <a:endParaRPr lang="fr-F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effectLst/>
                        </a:rPr>
                        <a:t>0.74k</a:t>
                      </a:r>
                      <a:endParaRPr lang="fr-F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/>
                </a:tc>
                <a:extLst>
                  <a:ext uri="{0D108BD9-81ED-4DB2-BD59-A6C34878D82A}">
                    <a16:rowId xmlns:a16="http://schemas.microsoft.com/office/drawing/2014/main" val="2821313429"/>
                  </a:ext>
                </a:extLst>
              </a:tr>
              <a:tr h="19406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effectLst/>
                        </a:rPr>
                        <a:t>16x32</a:t>
                      </a:r>
                      <a:endParaRPr lang="fr-F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effectLst/>
                        </a:rPr>
                        <a:t>0.68k</a:t>
                      </a:r>
                      <a:endParaRPr lang="fr-F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/>
                </a:tc>
                <a:extLst>
                  <a:ext uri="{0D108BD9-81ED-4DB2-BD59-A6C34878D82A}">
                    <a16:rowId xmlns:a16="http://schemas.microsoft.com/office/drawing/2014/main" val="3518766594"/>
                  </a:ext>
                </a:extLst>
              </a:tr>
              <a:tr h="19406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effectLst/>
                        </a:rPr>
                        <a:t>32x32</a:t>
                      </a:r>
                      <a:endParaRPr lang="fr-F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effectLst/>
                        </a:rPr>
                        <a:t>0.34k</a:t>
                      </a:r>
                      <a:endParaRPr lang="fr-F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/>
                </a:tc>
                <a:extLst>
                  <a:ext uri="{0D108BD9-81ED-4DB2-BD59-A6C34878D82A}">
                    <a16:rowId xmlns:a16="http://schemas.microsoft.com/office/drawing/2014/main" val="1388509016"/>
                  </a:ext>
                </a:extLst>
              </a:tr>
              <a:tr h="19406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effectLst/>
                        </a:rPr>
                        <a:t>64x64</a:t>
                      </a:r>
                      <a:endParaRPr lang="fr-F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effectLst/>
                        </a:rPr>
                        <a:t>0.08k</a:t>
                      </a:r>
                      <a:endParaRPr lang="fr-F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/>
                </a:tc>
                <a:extLst>
                  <a:ext uri="{0D108BD9-81ED-4DB2-BD59-A6C34878D82A}">
                    <a16:rowId xmlns:a16="http://schemas.microsoft.com/office/drawing/2014/main" val="317280618"/>
                  </a:ext>
                </a:extLst>
              </a:tr>
              <a:tr h="194061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>
                          <a:effectLst/>
                        </a:rPr>
                        <a:t>128x128</a:t>
                      </a:r>
                      <a:endParaRPr lang="fr-FR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300" dirty="0">
                          <a:effectLst/>
                        </a:rPr>
                        <a:t>0.02k</a:t>
                      </a:r>
                      <a:endParaRPr lang="fr-FR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9388" marR="79388" marT="0" marB="0"/>
                </a:tc>
                <a:extLst>
                  <a:ext uri="{0D108BD9-81ED-4DB2-BD59-A6C34878D82A}">
                    <a16:rowId xmlns:a16="http://schemas.microsoft.com/office/drawing/2014/main" val="356499162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6624DB04-E95A-4BDA-9CDC-31771FA54C58}"/>
              </a:ext>
            </a:extLst>
          </p:cNvPr>
          <p:cNvSpPr txBox="1"/>
          <p:nvPr/>
        </p:nvSpPr>
        <p:spPr>
          <a:xfrm>
            <a:off x="377504" y="4652053"/>
            <a:ext cx="84812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2000" dirty="0" err="1"/>
              <a:t>Worst</a:t>
            </a:r>
            <a:r>
              <a:rPr lang="fr-FR" sz="2000" dirty="0"/>
              <a:t> case </a:t>
            </a:r>
            <a:r>
              <a:rPr lang="fr-FR" sz="2000" dirty="0" err="1"/>
              <a:t>complexity</a:t>
            </a:r>
            <a:r>
              <a:rPr lang="fr-FR" sz="2000" dirty="0"/>
              <a:t> </a:t>
            </a:r>
            <a:r>
              <a:rPr lang="fr-FR" sz="2000" dirty="0" err="1"/>
              <a:t>is</a:t>
            </a:r>
            <a:r>
              <a:rPr lang="fr-FR" sz="2000" dirty="0"/>
              <a:t> </a:t>
            </a:r>
            <a:r>
              <a:rPr lang="fr-FR" sz="2000" dirty="0" err="1"/>
              <a:t>reduced</a:t>
            </a:r>
            <a:r>
              <a:rPr lang="fr-FR" sz="2000" dirty="0"/>
              <a:t> to 6.2kMAC/</a:t>
            </a:r>
            <a:r>
              <a:rPr lang="fr-FR" sz="2000" dirty="0" err="1"/>
              <a:t>pix</a:t>
            </a:r>
            <a:endParaRPr lang="fr-FR" sz="20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2000" dirty="0"/>
              <a:t>Total memory </a:t>
            </a:r>
            <a:r>
              <a:rPr lang="fr-FR" sz="2000" dirty="0" err="1"/>
              <a:t>footprint</a:t>
            </a:r>
            <a:r>
              <a:rPr lang="fr-FR" sz="2000" dirty="0"/>
              <a:t> (</a:t>
            </a:r>
            <a:r>
              <a:rPr lang="fr-FR" sz="2000" dirty="0" err="1"/>
              <a:t>using</a:t>
            </a:r>
            <a:r>
              <a:rPr lang="fr-FR" sz="2000" dirty="0"/>
              <a:t> </a:t>
            </a:r>
            <a:r>
              <a:rPr lang="fr-FR" sz="2000" dirty="0" err="1"/>
              <a:t>compressed</a:t>
            </a:r>
            <a:r>
              <a:rPr lang="fr-FR" sz="2000" dirty="0"/>
              <a:t> </a:t>
            </a:r>
            <a:r>
              <a:rPr lang="fr-FR" sz="2000" dirty="0" err="1"/>
              <a:t>row</a:t>
            </a:r>
            <a:r>
              <a:rPr lang="fr-FR" sz="2000" dirty="0"/>
              <a:t> </a:t>
            </a:r>
            <a:r>
              <a:rPr lang="fr-FR" sz="2000" dirty="0" err="1"/>
              <a:t>storage</a:t>
            </a:r>
            <a:r>
              <a:rPr lang="fr-FR" sz="2000" dirty="0"/>
              <a:t>) </a:t>
            </a:r>
            <a:r>
              <a:rPr lang="fr-FR" sz="2000" dirty="0" err="1"/>
              <a:t>is</a:t>
            </a:r>
            <a:r>
              <a:rPr lang="fr-FR" sz="2000" dirty="0"/>
              <a:t> 4718kB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154A903-C52A-463F-9217-B415FD72807E}"/>
              </a:ext>
            </a:extLst>
          </p:cNvPr>
          <p:cNvSpPr txBox="1"/>
          <p:nvPr/>
        </p:nvSpPr>
        <p:spPr>
          <a:xfrm>
            <a:off x="9177555" y="3019329"/>
            <a:ext cx="2798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dirty="0"/>
              <a:t>Re-use </a:t>
            </a:r>
            <a:r>
              <a:rPr lang="fr-FR" dirty="0" err="1"/>
              <a:t>above</a:t>
            </a:r>
            <a:r>
              <a:rPr lang="fr-FR" dirty="0"/>
              <a:t> </a:t>
            </a:r>
            <a:r>
              <a:rPr lang="fr-FR" dirty="0" err="1"/>
              <a:t>models</a:t>
            </a:r>
            <a:endParaRPr lang="fr-FR" dirty="0"/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2DC8DABE-8C27-4BC5-AA36-0EDFF11005EB}"/>
              </a:ext>
            </a:extLst>
          </p:cNvPr>
          <p:cNvSpPr/>
          <p:nvPr/>
        </p:nvSpPr>
        <p:spPr>
          <a:xfrm>
            <a:off x="8934275" y="2718033"/>
            <a:ext cx="243280" cy="971925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9450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Results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1/12/2022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535167" y="4032500"/>
            <a:ext cx="11121666" cy="162677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en-US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24DB04-E95A-4BDA-9CDC-31771FA54C58}"/>
              </a:ext>
            </a:extLst>
          </p:cNvPr>
          <p:cNvSpPr txBox="1"/>
          <p:nvPr/>
        </p:nvSpPr>
        <p:spPr>
          <a:xfrm>
            <a:off x="377504" y="4164204"/>
            <a:ext cx="84812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2000" dirty="0" err="1"/>
              <a:t>Tested</a:t>
            </a:r>
            <a:r>
              <a:rPr lang="fr-FR" sz="2000" dirty="0"/>
              <a:t> </a:t>
            </a:r>
            <a:r>
              <a:rPr lang="fr-FR" sz="2000" dirty="0" err="1"/>
              <a:t>with</a:t>
            </a:r>
            <a:r>
              <a:rPr lang="fr-FR" sz="2000" dirty="0"/>
              <a:t> AhG12 CTC, </a:t>
            </a:r>
            <a:r>
              <a:rPr lang="fr-FR" sz="2000" dirty="0" err="1"/>
              <a:t>anchor</a:t>
            </a:r>
            <a:r>
              <a:rPr lang="fr-FR" sz="2000" dirty="0"/>
              <a:t> </a:t>
            </a:r>
            <a:r>
              <a:rPr lang="fr-FR" sz="2000" dirty="0" err="1"/>
              <a:t>is</a:t>
            </a:r>
            <a:r>
              <a:rPr lang="fr-FR" sz="2000" dirty="0"/>
              <a:t> ECM-3.1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D41DFE5A-FD28-46A7-BD61-1EC6AC0E4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385627"/>
              </p:ext>
            </p:extLst>
          </p:nvPr>
        </p:nvGraphicFramePr>
        <p:xfrm>
          <a:off x="113711" y="1030278"/>
          <a:ext cx="5820221" cy="27600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0037">
                  <a:extLst>
                    <a:ext uri="{9D8B030D-6E8A-4147-A177-3AD203B41FA5}">
                      <a16:colId xmlns:a16="http://schemas.microsoft.com/office/drawing/2014/main" val="951470683"/>
                    </a:ext>
                  </a:extLst>
                </a:gridCol>
                <a:gridCol w="951734">
                  <a:extLst>
                    <a:ext uri="{9D8B030D-6E8A-4147-A177-3AD203B41FA5}">
                      <a16:colId xmlns:a16="http://schemas.microsoft.com/office/drawing/2014/main" val="1429283667"/>
                    </a:ext>
                  </a:extLst>
                </a:gridCol>
                <a:gridCol w="950819">
                  <a:extLst>
                    <a:ext uri="{9D8B030D-6E8A-4147-A177-3AD203B41FA5}">
                      <a16:colId xmlns:a16="http://schemas.microsoft.com/office/drawing/2014/main" val="2968667493"/>
                    </a:ext>
                  </a:extLst>
                </a:gridCol>
                <a:gridCol w="950819">
                  <a:extLst>
                    <a:ext uri="{9D8B030D-6E8A-4147-A177-3AD203B41FA5}">
                      <a16:colId xmlns:a16="http://schemas.microsoft.com/office/drawing/2014/main" val="1341664138"/>
                    </a:ext>
                  </a:extLst>
                </a:gridCol>
                <a:gridCol w="998406">
                  <a:extLst>
                    <a:ext uri="{9D8B030D-6E8A-4147-A177-3AD203B41FA5}">
                      <a16:colId xmlns:a16="http://schemas.microsoft.com/office/drawing/2014/main" val="84482183"/>
                    </a:ext>
                  </a:extLst>
                </a:gridCol>
                <a:gridCol w="998406">
                  <a:extLst>
                    <a:ext uri="{9D8B030D-6E8A-4147-A177-3AD203B41FA5}">
                      <a16:colId xmlns:a16="http://schemas.microsoft.com/office/drawing/2014/main" val="1794166126"/>
                    </a:ext>
                  </a:extLst>
                </a:gridCol>
              </a:tblGrid>
              <a:tr h="233358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 dirty="0">
                          <a:effectLst/>
                        </a:rPr>
                        <a:t>All Intra Main 10 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1779" marR="131779" marT="65889" marB="65889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5970650"/>
                  </a:ext>
                </a:extLst>
              </a:tr>
              <a:tr h="233358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Over ECM 3.1 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1779" marR="131779" marT="65889" marB="65889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6349062"/>
                  </a:ext>
                </a:extLst>
              </a:tr>
              <a:tr h="233358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Y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U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V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EncT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DecT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extLst>
                  <a:ext uri="{0D108BD9-81ED-4DB2-BD59-A6C34878D82A}">
                    <a16:rowId xmlns:a16="http://schemas.microsoft.com/office/drawing/2014/main" val="2982455087"/>
                  </a:ext>
                </a:extLst>
              </a:tr>
              <a:tr h="2333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Class A1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-2.02%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-1.36%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-1.26%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138%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279%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extLst>
                  <a:ext uri="{0D108BD9-81ED-4DB2-BD59-A6C34878D82A}">
                    <a16:rowId xmlns:a16="http://schemas.microsoft.com/office/drawing/2014/main" val="3469517017"/>
                  </a:ext>
                </a:extLst>
              </a:tr>
              <a:tr h="2333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Class A2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-1.39%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-0.94%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-1.02%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139%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323%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extLst>
                  <a:ext uri="{0D108BD9-81ED-4DB2-BD59-A6C34878D82A}">
                    <a16:rowId xmlns:a16="http://schemas.microsoft.com/office/drawing/2014/main" val="3485774197"/>
                  </a:ext>
                </a:extLst>
              </a:tr>
              <a:tr h="2333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Class B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-1.57%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-1.07%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-1.01%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136%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330%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extLst>
                  <a:ext uri="{0D108BD9-81ED-4DB2-BD59-A6C34878D82A}">
                    <a16:rowId xmlns:a16="http://schemas.microsoft.com/office/drawing/2014/main" val="235497149"/>
                  </a:ext>
                </a:extLst>
              </a:tr>
              <a:tr h="2333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Class C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-1.62%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-1.35%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-1.17%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134%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371%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extLst>
                  <a:ext uri="{0D108BD9-81ED-4DB2-BD59-A6C34878D82A}">
                    <a16:rowId xmlns:a16="http://schemas.microsoft.com/office/drawing/2014/main" val="949998030"/>
                  </a:ext>
                </a:extLst>
              </a:tr>
              <a:tr h="2333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Class E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-2.44%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-2.09%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-1.26%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137%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344%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extLst>
                  <a:ext uri="{0D108BD9-81ED-4DB2-BD59-A6C34878D82A}">
                    <a16:rowId xmlns:a16="http://schemas.microsoft.com/office/drawing/2014/main" val="1013076995"/>
                  </a:ext>
                </a:extLst>
              </a:tr>
              <a:tr h="2333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Overall 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 b="1" dirty="0">
                          <a:effectLst/>
                        </a:rPr>
                        <a:t>-1.77%</a:t>
                      </a:r>
                      <a:endParaRPr lang="fr-FR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 b="1" dirty="0">
                          <a:effectLst/>
                        </a:rPr>
                        <a:t>-1.33%</a:t>
                      </a:r>
                      <a:endParaRPr lang="fr-FR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 b="1" dirty="0">
                          <a:effectLst/>
                        </a:rPr>
                        <a:t>-1.13%</a:t>
                      </a:r>
                      <a:endParaRPr lang="fr-FR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 b="1" dirty="0">
                          <a:effectLst/>
                        </a:rPr>
                        <a:t>136%</a:t>
                      </a:r>
                      <a:endParaRPr lang="fr-FR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 b="1" dirty="0">
                          <a:effectLst/>
                        </a:rPr>
                        <a:t>330%</a:t>
                      </a:r>
                      <a:endParaRPr lang="fr-FR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extLst>
                  <a:ext uri="{0D108BD9-81ED-4DB2-BD59-A6C34878D82A}">
                    <a16:rowId xmlns:a16="http://schemas.microsoft.com/office/drawing/2014/main" val="4105176513"/>
                  </a:ext>
                </a:extLst>
              </a:tr>
              <a:tr h="2333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Class D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-1.61%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-1.20%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-1.43%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131%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399%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extLst>
                  <a:ext uri="{0D108BD9-81ED-4DB2-BD59-A6C34878D82A}">
                    <a16:rowId xmlns:a16="http://schemas.microsoft.com/office/drawing/2014/main" val="2659356135"/>
                  </a:ext>
                </a:extLst>
              </a:tr>
              <a:tr h="2333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Class F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-1.05%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-0.61%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-0.63%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>
                          <a:effectLst/>
                        </a:rPr>
                        <a:t>122%</a:t>
                      </a:r>
                      <a:endParaRPr lang="fr-FR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300" dirty="0">
                          <a:effectLst/>
                        </a:rPr>
                        <a:t>205%</a:t>
                      </a:r>
                      <a:endParaRPr lang="fr-FR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8834" marR="98834" marT="0" marB="0" anchor="ctr"/>
                </a:tc>
                <a:extLst>
                  <a:ext uri="{0D108BD9-81ED-4DB2-BD59-A6C34878D82A}">
                    <a16:rowId xmlns:a16="http://schemas.microsoft.com/office/drawing/2014/main" val="87314674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C46CAD40-E488-4530-9739-681E1D7866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360104"/>
              </p:ext>
            </p:extLst>
          </p:nvPr>
        </p:nvGraphicFramePr>
        <p:xfrm>
          <a:off x="6167887" y="1032268"/>
          <a:ext cx="5839030" cy="27580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3172">
                  <a:extLst>
                    <a:ext uri="{9D8B030D-6E8A-4147-A177-3AD203B41FA5}">
                      <a16:colId xmlns:a16="http://schemas.microsoft.com/office/drawing/2014/main" val="2130681458"/>
                    </a:ext>
                  </a:extLst>
                </a:gridCol>
                <a:gridCol w="954810">
                  <a:extLst>
                    <a:ext uri="{9D8B030D-6E8A-4147-A177-3AD203B41FA5}">
                      <a16:colId xmlns:a16="http://schemas.microsoft.com/office/drawing/2014/main" val="1462092938"/>
                    </a:ext>
                  </a:extLst>
                </a:gridCol>
                <a:gridCol w="953892">
                  <a:extLst>
                    <a:ext uri="{9D8B030D-6E8A-4147-A177-3AD203B41FA5}">
                      <a16:colId xmlns:a16="http://schemas.microsoft.com/office/drawing/2014/main" val="3475837200"/>
                    </a:ext>
                  </a:extLst>
                </a:gridCol>
                <a:gridCol w="953892">
                  <a:extLst>
                    <a:ext uri="{9D8B030D-6E8A-4147-A177-3AD203B41FA5}">
                      <a16:colId xmlns:a16="http://schemas.microsoft.com/office/drawing/2014/main" val="3982729391"/>
                    </a:ext>
                  </a:extLst>
                </a:gridCol>
                <a:gridCol w="1001632">
                  <a:extLst>
                    <a:ext uri="{9D8B030D-6E8A-4147-A177-3AD203B41FA5}">
                      <a16:colId xmlns:a16="http://schemas.microsoft.com/office/drawing/2014/main" val="53810692"/>
                    </a:ext>
                  </a:extLst>
                </a:gridCol>
                <a:gridCol w="1001632">
                  <a:extLst>
                    <a:ext uri="{9D8B030D-6E8A-4147-A177-3AD203B41FA5}">
                      <a16:colId xmlns:a16="http://schemas.microsoft.com/office/drawing/2014/main" val="2265701016"/>
                    </a:ext>
                  </a:extLst>
                </a:gridCol>
              </a:tblGrid>
              <a:tr h="325512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 dirty="0">
                          <a:effectLst/>
                        </a:rPr>
                        <a:t>Random Access Main 10</a:t>
                      </a:r>
                      <a:endParaRPr lang="fr-F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3528" marR="93528" marT="46764" marB="46764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4319442"/>
                  </a:ext>
                </a:extLst>
              </a:tr>
              <a:tr h="325512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Over ECM 3.1 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3528" marR="93528" marT="46764" marB="46764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9657461"/>
                  </a:ext>
                </a:extLst>
              </a:tr>
              <a:tr h="234111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extLst>
                  <a:ext uri="{0D108BD9-81ED-4DB2-BD59-A6C34878D82A}">
                    <a16:rowId xmlns:a16="http://schemas.microsoft.com/office/drawing/2014/main" val="2809583319"/>
                  </a:ext>
                </a:extLst>
              </a:tr>
              <a:tr h="2341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Class A1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-0.92%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-0.28%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-0.49%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103%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109%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extLst>
                  <a:ext uri="{0D108BD9-81ED-4DB2-BD59-A6C34878D82A}">
                    <a16:rowId xmlns:a16="http://schemas.microsoft.com/office/drawing/2014/main" val="3884138823"/>
                  </a:ext>
                </a:extLst>
              </a:tr>
              <a:tr h="2341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Class A2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-0.53%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0.07%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-0.25%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107%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107%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extLst>
                  <a:ext uri="{0D108BD9-81ED-4DB2-BD59-A6C34878D82A}">
                    <a16:rowId xmlns:a16="http://schemas.microsoft.com/office/drawing/2014/main" val="2910668821"/>
                  </a:ext>
                </a:extLst>
              </a:tr>
              <a:tr h="2341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Class B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-0.70%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0.01%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-0.08%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102%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108%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extLst>
                  <a:ext uri="{0D108BD9-81ED-4DB2-BD59-A6C34878D82A}">
                    <a16:rowId xmlns:a16="http://schemas.microsoft.com/office/drawing/2014/main" val="652353691"/>
                  </a:ext>
                </a:extLst>
              </a:tr>
              <a:tr h="2341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Class C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-0.70%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-0.45%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-0.19%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105%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120%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extLst>
                  <a:ext uri="{0D108BD9-81ED-4DB2-BD59-A6C34878D82A}">
                    <a16:rowId xmlns:a16="http://schemas.microsoft.com/office/drawing/2014/main" val="1171897621"/>
                  </a:ext>
                </a:extLst>
              </a:tr>
              <a:tr h="2341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Class E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extLst>
                  <a:ext uri="{0D108BD9-81ED-4DB2-BD59-A6C34878D82A}">
                    <a16:rowId xmlns:a16="http://schemas.microsoft.com/office/drawing/2014/main" val="1517559948"/>
                  </a:ext>
                </a:extLst>
              </a:tr>
              <a:tr h="2341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-0.71%</a:t>
                      </a:r>
                      <a:endParaRPr lang="fr-FR" sz="1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-0.16%</a:t>
                      </a:r>
                      <a:endParaRPr lang="fr-FR" sz="1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-0.23%</a:t>
                      </a:r>
                      <a:endParaRPr lang="fr-FR" sz="1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104%</a:t>
                      </a:r>
                      <a:endParaRPr lang="fr-FR" sz="1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 b="1" dirty="0">
                          <a:effectLst/>
                        </a:rPr>
                        <a:t>111%</a:t>
                      </a:r>
                      <a:endParaRPr lang="fr-FR" sz="1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extLst>
                  <a:ext uri="{0D108BD9-81ED-4DB2-BD59-A6C34878D82A}">
                    <a16:rowId xmlns:a16="http://schemas.microsoft.com/office/drawing/2014/main" val="1881631377"/>
                  </a:ext>
                </a:extLst>
              </a:tr>
              <a:tr h="2341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Class D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-0.67%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-0.27%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-0.70%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110%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133%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extLst>
                  <a:ext uri="{0D108BD9-81ED-4DB2-BD59-A6C34878D82A}">
                    <a16:rowId xmlns:a16="http://schemas.microsoft.com/office/drawing/2014/main" val="1997238742"/>
                  </a:ext>
                </a:extLst>
              </a:tr>
              <a:tr h="23411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Class F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-0.38%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-0.17%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-0.37%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>
                          <a:effectLst/>
                        </a:rPr>
                        <a:t>108%</a:t>
                      </a:r>
                      <a:endParaRPr lang="fr-FR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 dirty="0">
                          <a:effectLst/>
                        </a:rPr>
                        <a:t>115%</a:t>
                      </a:r>
                      <a:endParaRPr lang="fr-FR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9154" marR="99154" marT="0" marB="0" anchor="ctr"/>
                </a:tc>
                <a:extLst>
                  <a:ext uri="{0D108BD9-81ED-4DB2-BD59-A6C34878D82A}">
                    <a16:rowId xmlns:a16="http://schemas.microsoft.com/office/drawing/2014/main" val="31427289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1356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792783"/>
          </a:xfrm>
        </p:spPr>
        <p:txBody>
          <a:bodyPr>
            <a:normAutofit/>
          </a:bodyPr>
          <a:lstStyle/>
          <a:p>
            <a:r>
              <a:rPr lang="en-US" sz="3600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1/12/2022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6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B0D769C-A895-1B4D-99D3-0BCFCF804D74}"/>
              </a:ext>
            </a:extLst>
          </p:cNvPr>
          <p:cNvSpPr txBox="1">
            <a:spLocks/>
          </p:cNvSpPr>
          <p:nvPr/>
        </p:nvSpPr>
        <p:spPr>
          <a:xfrm>
            <a:off x="535167" y="4032500"/>
            <a:ext cx="11121666" cy="162677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en-US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24DB04-E95A-4BDA-9CDC-31771FA54C58}"/>
              </a:ext>
            </a:extLst>
          </p:cNvPr>
          <p:cNvSpPr txBox="1"/>
          <p:nvPr/>
        </p:nvSpPr>
        <p:spPr>
          <a:xfrm>
            <a:off x="219434" y="932018"/>
            <a:ext cx="1112166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400" dirty="0"/>
              <a:t>NNIP brings </a:t>
            </a:r>
            <a:r>
              <a:rPr lang="en-US" sz="2400" b="1" dirty="0"/>
              <a:t>0.71%</a:t>
            </a:r>
            <a:r>
              <a:rPr lang="en-US" sz="2400" dirty="0"/>
              <a:t> PSNR-Y BD-rate gains in RA configuration, with </a:t>
            </a:r>
            <a:r>
              <a:rPr lang="en-US" sz="2400" b="1" dirty="0"/>
              <a:t>104%</a:t>
            </a:r>
            <a:r>
              <a:rPr lang="en-US" sz="2400" dirty="0"/>
              <a:t> encoder time variation and </a:t>
            </a:r>
            <a:r>
              <a:rPr lang="en-US" sz="2400" b="1" dirty="0"/>
              <a:t>111%</a:t>
            </a:r>
            <a:r>
              <a:rPr lang="en-US" sz="2400" dirty="0"/>
              <a:t> decoder time variation.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400" dirty="0"/>
              <a:t>NNIP brings </a:t>
            </a:r>
            <a:r>
              <a:rPr lang="en-US" sz="2400" b="1" dirty="0"/>
              <a:t>1.77%</a:t>
            </a:r>
            <a:r>
              <a:rPr lang="en-US" sz="2400" dirty="0"/>
              <a:t> PSNR-Y BD-rate gains in AI configuration, with </a:t>
            </a:r>
            <a:r>
              <a:rPr lang="en-US" sz="2400" b="1" dirty="0"/>
              <a:t>136%</a:t>
            </a:r>
            <a:r>
              <a:rPr lang="en-US" sz="2400" dirty="0"/>
              <a:t> encoder time variation and </a:t>
            </a:r>
            <a:r>
              <a:rPr lang="en-US" sz="2400" b="1" dirty="0"/>
              <a:t>330%</a:t>
            </a:r>
            <a:r>
              <a:rPr lang="en-US" sz="2400" dirty="0"/>
              <a:t> decoder time variation.</a:t>
            </a:r>
          </a:p>
          <a:p>
            <a:pPr algn="l"/>
            <a:r>
              <a:rPr lang="en-US" sz="2400" dirty="0"/>
              <a:t>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400" dirty="0"/>
              <a:t>It is proposed to adopt NNIP in ECM software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400" dirty="0"/>
              <a:t>Thank you to Yue from </a:t>
            </a:r>
            <a:r>
              <a:rPr lang="en-US" sz="2400" dirty="0" err="1"/>
              <a:t>BytesDance</a:t>
            </a:r>
            <a:r>
              <a:rPr lang="en-US" sz="2400" dirty="0"/>
              <a:t> for cross-checking this contribution (JVET-Y0211)</a:t>
            </a:r>
          </a:p>
        </p:txBody>
      </p:sp>
    </p:spTree>
    <p:extLst>
      <p:ext uri="{BB962C8B-B14F-4D97-AF65-F5344CB8AC3E}">
        <p14:creationId xmlns:p14="http://schemas.microsoft.com/office/powerpoint/2010/main" val="36988599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olicyDocumentContentType" ma:contentTypeID="0x01010075428067C04A48E2B0CACFA5C27F8E72002EF63300ABC49943B5AC89A2F27C2FB5" ma:contentTypeVersion="35" ma:contentTypeDescription="My Content Type" ma:contentTypeScope="" ma:versionID="78ca1e752426a52f0d391c53b4a1c1d9">
  <xsd:schema xmlns:xsd="http://www.w3.org/2001/XMLSchema" xmlns:xs="http://www.w3.org/2001/XMLSchema" xmlns:p="http://schemas.microsoft.com/office/2006/metadata/properties" xmlns:ns2="9370b037-d122-4fa6-98b2-d3ea85b5d53b" xmlns:ns3="540012FB-DD5C-4F9B-BEE2-B45BABD7A31C" xmlns:ns4="540012fb-dd5c-4f9b-bee2-b45babd7a31c" xmlns:ns5="41e335c9-c7dd-45dc-84b8-eddb87d3556b" targetNamespace="http://schemas.microsoft.com/office/2006/metadata/properties" ma:root="true" ma:fieldsID="5385fe265d226f3aa20533b2605e3749" ns2:_="" ns3:_="" ns4:_="" ns5:_="">
    <xsd:import namespace="9370b037-d122-4fa6-98b2-d3ea85b5d53b"/>
    <xsd:import namespace="540012FB-DD5C-4F9B-BEE2-B45BABD7A31C"/>
    <xsd:import namespace="540012fb-dd5c-4f9b-bee2-b45babd7a31c"/>
    <xsd:import namespace="41e335c9-c7dd-45dc-84b8-eddb87d3556b"/>
    <xsd:element name="properties">
      <xsd:complexType>
        <xsd:sequence>
          <xsd:element name="documentManagement">
            <xsd:complexType>
              <xsd:all>
                <xsd:element ref="ns2:PolicyName" minOccurs="0"/>
                <xsd:element ref="ns2:DocumentID"/>
                <xsd:element ref="ns2:PolicyClassification"/>
                <xsd:element ref="ns2:PolicyType"/>
                <xsd:element ref="ns2:DocumentStatus" minOccurs="0"/>
                <xsd:element ref="ns2:DocumentVersion"/>
                <xsd:element ref="ns2:RevisionNumber"/>
                <xsd:element ref="ns3:EffectiveDate"/>
                <xsd:element ref="ns3:References"/>
                <xsd:element ref="ns3:IsReferencedBy" minOccurs="0"/>
                <xsd:element ref="ns3:ApprovedDate" minOccurs="0"/>
                <xsd:element ref="ns3:EndDate" minOccurs="0"/>
                <xsd:element ref="ns3:RemainderInDays"/>
                <xsd:element ref="ns3:PolicyDocID" minOccurs="0"/>
                <xsd:element ref="ns3:SupportingDocuments" minOccurs="0"/>
                <xsd:element ref="ns3:DocumentOwner" minOccurs="0"/>
                <xsd:element ref="ns3:FinalApprover" minOccurs="0"/>
                <xsd:element ref="ns3:DateCreated" minOccurs="0"/>
                <xsd:element ref="ns3:DateDraftCompleted" minOccurs="0"/>
                <xsd:element ref="ns3:DateReviewCompleted" minOccurs="0"/>
                <xsd:element ref="ns3:DatePublished" minOccurs="0"/>
                <xsd:element ref="ns3:ReviewInterval" minOccurs="0"/>
                <xsd:element ref="ns3:NextReviewDate" minOccurs="0"/>
                <xsd:element ref="ns3:DateLastPublished" minOccurs="0"/>
                <xsd:element ref="ns3:DateStarted" minOccurs="0"/>
                <xsd:element ref="ns3:LastRenewedOn" minOccurs="0"/>
                <xsd:element ref="ns4:Business_x0020_Center" minOccurs="0"/>
                <xsd:element ref="ns5:TaxCatchAll" minOccurs="0"/>
                <xsd:element ref="ns4:Business_x0020_Proces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Document_x0020_Type" minOccurs="0"/>
                <xsd:element ref="ns4:Business_x0020_Group0" minOccurs="0"/>
                <xsd:element ref="ns4:MediaServiceDateTaken" minOccurs="0"/>
                <xsd:element ref="ns5:_dlc_DocId" minOccurs="0"/>
                <xsd:element ref="ns5:_dlc_DocIdUrl" minOccurs="0"/>
                <xsd:element ref="ns5:_dlc_DocIdPersistId" minOccurs="0"/>
                <xsd:element ref="ns4:Subject_x0020_Matter_x0020_Expert" minOccurs="0"/>
                <xsd:element ref="ns4:Onboarding_Link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70b037-d122-4fa6-98b2-d3ea85b5d53b" elementFormDefault="qualified">
    <xsd:import namespace="http://schemas.microsoft.com/office/2006/documentManagement/types"/>
    <xsd:import namespace="http://schemas.microsoft.com/office/infopath/2007/PartnerControls"/>
    <xsd:element name="PolicyName" ma:index="8" nillable="true" ma:displayName="Policy Name" ma:internalName="PolicyName">
      <xsd:simpleType>
        <xsd:restriction base="dms:Text"/>
      </xsd:simpleType>
    </xsd:element>
    <xsd:element name="DocumentID" ma:index="9" ma:displayName="Document ID" ma:indexed="true" ma:internalName="DocumentID">
      <xsd:simpleType>
        <xsd:restriction base="dms:Text"/>
      </xsd:simpleType>
    </xsd:element>
    <xsd:element name="PolicyClassification" ma:index="10" ma:displayName="Policy Classification" ma:list="{4FE4CBDC-EE0C-44B8-A1B6-90C5ADF139EB}" ma:internalName="PolicyClassification" ma:showField="Title" ma:web="{9370b037-d122-4fa6-98b2-d3ea85b5d53b}">
      <xsd:simpleType>
        <xsd:restriction base="dms:Lookup"/>
      </xsd:simpleType>
    </xsd:element>
    <xsd:element name="PolicyType" ma:index="11" ma:displayName="Policy Type" ma:list="{6AF292CD-4649-49A9-9017-1BF20DFA0359}" ma:internalName="PolicyType" ma:showField="Title" ma:web="{9370b037-d122-4fa6-98b2-d3ea85b5d53b}">
      <xsd:simpleType>
        <xsd:restriction base="dms:Lookup"/>
      </xsd:simpleType>
    </xsd:element>
    <xsd:element name="DocumentStatus" ma:index="12" nillable="true" ma:displayName="Document Status" ma:default="Not Started" ma:internalName="DocumentStatus">
      <xsd:simpleType>
        <xsd:restriction base="dms:Text"/>
      </xsd:simpleType>
    </xsd:element>
    <xsd:element name="DocumentVersion" ma:index="13" ma:displayName="Document Version" ma:default="New" ma:internalName="DocumentVersion">
      <xsd:simpleType>
        <xsd:restriction base="dms:Text"/>
      </xsd:simpleType>
    </xsd:element>
    <xsd:element name="RevisionNumber" ma:index="14" ma:displayName="Revision Number" ma:default="New" ma:internalName="RevisionNumber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EffectiveDate" ma:index="15" ma:displayName="Effective Date" ma:default="[Today]" ma:format="DateOnly" ma:internalName="EffectiveDate">
      <xsd:simpleType>
        <xsd:restriction base="dms:DateTime"/>
      </xsd:simpleType>
    </xsd:element>
    <xsd:element name="References" ma:index="16" ma:displayName="References" ma:default="N/A" ma:internalName="References">
      <xsd:simpleType>
        <xsd:restriction base="dms:Text"/>
      </xsd:simpleType>
    </xsd:element>
    <xsd:element name="IsReferencedBy" ma:index="17" nillable="true" ma:displayName="Is Referenced By" ma:internalName="IsReferencedBy">
      <xsd:simpleType>
        <xsd:restriction base="dms:Text"/>
      </xsd:simpleType>
    </xsd:element>
    <xsd:element name="ApprovedDate" ma:index="18" nillable="true" ma:displayName="Approved Date" ma:format="DateOnly" ma:internalName="ApprovedDate">
      <xsd:simpleType>
        <xsd:restriction base="dms:DateTime"/>
      </xsd:simpleType>
    </xsd:element>
    <xsd:element name="EndDate" ma:index="19" nillable="true" ma:displayName="End Date" ma:format="DateOnly" ma:internalName="EndDate">
      <xsd:simpleType>
        <xsd:restriction base="dms:DateTime"/>
      </xsd:simpleType>
    </xsd:element>
    <xsd:element name="RemainderInDays" ma:index="20" ma:displayName="Reminder in Days" ma:default="60" ma:internalName="RemainderInDays">
      <xsd:simpleType>
        <xsd:restriction base="dms:Number"/>
      </xsd:simpleType>
    </xsd:element>
    <xsd:element name="PolicyDocID" ma:index="21" nillable="true" ma:displayName="Policy Doc ID" ma:internalName="PolicyDocID">
      <xsd:simpleType>
        <xsd:restriction base="dms:Number"/>
      </xsd:simpleType>
    </xsd:element>
    <xsd:element name="SupportingDocuments" ma:index="22" nillable="true" ma:displayName="Supporting Documents" ma:default="No" ma:internalName="SupportingDocuments">
      <xsd:simpleType>
        <xsd:restriction base="dms:Choice">
          <xsd:enumeration value="Yes"/>
          <xsd:enumeration value="No"/>
        </xsd:restriction>
      </xsd:simpleType>
    </xsd:element>
    <xsd:element name="DocumentOwner" ma:index="23" nillable="true" ma:displayName="Document Owner" ma:internalName="DocumentOwner">
      <xsd:simpleType>
        <xsd:restriction base="dms:Text">
          <xsd:maxLength value="255"/>
        </xsd:restriction>
      </xsd:simpleType>
    </xsd:element>
    <xsd:element name="FinalApprover" ma:index="24" nillable="true" ma:displayName="Final Approver" ma:internalName="FinalApprover">
      <xsd:simpleType>
        <xsd:restriction base="dms:Text"/>
      </xsd:simpleType>
    </xsd:element>
    <xsd:element name="DateCreated" ma:index="25" nillable="true" ma:displayName="Date Created" ma:format="DateOnly" ma:internalName="DateCreated">
      <xsd:simpleType>
        <xsd:restriction base="dms:DateTime"/>
      </xsd:simpleType>
    </xsd:element>
    <xsd:element name="DateDraftCompleted" ma:index="26" nillable="true" ma:displayName="Date Draft Completed" ma:format="DateOnly" ma:internalName="DateDraftCompleted">
      <xsd:simpleType>
        <xsd:restriction base="dms:DateTime"/>
      </xsd:simpleType>
    </xsd:element>
    <xsd:element name="DateReviewCompleted" ma:index="27" nillable="true" ma:displayName="Date Review Completed" ma:format="DateOnly" ma:internalName="DateReviewCompleted">
      <xsd:simpleType>
        <xsd:restriction base="dms:DateTime"/>
      </xsd:simpleType>
    </xsd:element>
    <xsd:element name="DatePublished" ma:index="28" nillable="true" ma:displayName="Date Published" ma:format="DateOnly" ma:internalName="DatePublished">
      <xsd:simpleType>
        <xsd:restriction base="dms:DateTime"/>
      </xsd:simpleType>
    </xsd:element>
    <xsd:element name="ReviewInterval" ma:index="29" nillable="true" ma:displayName="Review Interval" ma:internalName="ReviewInterval">
      <xsd:simpleType>
        <xsd:restriction base="dms:Number"/>
      </xsd:simpleType>
    </xsd:element>
    <xsd:element name="NextReviewDate" ma:index="30" nillable="true" ma:displayName="Next Review Date" ma:format="DateOnly" ma:internalName="NextReviewDate">
      <xsd:simpleType>
        <xsd:restriction base="dms:DateTime"/>
      </xsd:simpleType>
    </xsd:element>
    <xsd:element name="DateLastPublished" ma:index="31" nillable="true" ma:displayName="Date Last Published" ma:format="DateOnly" ma:internalName="DateLastPublished">
      <xsd:simpleType>
        <xsd:restriction base="dms:DateTime"/>
      </xsd:simpleType>
    </xsd:element>
    <xsd:element name="DateStarted" ma:index="32" nillable="true" ma:displayName="Date Started" ma:format="DateOnly" ma:internalName="DateStarted">
      <xsd:simpleType>
        <xsd:restriction base="dms:DateTime"/>
      </xsd:simpleType>
    </xsd:element>
    <xsd:element name="LastRenewedOn" ma:index="33" nillable="true" ma:displayName="Last Renewed On" ma:format="DateOnly" ma:internalName="LastRenewedOn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Business_x0020_Center" ma:index="34" nillable="true" ma:displayName="Business Center" ma:description="Finance&#10;Information Systems&#10;Human Resources&#10;Finance&#10;Corporate Development&#10;Corporate Communications&#10;Government Affairs&#10;Licensing&#10;Legal&#10;Research and Innovation" ma:format="Dropdown" ma:internalName="Business_x0020_Center">
      <xsd:simpleType>
        <xsd:restriction base="dms:Choice">
          <xsd:enumeration value="Finance"/>
          <xsd:enumeration value="Information Services"/>
          <xsd:enumeration value="Human Resources"/>
          <xsd:enumeration value="Finance"/>
          <xsd:enumeration value="Corporate Development"/>
          <xsd:enumeration value="Communications"/>
          <xsd:enumeration value="Government Affairs"/>
          <xsd:enumeration value="Licensing"/>
          <xsd:enumeration value="Legal"/>
          <xsd:enumeration value="Research and Innovation"/>
        </xsd:restriction>
      </xsd:simpleType>
    </xsd:element>
    <xsd:element name="Business_x0020_Process" ma:index="36" nillable="true" ma:displayName="Business Process" ma:internalName="Business_x0020_Process">
      <xsd:simpleType>
        <xsd:restriction base="dms:Text">
          <xsd:maxLength value="255"/>
        </xsd:restriction>
      </xsd:simpleType>
    </xsd:element>
    <xsd:element name="MediaServiceMetadata" ma:index="3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ocument_x0020_Type" ma:index="41" nillable="true" ma:displayName="Document Type" ma:format="Dropdown" ma:internalName="Document_x0020_Type">
      <xsd:simpleType>
        <xsd:restriction base="dms:Choice">
          <xsd:enumeration value="Desk Manual"/>
          <xsd:enumeration value="Form"/>
          <xsd:enumeration value="Guideline"/>
          <xsd:enumeration value="Notices"/>
          <xsd:enumeration value="Policy"/>
          <xsd:enumeration value="Procedure"/>
          <xsd:enumeration value="Reference"/>
          <xsd:enumeration value="Standard"/>
          <xsd:enumeration value="Template"/>
          <xsd:enumeration value="Video"/>
          <xsd:enumeration value="Work Instruction"/>
          <xsd:enumeration value="Other"/>
        </xsd:restriction>
      </xsd:simpleType>
    </xsd:element>
    <xsd:element name="Business_x0020_Group0" ma:index="42" nillable="true" ma:displayName="Business Group" ma:internalName="Business_x0020_Group0">
      <xsd:simpleType>
        <xsd:restriction base="dms:Text">
          <xsd:maxLength value="255"/>
        </xsd:restriction>
      </xsd:simpleType>
    </xsd:element>
    <xsd:element name="MediaServiceDateTaken" ma:index="43" nillable="true" ma:displayName="MediaServiceDateTaken" ma:hidden="true" ma:internalName="MediaServiceDateTaken" ma:readOnly="true">
      <xsd:simpleType>
        <xsd:restriction base="dms:Text"/>
      </xsd:simpleType>
    </xsd:element>
    <xsd:element name="Subject_x0020_Matter_x0020_Expert" ma:index="47" nillable="true" ma:displayName="Subject Matter Expert" ma:list="UserInfo" ma:SharePointGroup="0" ma:internalName="Subject_x0020_Matter_x0020_Expert" ma:showField="Titl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nboarding_Link" ma:index="48" nillable="true" ma:displayName="Onboarding_Link" ma:default="0" ma:description="Is this document linked to HR Onboarding materials?" ma:internalName="Onboarding_Link">
      <xsd:simpleType>
        <xsd:restriction base="dms:Boolean"/>
      </xsd:simpleType>
    </xsd:element>
    <xsd:element name="MediaServiceAutoTags" ma:index="49" nillable="true" ma:displayName="Tags" ma:internalName="MediaServiceAutoTags" ma:readOnly="true">
      <xsd:simpleType>
        <xsd:restriction base="dms:Text"/>
      </xsd:simpleType>
    </xsd:element>
    <xsd:element name="MediaServiceGenerationTime" ma:index="5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5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5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e335c9-c7dd-45dc-84b8-eddb87d3556b" elementFormDefault="qualified">
    <xsd:import namespace="http://schemas.microsoft.com/office/2006/documentManagement/types"/>
    <xsd:import namespace="http://schemas.microsoft.com/office/infopath/2007/PartnerControls"/>
    <xsd:element name="TaxCatchAll" ma:index="35" nillable="true" ma:displayName="Taxonomy Catch All Column" ma:hidden="true" ma:list="{81f0bee2-3072-4df8-adcf-ca5617d29546}" ma:internalName="TaxCatchAll" ma:showField="CatchAllData" ma:web="41e335c9-c7dd-45dc-84b8-eddb87d3556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44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4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46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1e335c9-c7dd-45dc-84b8-eddb87d3556b">7PQRWAFCCWW3-237322997-668</_dlc_DocId>
    <_dlc_DocIdUrl xmlns="41e335c9-c7dd-45dc-84b8-eddb87d3556b">
      <Url>https://interdigital-7d9e3d65e455f3.sharepoint.com/sites/IDCPolicyPortal/PolicyPortal/_layouts/15/DocIdRedir.aspx?ID=7PQRWAFCCWW3-237322997-668</Url>
      <Description>7PQRWAFCCWW3-237322997-668</Description>
    </_dlc_DocIdUrl>
    <PolicyName xmlns="9370b037-d122-4fa6-98b2-d3ea85b5d53b">InterDigital 2022 PPT Template</PolicyName>
    <DocumentID xmlns="9370b037-d122-4fa6-98b2-d3ea85b5d53b">CP-377</DocumentID>
    <PolicyClassification xmlns="9370b037-d122-4fa6-98b2-d3ea85b5d53b">2</PolicyClassification>
    <PolicyType xmlns="9370b037-d122-4fa6-98b2-d3ea85b5d53b">7</PolicyType>
    <TaxCatchAll xmlns="41e335c9-c7dd-45dc-84b8-eddb87d3556b" xsi:nil="true"/>
    <DocumentVersion xmlns="9370b037-d122-4fa6-98b2-d3ea85b5d53b">New</DocumentVersion>
    <RevisionNumber xmlns="9370b037-d122-4fa6-98b2-d3ea85b5d53b">New</RevisionNumber>
    <DocumentStatus xmlns="9370b037-d122-4fa6-98b2-d3ea85b5d53b">Updated - Approved</DocumentStatus>
    <Onboarding_Link xmlns="540012fb-dd5c-4f9b-bee2-b45babd7a31c">false</Onboarding_Link>
    <References xmlns="540012FB-DD5C-4F9B-BEE2-B45BABD7A31C">N/A</References>
    <Business_x0020_Center xmlns="540012fb-dd5c-4f9b-bee2-b45babd7a31c">Communications</Business_x0020_Center>
    <Business_x0020_Process xmlns="540012fb-dd5c-4f9b-bee2-b45babd7a31c">PowerPoint Template</Business_x0020_Process>
    <EffectiveDate xmlns="540012FB-DD5C-4F9B-BEE2-B45BABD7A31C">2021-12-14T00:00:00+00:00</EffectiveDate>
    <Subject_x0020_Matter_x0020_Expert xmlns="540012fb-dd5c-4f9b-bee2-b45babd7a31c">
      <UserInfo>
        <DisplayName>Lauren D'Amore</DisplayName>
        <AccountId>38</AccountId>
        <AccountType/>
      </UserInfo>
    </Subject_x0020_Matter_x0020_Expert>
    <Business_x0020_Group0 xmlns="540012fb-dd5c-4f9b-bee2-b45babd7a31c">Marketing</Business_x0020_Group0>
    <EndDate xmlns="540012FB-DD5C-4F9B-BEE2-B45BABD7A31C">2022-12-15T00:00:00+00:00</EndDate>
    <DateLastPublished xmlns="540012FB-DD5C-4F9B-BEE2-B45BABD7A31C">2022-01-10T19:54:04+00:00</DateLastPublished>
    <DateDraftCompleted xmlns="540012FB-DD5C-4F9B-BEE2-B45BABD7A31C" xsi:nil="true"/>
    <DateStarted xmlns="540012FB-DD5C-4F9B-BEE2-B45BABD7A31C">2021-12-14T15:37:46+00:00</DateStarted>
    <ApprovedDate xmlns="540012FB-DD5C-4F9B-BEE2-B45BABD7A31C">2021-12-14T15:41:58+00:00</ApprovedDate>
    <Document_x0020_Type xmlns="540012fb-dd5c-4f9b-bee2-b45babd7a31c">Template</Document_x0020_Type>
    <IsReferencedBy xmlns="540012FB-DD5C-4F9B-BEE2-B45BABD7A31C" xsi:nil="true"/>
    <ReviewInterval xmlns="540012FB-DD5C-4F9B-BEE2-B45BABD7A31C" xsi:nil="true"/>
    <NextReviewDate xmlns="540012FB-DD5C-4F9B-BEE2-B45BABD7A31C">2022-10-15T00:00:00+00:00</NextReviewDate>
    <DocumentOwner xmlns="540012FB-DD5C-4F9B-BEE2-B45BABD7A31C">Lauren D'Amore</DocumentOwner>
    <DateReviewCompleted xmlns="540012FB-DD5C-4F9B-BEE2-B45BABD7A31C" xsi:nil="true"/>
    <DatePublished xmlns="540012FB-DD5C-4F9B-BEE2-B45BABD7A31C">2021-12-14T15:42:05+00:00</DatePublished>
    <FinalApprover xmlns="540012FB-DD5C-4F9B-BEE2-B45BABD7A31C" xsi:nil="true"/>
    <DateCreated xmlns="540012FB-DD5C-4F9B-BEE2-B45BABD7A31C" xsi:nil="true"/>
    <LastRenewedOn xmlns="540012FB-DD5C-4F9B-BEE2-B45BABD7A31C" xsi:nil="true"/>
    <SupportingDocuments xmlns="540012FB-DD5C-4F9B-BEE2-B45BABD7A31C">No</SupportingDocuments>
    <RemainderInDays xmlns="540012FB-DD5C-4F9B-BEE2-B45BABD7A31C">60</RemainderInDays>
    <PolicyDocID xmlns="540012FB-DD5C-4F9B-BEE2-B45BABD7A31C">459</PolicyDocID>
  </documentManagement>
</p:properties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E6EF817-F66E-472F-94B4-17FDE455302A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9719FB7-32FE-4E1B-8B08-194163FF94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370b037-d122-4fa6-98b2-d3ea85b5d53b"/>
    <ds:schemaRef ds:uri="540012FB-DD5C-4F9B-BEE2-B45BABD7A31C"/>
    <ds:schemaRef ds:uri="540012fb-dd5c-4f9b-bee2-b45babd7a31c"/>
    <ds:schemaRef ds:uri="41e335c9-c7dd-45dc-84b8-eddb87d355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CBDEEC6-C9BF-4A0E-926F-FAAB0F097597}">
  <ds:schemaRefs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purl.org/dc/elements/1.1/"/>
    <ds:schemaRef ds:uri="540012FB-DD5C-4F9B-BEE2-B45BABD7A31C"/>
    <ds:schemaRef ds:uri="41e335c9-c7dd-45dc-84b8-eddb87d3556b"/>
    <ds:schemaRef ds:uri="540012fb-dd5c-4f9b-bee2-b45babd7a31c"/>
    <ds:schemaRef ds:uri="9370b037-d122-4fa6-98b2-d3ea85b5d53b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2121</TotalTime>
  <Words>595</Words>
  <Application>Microsoft Office PowerPoint</Application>
  <PresentationFormat>Widescreen</PresentationFormat>
  <Paragraphs>213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Century Gothic</vt:lpstr>
      <vt:lpstr>Times New Roman</vt:lpstr>
      <vt:lpstr>Office Theme</vt:lpstr>
      <vt:lpstr>JVET-Y0109 Neural-Network based Intra Prediction</vt:lpstr>
      <vt:lpstr>Overview</vt:lpstr>
      <vt:lpstr>Improvements</vt:lpstr>
      <vt:lpstr>Complexity/footprint</vt:lpstr>
      <vt:lpstr>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Franck Galpin</cp:lastModifiedBy>
  <cp:revision>160</cp:revision>
  <dcterms:created xsi:type="dcterms:W3CDTF">2021-03-31T15:29:37Z</dcterms:created>
  <dcterms:modified xsi:type="dcterms:W3CDTF">2022-01-12T16:51:51Z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0x01010075428067C04A48E2B0CACFA5C27F8E72002EF63300ABC49943B5AC89A2F27C2FB5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</Properties>
</file>