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13"/>
  </p:notesMasterIdLst>
  <p:handoutMasterIdLst>
    <p:handoutMasterId r:id="rId14"/>
  </p:handoutMasterIdLst>
  <p:sldIdLst>
    <p:sldId id="604" r:id="rId5"/>
    <p:sldId id="607" r:id="rId6"/>
    <p:sldId id="624" r:id="rId7"/>
    <p:sldId id="625" r:id="rId8"/>
    <p:sldId id="626" r:id="rId9"/>
    <p:sldId id="627" r:id="rId10"/>
    <p:sldId id="628" r:id="rId11"/>
    <p:sldId id="621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y-Luc Champel" initials="MC" lastIdx="1" clrIdx="0">
    <p:extLst>
      <p:ext uri="{19B8F6BF-5375-455C-9EA6-DF929625EA0E}">
        <p15:presenceInfo xmlns:p15="http://schemas.microsoft.com/office/powerpoint/2012/main" userId="58b50b414dcfee87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53"/>
    <a:srgbClr val="FF9147"/>
    <a:srgbClr val="FFC39B"/>
    <a:srgbClr val="FFEBDD"/>
    <a:srgbClr val="FFDCC5"/>
    <a:srgbClr val="FFD5B9"/>
    <a:srgbClr val="FFEDE1"/>
    <a:srgbClr val="FFDAC1"/>
    <a:srgbClr val="FFD2B3"/>
    <a:srgbClr val="FFB68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8E87006-D9B1-4372-A591-07304BDC40F5}" v="2" dt="2022-01-17T10:08:14.53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9" d="100"/>
          <a:sy n="99" d="100"/>
        </p:scale>
        <p:origin x="912" y="1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abrice Le Leannec" userId="a85ca242-9e1c-4cd3-8567-4cbd72e914bf" providerId="ADAL" clId="{08E87006-D9B1-4372-A591-07304BDC40F5}"/>
    <pc:docChg chg="undo custSel modSld">
      <pc:chgData name="Fabrice Le Leannec" userId="a85ca242-9e1c-4cd3-8567-4cbd72e914bf" providerId="ADAL" clId="{08E87006-D9B1-4372-A591-07304BDC40F5}" dt="2022-01-17T17:29:04.097" v="42" actId="20577"/>
      <pc:docMkLst>
        <pc:docMk/>
      </pc:docMkLst>
      <pc:sldChg chg="addSp delSp modSp mod">
        <pc:chgData name="Fabrice Le Leannec" userId="a85ca242-9e1c-4cd3-8567-4cbd72e914bf" providerId="ADAL" clId="{08E87006-D9B1-4372-A591-07304BDC40F5}" dt="2022-01-17T10:08:43.343" v="7" actId="1076"/>
        <pc:sldMkLst>
          <pc:docMk/>
          <pc:sldMk cId="16904282" sldId="607"/>
        </pc:sldMkLst>
        <pc:graphicFrameChg chg="del">
          <ac:chgData name="Fabrice Le Leannec" userId="a85ca242-9e1c-4cd3-8567-4cbd72e914bf" providerId="ADAL" clId="{08E87006-D9B1-4372-A591-07304BDC40F5}" dt="2022-01-17T10:08:36.264" v="6" actId="478"/>
          <ac:graphicFrameMkLst>
            <pc:docMk/>
            <pc:sldMk cId="16904282" sldId="607"/>
            <ac:graphicFrameMk id="7" creationId="{BA235E78-4153-43D0-B570-0CF8A25EFF9D}"/>
          </ac:graphicFrameMkLst>
        </pc:graphicFrameChg>
        <pc:graphicFrameChg chg="del">
          <ac:chgData name="Fabrice Le Leannec" userId="a85ca242-9e1c-4cd3-8567-4cbd72e914bf" providerId="ADAL" clId="{08E87006-D9B1-4372-A591-07304BDC40F5}" dt="2022-01-17T10:07:47.418" v="2" actId="478"/>
          <ac:graphicFrameMkLst>
            <pc:docMk/>
            <pc:sldMk cId="16904282" sldId="607"/>
            <ac:graphicFrameMk id="8" creationId="{58AE519D-1D6C-49AD-9DBA-A17C878B81E8}"/>
          </ac:graphicFrameMkLst>
        </pc:graphicFrameChg>
        <pc:graphicFrameChg chg="add mod">
          <ac:chgData name="Fabrice Le Leannec" userId="a85ca242-9e1c-4cd3-8567-4cbd72e914bf" providerId="ADAL" clId="{08E87006-D9B1-4372-A591-07304BDC40F5}" dt="2022-01-17T10:07:53.644" v="3" actId="1076"/>
          <ac:graphicFrameMkLst>
            <pc:docMk/>
            <pc:sldMk cId="16904282" sldId="607"/>
            <ac:graphicFrameMk id="9" creationId="{C41447EF-9923-4A3D-85F2-C4957B5A05E8}"/>
          </ac:graphicFrameMkLst>
        </pc:graphicFrameChg>
        <pc:graphicFrameChg chg="add mod">
          <ac:chgData name="Fabrice Le Leannec" userId="a85ca242-9e1c-4cd3-8567-4cbd72e914bf" providerId="ADAL" clId="{08E87006-D9B1-4372-A591-07304BDC40F5}" dt="2022-01-17T10:08:43.343" v="7" actId="1076"/>
          <ac:graphicFrameMkLst>
            <pc:docMk/>
            <pc:sldMk cId="16904282" sldId="607"/>
            <ac:graphicFrameMk id="10" creationId="{F38868F6-E829-4F25-9777-7744CCDEBB7F}"/>
          </ac:graphicFrameMkLst>
        </pc:graphicFrameChg>
      </pc:sldChg>
      <pc:sldChg chg="modSp mod">
        <pc:chgData name="Fabrice Le Leannec" userId="a85ca242-9e1c-4cd3-8567-4cbd72e914bf" providerId="ADAL" clId="{08E87006-D9B1-4372-A591-07304BDC40F5}" dt="2022-01-17T17:29:04.097" v="42" actId="20577"/>
        <pc:sldMkLst>
          <pc:docMk/>
          <pc:sldMk cId="2795828056" sldId="621"/>
        </pc:sldMkLst>
        <pc:spChg chg="mod">
          <ac:chgData name="Fabrice Le Leannec" userId="a85ca242-9e1c-4cd3-8567-4cbd72e914bf" providerId="ADAL" clId="{08E87006-D9B1-4372-A591-07304BDC40F5}" dt="2022-01-17T17:29:04.097" v="42" actId="20577"/>
          <ac:spMkLst>
            <pc:docMk/>
            <pc:sldMk cId="2795828056" sldId="621"/>
            <ac:spMk id="3" creationId="{AB70B4DF-3631-494E-9BDA-73EA93E99F08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A9D5B87-F48F-467D-8316-6F67632ED6B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27BCF97-9189-4C05-9F87-23A3F2332CF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5F3602-E4F2-40AA-BB5D-2B017FE547C4}" type="datetimeFigureOut">
              <a:rPr lang="en-US" smtClean="0"/>
              <a:t>1/17/2022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C0E993E-D230-4635-BE24-A7C7940B685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0B85808-49E4-4ED9-B30D-F66439F47A8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6DAE8A-BC92-4234-8B39-F27B914E4EED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733713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D3DE37-79BB-4896-9BB5-53AB977D136D}" type="datetimeFigureOut">
              <a:rPr lang="en-US" smtClean="0"/>
              <a:t>1/17/2022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CCCA36-1B41-459C-B9D9-F4E1156B1456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3997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gradFill flip="none" rotWithShape="1">
          <a:gsLst>
            <a:gs pos="86000">
              <a:srgbClr val="FFB685">
                <a:alpha val="75000"/>
              </a:srgbClr>
            </a:gs>
            <a:gs pos="64000">
              <a:srgbClr val="FFDCC5">
                <a:alpha val="40000"/>
              </a:srgbClr>
            </a:gs>
            <a:gs pos="38000">
              <a:schemeClr val="bg1"/>
            </a:gs>
            <a:gs pos="100000">
              <a:srgbClr val="FF7619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066799" y="2503554"/>
            <a:ext cx="10058400" cy="1850891"/>
          </a:xfrm>
        </p:spPr>
        <p:txBody>
          <a:bodyPr anchor="ctr">
            <a:normAutofit/>
          </a:bodyPr>
          <a:lstStyle>
            <a:lvl1pPr algn="ctr">
              <a:lnSpc>
                <a:spcPct val="85000"/>
              </a:lnSpc>
              <a:defRPr sz="5400" spc="-50" baseline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393575" y="4949911"/>
            <a:ext cx="7404847" cy="1149675"/>
          </a:xfrm>
        </p:spPr>
        <p:txBody>
          <a:bodyPr lIns="91440" rIns="91440">
            <a:normAutofit/>
          </a:bodyPr>
          <a:lstStyle>
            <a:lvl1pPr marL="0" indent="0" algn="ctr">
              <a:buNone/>
              <a:defRPr sz="3200" i="0" cap="all" spc="2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9" name="矩形 16">
            <a:extLst>
              <a:ext uri="{FF2B5EF4-FFF2-40B4-BE49-F238E27FC236}">
                <a16:creationId xmlns:a16="http://schemas.microsoft.com/office/drawing/2014/main" id="{C238DDC1-55F6-44F2-9279-4D27C5211E97}"/>
              </a:ext>
            </a:extLst>
          </p:cNvPr>
          <p:cNvSpPr/>
          <p:nvPr userDrawn="1"/>
        </p:nvSpPr>
        <p:spPr>
          <a:xfrm>
            <a:off x="0" y="6596390"/>
            <a:ext cx="12192000" cy="261610"/>
          </a:xfrm>
          <a:prstGeom prst="rect">
            <a:avLst/>
          </a:prstGeom>
          <a:solidFill>
            <a:srgbClr val="FF7619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100" b="1" cap="all">
                <a:solidFill>
                  <a:prstClr val="black"/>
                </a:solidFill>
              </a:rPr>
              <a:t>小米集团技术委员会 </a:t>
            </a:r>
            <a:r>
              <a:rPr lang="en-US" altLang="zh-CN" sz="1100" b="1" cap="all">
                <a:solidFill>
                  <a:prstClr val="black"/>
                </a:solidFill>
              </a:rPr>
              <a:t>- </a:t>
            </a:r>
            <a:r>
              <a:rPr lang="zh-CN" altLang="en-US" sz="1100" b="1" cap="all">
                <a:solidFill>
                  <a:prstClr val="black"/>
                </a:solidFill>
              </a:rPr>
              <a:t>标准与新技术部  </a:t>
            </a:r>
            <a:r>
              <a:rPr kumimoji="0" lang="en-US" altLang="zh-CN" sz="1100" b="1" i="0" u="none" strike="noStrike" kern="1200" cap="all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Copyright 2021,  all rights reserved</a:t>
            </a:r>
            <a:endParaRPr kumimoji="0" lang="zh-CN" altLang="en-US" sz="1100" b="1" i="0" u="none" strike="noStrike" kern="1200" cap="all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027274D0-C478-4DB6-B14C-4ABA0801F40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7390" y="336457"/>
            <a:ext cx="1397220" cy="1717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1380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矩形 16">
            <a:extLst>
              <a:ext uri="{FF2B5EF4-FFF2-40B4-BE49-F238E27FC236}">
                <a16:creationId xmlns:a16="http://schemas.microsoft.com/office/drawing/2014/main" id="{143429F2-D541-43C9-9B6C-A48577D2C57B}"/>
              </a:ext>
            </a:extLst>
          </p:cNvPr>
          <p:cNvSpPr/>
          <p:nvPr userDrawn="1"/>
        </p:nvSpPr>
        <p:spPr>
          <a:xfrm>
            <a:off x="0" y="6596390"/>
            <a:ext cx="12192000" cy="261610"/>
          </a:xfrm>
          <a:prstGeom prst="rect">
            <a:avLst/>
          </a:prstGeom>
          <a:solidFill>
            <a:srgbClr val="FF8633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100" b="1" cap="all">
                <a:solidFill>
                  <a:prstClr val="black"/>
                </a:solidFill>
              </a:rPr>
              <a:t>小米集团技术委员会 </a:t>
            </a:r>
            <a:r>
              <a:rPr lang="en-US" altLang="zh-CN" sz="1100" b="1" cap="all">
                <a:solidFill>
                  <a:prstClr val="black"/>
                </a:solidFill>
              </a:rPr>
              <a:t>- </a:t>
            </a:r>
            <a:r>
              <a:rPr lang="zh-CN" altLang="en-US" sz="1100" b="1" cap="all">
                <a:solidFill>
                  <a:prstClr val="black"/>
                </a:solidFill>
              </a:rPr>
              <a:t>标准与新技术部  </a:t>
            </a:r>
            <a:r>
              <a:rPr kumimoji="0" lang="en-US" altLang="zh-CN" sz="1100" b="1" i="0" u="none" strike="noStrike" kern="1200" cap="all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Copyright 2021,  all rights reserved</a:t>
            </a:r>
            <a:endParaRPr kumimoji="0" lang="zh-CN" altLang="en-US" sz="1100" b="1" i="0" u="none" strike="noStrike" kern="1200" cap="all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幻灯片编号">
            <a:extLst>
              <a:ext uri="{FF2B5EF4-FFF2-40B4-BE49-F238E27FC236}">
                <a16:creationId xmlns:a16="http://schemas.microsoft.com/office/drawing/2014/main" id="{BEC53EF5-6451-460A-8E8E-0CA5039EB982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0575175" y="6528500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86CB4B4D-7CA3-9044-876B-883B54F8677D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C1E24205-50E2-4A05-ABCA-009EF8D0530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6826" y="98031"/>
            <a:ext cx="500352" cy="615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55377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506" y="116542"/>
            <a:ext cx="11030174" cy="722623"/>
          </a:xfrm>
        </p:spPr>
        <p:txBody>
          <a:bodyPr/>
          <a:lstStyle>
            <a:lvl1pPr marL="0"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7280" y="1222049"/>
            <a:ext cx="10058400" cy="5044280"/>
          </a:xfrm>
        </p:spPr>
        <p:txBody>
          <a:bodyPr/>
          <a:lstStyle>
            <a:lvl1pPr>
              <a:defRPr sz="2800" b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defRPr>
            </a:lvl1pPr>
            <a:lvl2pPr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defRPr>
            </a:lvl2pPr>
            <a:lvl3pPr>
              <a:defRPr sz="2000">
                <a:latin typeface="+mn-lt"/>
              </a:defRPr>
            </a:lvl3pPr>
            <a:lvl4pPr>
              <a:defRPr sz="1800">
                <a:latin typeface="+mn-lt"/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幻灯片编号">
            <a:extLst>
              <a:ext uri="{FF2B5EF4-FFF2-40B4-BE49-F238E27FC236}">
                <a16:creationId xmlns:a16="http://schemas.microsoft.com/office/drawing/2014/main" id="{8EAC6922-795E-4BB6-9976-CA3B373D92FA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0575175" y="6528500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86CB4B4D-7CA3-9044-876B-883B54F8677D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46615083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Pr>
        <a:gradFill>
          <a:gsLst>
            <a:gs pos="72000">
              <a:srgbClr val="FFEBDD"/>
            </a:gs>
            <a:gs pos="41000">
              <a:schemeClr val="bg1"/>
            </a:gs>
            <a:gs pos="100000">
              <a:srgbClr val="FF9953"/>
            </a:gs>
          </a:gsLst>
          <a:lin ang="7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328" y="422609"/>
            <a:ext cx="10870603" cy="1629225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5400" b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72931" y="2275444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cxnSp>
        <p:nvCxnSpPr>
          <p:cNvPr id="9" name="Straight Connector 8"/>
          <p:cNvCxnSpPr>
            <a:cxnSpLocks/>
          </p:cNvCxnSpPr>
          <p:nvPr/>
        </p:nvCxnSpPr>
        <p:spPr>
          <a:xfrm>
            <a:off x="372931" y="2164976"/>
            <a:ext cx="10870603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16">
            <a:extLst>
              <a:ext uri="{FF2B5EF4-FFF2-40B4-BE49-F238E27FC236}">
                <a16:creationId xmlns:a16="http://schemas.microsoft.com/office/drawing/2014/main" id="{6214F692-E04F-45DC-A997-ECBB4ECD6FDB}"/>
              </a:ext>
            </a:extLst>
          </p:cNvPr>
          <p:cNvSpPr/>
          <p:nvPr userDrawn="1"/>
        </p:nvSpPr>
        <p:spPr>
          <a:xfrm>
            <a:off x="0" y="6596390"/>
            <a:ext cx="12192000" cy="261610"/>
          </a:xfrm>
          <a:prstGeom prst="rect">
            <a:avLst/>
          </a:prstGeom>
          <a:solidFill>
            <a:srgbClr val="FF8633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100" b="1" cap="all">
                <a:solidFill>
                  <a:prstClr val="black"/>
                </a:solidFill>
              </a:rPr>
              <a:t>小米集团技术委员会 </a:t>
            </a:r>
            <a:r>
              <a:rPr lang="en-US" altLang="zh-CN" sz="1100" b="1" cap="all">
                <a:solidFill>
                  <a:prstClr val="black"/>
                </a:solidFill>
              </a:rPr>
              <a:t>- </a:t>
            </a:r>
            <a:r>
              <a:rPr lang="zh-CN" altLang="en-US" sz="1100" b="1" cap="all">
                <a:solidFill>
                  <a:prstClr val="black"/>
                </a:solidFill>
              </a:rPr>
              <a:t>标准与新技术部  </a:t>
            </a:r>
            <a:r>
              <a:rPr kumimoji="0" lang="en-US" altLang="zh-CN" sz="1100" b="1" i="0" u="none" strike="noStrike" kern="1200" cap="all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Copyright 2021,  all rights reserved</a:t>
            </a:r>
            <a:endParaRPr kumimoji="0" lang="zh-CN" altLang="en-US" sz="1100" b="1" i="0" u="none" strike="noStrike" kern="1200" cap="all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6660E38D-5E03-4FF1-A608-F304CACBF5E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6826" y="98031"/>
            <a:ext cx="500352" cy="615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17613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40659" y="1187865"/>
            <a:ext cx="5694380" cy="4681229"/>
          </a:xfrm>
        </p:spPr>
        <p:txBody>
          <a:bodyPr/>
          <a:lstStyle>
            <a:lvl1pPr>
              <a:defRPr b="1"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defRPr>
            </a:lvl2pPr>
            <a:lvl3pPr>
              <a:defRPr>
                <a:ea typeface="Arial Unicode MS" panose="020B0604020202020204"/>
              </a:defRPr>
            </a:lvl3pPr>
            <a:lvl4pPr>
              <a:defRPr>
                <a:ea typeface="Arial Unicode MS" panose="020B0604020202020204"/>
              </a:defRPr>
            </a:lvl4pPr>
            <a:lvl5pPr>
              <a:defRPr>
                <a:ea typeface="Arial Unicode MS" panose="020B0604020202020204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19" y="1187866"/>
            <a:ext cx="5633421" cy="4681230"/>
          </a:xfrm>
        </p:spPr>
        <p:txBody>
          <a:bodyPr/>
          <a:lstStyle>
            <a:lvl1pPr>
              <a:defRPr b="1"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defRPr>
            </a:lvl2pPr>
            <a:lvl3pPr>
              <a:defRPr>
                <a:ea typeface="Arial Unicode MS" panose="020B0604020202020204"/>
              </a:defRPr>
            </a:lvl3pPr>
            <a:lvl4pPr>
              <a:defRPr>
                <a:ea typeface="Arial Unicode MS" panose="020B0604020202020204"/>
              </a:defRPr>
            </a:lvl4pPr>
            <a:lvl5pPr>
              <a:defRPr>
                <a:ea typeface="Arial Unicode MS" panose="020B0604020202020204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196856" y="116545"/>
            <a:ext cx="10058400" cy="71878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8" name="幻灯片编号">
            <a:extLst>
              <a:ext uri="{FF2B5EF4-FFF2-40B4-BE49-F238E27FC236}">
                <a16:creationId xmlns:a16="http://schemas.microsoft.com/office/drawing/2014/main" id="{ABAE451F-BE1F-434F-8FDE-BB1DB04FA6C8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>
          <a:xfrm>
            <a:off x="10575175" y="6528500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86CB4B4D-7CA3-9044-876B-883B54F8677D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467829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34353"/>
            <a:ext cx="5577840" cy="753035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4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339788"/>
            <a:ext cx="5577840" cy="3620746"/>
          </a:xfrm>
        </p:spPr>
        <p:txBody>
          <a:bodyPr/>
          <a:lstStyle>
            <a:lvl1pPr>
              <a:defRPr sz="2000" b="1"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defRPr>
            </a:lvl1pPr>
            <a:lvl2pPr>
              <a:defRPr>
                <a:ea typeface="Arial Unicode MS" panose="020B0604020202020204"/>
              </a:defRPr>
            </a:lvl2pPr>
            <a:lvl3pPr>
              <a:defRPr>
                <a:ea typeface="Arial Unicode MS" panose="020B0604020202020204"/>
              </a:defRPr>
            </a:lvl3pPr>
            <a:lvl4pPr>
              <a:defRPr>
                <a:ea typeface="Arial Unicode MS" panose="020B0604020202020204"/>
              </a:defRPr>
            </a:lvl4pPr>
            <a:lvl5pPr>
              <a:defRPr>
                <a:ea typeface="Arial Unicode MS" panose="020B0604020202020204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434353"/>
            <a:ext cx="5669280" cy="753035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4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339788"/>
            <a:ext cx="5669280" cy="3620746"/>
          </a:xfrm>
        </p:spPr>
        <p:txBody>
          <a:bodyPr/>
          <a:lstStyle>
            <a:lvl1pPr>
              <a:defRPr sz="2000" b="1"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defRPr>
            </a:lvl1pPr>
            <a:lvl2pPr>
              <a:defRPr>
                <a:ea typeface="Arial Unicode MS" panose="020B0604020202020204"/>
              </a:defRPr>
            </a:lvl2pPr>
            <a:lvl3pPr>
              <a:defRPr>
                <a:ea typeface="Arial Unicode MS" panose="020B0604020202020204"/>
              </a:defRPr>
            </a:lvl3pPr>
            <a:lvl4pPr>
              <a:defRPr>
                <a:ea typeface="Arial Unicode MS" panose="020B0604020202020204"/>
              </a:defRPr>
            </a:lvl4pPr>
            <a:lvl5pPr>
              <a:defRPr>
                <a:ea typeface="Arial Unicode MS" panose="020B0604020202020204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A8BAC526-C427-4827-8229-E9C7333318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856" y="116545"/>
            <a:ext cx="10058400" cy="71878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12" name="幻灯片编号">
            <a:extLst>
              <a:ext uri="{FF2B5EF4-FFF2-40B4-BE49-F238E27FC236}">
                <a16:creationId xmlns:a16="http://schemas.microsoft.com/office/drawing/2014/main" id="{26F98CB0-EFCB-4CD4-A86C-C5706ED56359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>
          <a:xfrm>
            <a:off x="10575175" y="6528500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86CB4B4D-7CA3-9044-876B-883B54F8677D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6449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AC6D51D2-C549-4579-B851-306D47A2EE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856" y="116545"/>
            <a:ext cx="10058400" cy="71878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7" name="幻灯片编号">
            <a:extLst>
              <a:ext uri="{FF2B5EF4-FFF2-40B4-BE49-F238E27FC236}">
                <a16:creationId xmlns:a16="http://schemas.microsoft.com/office/drawing/2014/main" id="{C05F180D-37B7-4287-9D53-17C3B76F9427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0575175" y="6539258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86CB4B4D-7CA3-9044-876B-883B54F8677D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657438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16">
            <a:extLst>
              <a:ext uri="{FF2B5EF4-FFF2-40B4-BE49-F238E27FC236}">
                <a16:creationId xmlns:a16="http://schemas.microsoft.com/office/drawing/2014/main" id="{8381E0D2-9DE5-4F3B-99C9-F7D61449054D}"/>
              </a:ext>
            </a:extLst>
          </p:cNvPr>
          <p:cNvSpPr/>
          <p:nvPr userDrawn="1"/>
        </p:nvSpPr>
        <p:spPr>
          <a:xfrm>
            <a:off x="0" y="6596390"/>
            <a:ext cx="12192000" cy="261610"/>
          </a:xfrm>
          <a:prstGeom prst="rect">
            <a:avLst/>
          </a:prstGeom>
          <a:solidFill>
            <a:srgbClr val="FF8633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100" b="1" cap="all">
                <a:solidFill>
                  <a:prstClr val="black"/>
                </a:solidFill>
              </a:rPr>
              <a:t>小米集团技术委员会 </a:t>
            </a:r>
            <a:r>
              <a:rPr lang="en-US" altLang="zh-CN" sz="1100" b="1" cap="all">
                <a:solidFill>
                  <a:prstClr val="black"/>
                </a:solidFill>
              </a:rPr>
              <a:t>- </a:t>
            </a:r>
            <a:r>
              <a:rPr lang="zh-CN" altLang="en-US" sz="1100" b="1" cap="all">
                <a:solidFill>
                  <a:prstClr val="black"/>
                </a:solidFill>
              </a:rPr>
              <a:t>标准与新技术部  </a:t>
            </a:r>
            <a:r>
              <a:rPr kumimoji="0" lang="en-US" altLang="zh-CN" sz="1100" b="1" i="0" u="none" strike="noStrike" kern="1200" cap="all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Copyright 2021,  all rights reserved</a:t>
            </a:r>
            <a:endParaRPr kumimoji="0" lang="zh-CN" altLang="en-US" sz="1100" b="1" i="0" u="none" strike="noStrike" kern="1200" cap="all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幻灯片编号">
            <a:extLst>
              <a:ext uri="{FF2B5EF4-FFF2-40B4-BE49-F238E27FC236}">
                <a16:creationId xmlns:a16="http://schemas.microsoft.com/office/drawing/2014/main" id="{471428E6-486D-415E-86E9-97B4CEB52764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0575175" y="6528500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86CB4B4D-7CA3-9044-876B-883B54F8677D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0766D7F-247F-4494-AD5A-9217EB136FE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6826" y="98031"/>
            <a:ext cx="500352" cy="615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74647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16">
            <a:extLst>
              <a:ext uri="{FF2B5EF4-FFF2-40B4-BE49-F238E27FC236}">
                <a16:creationId xmlns:a16="http://schemas.microsoft.com/office/drawing/2014/main" id="{71B7A3D6-CB65-4C97-B8BE-E5872AF69941}"/>
              </a:ext>
            </a:extLst>
          </p:cNvPr>
          <p:cNvSpPr/>
          <p:nvPr userDrawn="1"/>
        </p:nvSpPr>
        <p:spPr>
          <a:xfrm>
            <a:off x="0" y="6596390"/>
            <a:ext cx="12192000" cy="261610"/>
          </a:xfrm>
          <a:prstGeom prst="rect">
            <a:avLst/>
          </a:prstGeom>
          <a:solidFill>
            <a:srgbClr val="FF8633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100" b="1" cap="all">
                <a:solidFill>
                  <a:prstClr val="black"/>
                </a:solidFill>
              </a:rPr>
              <a:t>                                小米集团技术委员会 </a:t>
            </a:r>
            <a:r>
              <a:rPr lang="en-US" altLang="zh-CN" sz="1100" b="1" cap="all">
                <a:solidFill>
                  <a:prstClr val="black"/>
                </a:solidFill>
              </a:rPr>
              <a:t>- </a:t>
            </a:r>
            <a:r>
              <a:rPr lang="zh-CN" altLang="en-US" sz="1100" b="1" cap="all">
                <a:solidFill>
                  <a:prstClr val="black"/>
                </a:solidFill>
              </a:rPr>
              <a:t>标准与新技术部  </a:t>
            </a:r>
            <a:r>
              <a:rPr kumimoji="0" lang="en-US" altLang="zh-CN" sz="1100" b="1" i="0" u="none" strike="noStrike" kern="1200" cap="all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Copyright 2021,  all rights reserved</a:t>
            </a:r>
            <a:endParaRPr kumimoji="0" lang="zh-CN" altLang="en-US" sz="1100" b="1" i="0" u="none" strike="noStrike" kern="1200" cap="all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rgbClr val="BD58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200" b="0">
                <a:solidFill>
                  <a:srgbClr val="FFFFFF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>
            <a:lvl1pPr>
              <a:defRPr sz="2800" b="1"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defRPr>
            </a:lvl2pPr>
            <a:lvl3pPr>
              <a:defRPr sz="2000">
                <a:ea typeface="Arial Unicode MS" panose="020B0604020202020204"/>
              </a:defRPr>
            </a:lvl3pPr>
            <a:lvl4pPr>
              <a:defRPr sz="1800">
                <a:ea typeface="Arial Unicode MS" panose="020B0604020202020204"/>
              </a:defRPr>
            </a:lvl4pPr>
            <a:lvl5pPr>
              <a:defRPr>
                <a:ea typeface="Arial Unicode MS" panose="020B0604020202020204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 b="1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幻灯片编号">
            <a:extLst>
              <a:ext uri="{FF2B5EF4-FFF2-40B4-BE49-F238E27FC236}">
                <a16:creationId xmlns:a16="http://schemas.microsoft.com/office/drawing/2014/main" id="{3BA75596-6051-49F7-BA89-BDF42A355992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>
          <a:xfrm>
            <a:off x="10575175" y="6528500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86CB4B4D-7CA3-9044-876B-883B54F8677D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854B8E81-B3C3-4F18-B92F-5B702B54A26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6826" y="98031"/>
            <a:ext cx="500352" cy="615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01602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772B0354-F662-4949-8154-16B0E141B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856" y="116545"/>
            <a:ext cx="10058400" cy="71878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8" name="幻灯片编号">
            <a:extLst>
              <a:ext uri="{FF2B5EF4-FFF2-40B4-BE49-F238E27FC236}">
                <a16:creationId xmlns:a16="http://schemas.microsoft.com/office/drawing/2014/main" id="{4581C19D-DF69-48CE-96AA-B58D9B3D6201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0575175" y="6528500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86CB4B4D-7CA3-9044-876B-883B54F8677D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62215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914" y="34022"/>
            <a:ext cx="11275404" cy="72873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135739"/>
            <a:ext cx="10058400" cy="4733356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</p:txBody>
      </p:sp>
      <p:sp>
        <p:nvSpPr>
          <p:cNvPr id="17" name="矩形 16"/>
          <p:cNvSpPr/>
          <p:nvPr/>
        </p:nvSpPr>
        <p:spPr>
          <a:xfrm>
            <a:off x="0" y="6596390"/>
            <a:ext cx="12192000" cy="261610"/>
          </a:xfrm>
          <a:prstGeom prst="rect">
            <a:avLst/>
          </a:prstGeom>
          <a:solidFill>
            <a:srgbClr val="FF8633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100" b="1" cap="all">
                <a:solidFill>
                  <a:prstClr val="black"/>
                </a:solidFill>
              </a:rPr>
              <a:t>小米集团技术委员会 </a:t>
            </a:r>
            <a:r>
              <a:rPr lang="en-US" altLang="zh-CN" sz="1100" b="1" cap="all">
                <a:solidFill>
                  <a:prstClr val="black"/>
                </a:solidFill>
              </a:rPr>
              <a:t>- </a:t>
            </a:r>
            <a:r>
              <a:rPr lang="zh-CN" altLang="en-US" sz="1100" b="1" cap="all">
                <a:solidFill>
                  <a:prstClr val="black"/>
                </a:solidFill>
              </a:rPr>
              <a:t>标准与新技术部  </a:t>
            </a:r>
            <a:r>
              <a:rPr kumimoji="0" lang="en-US" altLang="zh-CN" sz="1100" b="1" i="0" u="none" strike="noStrike" kern="1200" cap="all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Copyright 2021,  all rights reserved</a:t>
            </a:r>
            <a:endParaRPr kumimoji="0" lang="zh-CN" altLang="en-US" sz="1100" b="1" i="0" u="none" strike="noStrike" kern="1200" cap="all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12" name="Straight Connector 9">
            <a:extLst>
              <a:ext uri="{FF2B5EF4-FFF2-40B4-BE49-F238E27FC236}">
                <a16:creationId xmlns:a16="http://schemas.microsoft.com/office/drawing/2014/main" id="{EF6486CC-A419-47DB-AE97-687783F97157}"/>
              </a:ext>
            </a:extLst>
          </p:cNvPr>
          <p:cNvCxnSpPr/>
          <p:nvPr userDrawn="1"/>
        </p:nvCxnSpPr>
        <p:spPr>
          <a:xfrm>
            <a:off x="0" y="797437"/>
            <a:ext cx="12192000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幻灯片编号">
            <a:extLst>
              <a:ext uri="{FF2B5EF4-FFF2-40B4-BE49-F238E27FC236}">
                <a16:creationId xmlns:a16="http://schemas.microsoft.com/office/drawing/2014/main" id="{AEF8560A-07C1-48B1-A51C-2CC6DC5A4F35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0575175" y="6517742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>
                <a:solidFill>
                  <a:schemeClr val="bg1"/>
                </a:solidFill>
              </a:defRPr>
            </a:lvl1pPr>
          </a:lstStyle>
          <a:p>
            <a:fld id="{86CB4B4D-7CA3-9044-876B-883B54F8677D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04083B96-F9BE-45E6-BCE1-56F5EDC97DD8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6826" y="98031"/>
            <a:ext cx="500352" cy="615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5461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hf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Wingdings" panose="05000000000000000000" pitchFamily="2" charset="2"/>
        <a:buChar char="n"/>
        <a:defRPr sz="2800" b="1" kern="1200">
          <a:solidFill>
            <a:schemeClr val="tx1">
              <a:lumMod val="85000"/>
              <a:lumOff val="15000"/>
            </a:schemeClr>
          </a:solidFill>
          <a:latin typeface="Arial Unicode MS" panose="020B0604020202020204"/>
          <a:ea typeface="Arial Unicode MS" panose="020B0604020202020204"/>
          <a:cs typeface="Arial Unicode MS" panose="020B0604020202020204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●"/>
        <a:defRPr sz="2400" kern="1200">
          <a:solidFill>
            <a:schemeClr val="tx1">
              <a:lumMod val="85000"/>
              <a:lumOff val="15000"/>
            </a:schemeClr>
          </a:solidFill>
          <a:latin typeface="Arial Unicode MS" panose="020B0604020202020204"/>
          <a:ea typeface="Arial Unicode MS" panose="020B0604020202020204"/>
          <a:cs typeface="Arial Unicode MS" panose="020B0604020202020204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宋体" panose="02010600030101010101" pitchFamily="2" charset="-122"/>
        <a:buChar char="－"/>
        <a:defRPr sz="20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/>
          <a:ea typeface="Arial Unicode MS" panose="020B0604020202020204"/>
          <a:cs typeface="Arial Unicode MS" panose="020B0604020202020204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6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/>
          <a:ea typeface="Arial Unicode MS" panose="020B0604020202020204"/>
          <a:cs typeface="Arial Unicode MS" panose="020B0604020202020204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6900611D-ACE0-4E45-85F2-9583AFB5FE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66798" y="2741679"/>
            <a:ext cx="10058400" cy="1850891"/>
          </a:xfrm>
        </p:spPr>
        <p:txBody>
          <a:bodyPr>
            <a:normAutofit fontScale="90000"/>
          </a:bodyPr>
          <a:lstStyle/>
          <a:p>
            <a:r>
              <a:rPr lang="en-GB" dirty="0"/>
              <a:t>JVET-Y0102</a:t>
            </a:r>
            <a:br>
              <a:rPr lang="en-GB" dirty="0"/>
            </a:br>
            <a:r>
              <a:rPr lang="en-GB" dirty="0"/>
              <a:t>On the balance of ECM coding gains between luma and chroma</a:t>
            </a:r>
          </a:p>
        </p:txBody>
      </p:sp>
      <p:sp>
        <p:nvSpPr>
          <p:cNvPr id="6" name="Sous-titre 5">
            <a:extLst>
              <a:ext uri="{FF2B5EF4-FFF2-40B4-BE49-F238E27FC236}">
                <a16:creationId xmlns:a16="http://schemas.microsoft.com/office/drawing/2014/main" id="{BB1CC588-877F-423C-A18E-C3465615A1D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GB" dirty="0" err="1"/>
              <a:t>F.Le</a:t>
            </a:r>
            <a:r>
              <a:rPr lang="en-GB" dirty="0"/>
              <a:t> Léannec, </a:t>
            </a:r>
            <a:r>
              <a:rPr lang="en-GB" dirty="0" err="1"/>
              <a:t>P.Andrivon</a:t>
            </a:r>
            <a:r>
              <a:rPr lang="en-GB" dirty="0"/>
              <a:t>, </a:t>
            </a:r>
            <a:r>
              <a:rPr lang="en-GB" dirty="0" err="1"/>
              <a:t>E.Thomas</a:t>
            </a:r>
            <a:r>
              <a:rPr lang="en-GB" dirty="0"/>
              <a:t>, </a:t>
            </a:r>
          </a:p>
        </p:txBody>
      </p:sp>
    </p:spTree>
    <p:extLst>
      <p:ext uri="{BB962C8B-B14F-4D97-AF65-F5344CB8AC3E}">
        <p14:creationId xmlns:p14="http://schemas.microsoft.com/office/powerpoint/2010/main" val="8228048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8B3EC4-6EA9-41CB-BD81-BEC54D15C8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/>
              <a:t>Observation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39B8A9-D6AD-4336-B214-5D890937A2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5409" y="976077"/>
            <a:ext cx="11445164" cy="480131"/>
          </a:xfrm>
        </p:spPr>
        <p:txBody>
          <a:bodyPr wrap="square" anchor="ctr">
            <a:spAutoFit/>
          </a:bodyPr>
          <a:lstStyle/>
          <a:p>
            <a:pPr marL="444500" indent="-444500"/>
            <a:r>
              <a:rPr lang="en-US" dirty="0"/>
              <a:t>ECM coding gains over VVC are significantly higher in chroma than in luma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ADF47A-DCEC-4B7D-AE47-C38ED5ECA7E6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pPr/>
              <a:t>2</a:t>
            </a:fld>
            <a:endParaRPr lang="fr-FR"/>
          </a:p>
        </p:txBody>
      </p:sp>
      <p:graphicFrame>
        <p:nvGraphicFramePr>
          <p:cNvPr id="5" name="Tableau 4">
            <a:extLst>
              <a:ext uri="{FF2B5EF4-FFF2-40B4-BE49-F238E27FC236}">
                <a16:creationId xmlns:a16="http://schemas.microsoft.com/office/drawing/2014/main" id="{036DB0DE-15CE-4A9E-94D4-0CCBFEDF3C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6977443"/>
              </p:ext>
            </p:extLst>
          </p:nvPr>
        </p:nvGraphicFramePr>
        <p:xfrm>
          <a:off x="1189127" y="2049254"/>
          <a:ext cx="4038600" cy="1943100"/>
        </p:xfrm>
        <a:graphic>
          <a:graphicData uri="http://schemas.openxmlformats.org/drawingml/2006/table">
            <a:tbl>
              <a:tblPr/>
              <a:tblGrid>
                <a:gridCol w="673100">
                  <a:extLst>
                    <a:ext uri="{9D8B030D-6E8A-4147-A177-3AD203B41FA5}">
                      <a16:colId xmlns:a16="http://schemas.microsoft.com/office/drawing/2014/main" val="221790073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647810379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736154073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861337397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4028563013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421151297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 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7863726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VTM-11.0+V0056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8143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94620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-6.98%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-12.44%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-16.63%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290%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21696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-6.44%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277%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7440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-13.75%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-14.21%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276%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63203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-10.21%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-10.67%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1538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-7.58%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-11.55%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-12.41%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54030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-6.75%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-12.28%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275%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03831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-5.86%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-8.45%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55979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-10.80%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-15.69%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-15.66%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285%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20600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-15.62%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-18.73%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-18.25%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431%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3636442"/>
                  </a:ext>
                </a:extLst>
              </a:tr>
            </a:tbl>
          </a:graphicData>
        </a:graphic>
      </p:graphicFrame>
      <p:graphicFrame>
        <p:nvGraphicFramePr>
          <p:cNvPr id="9" name="Tableau 8">
            <a:extLst>
              <a:ext uri="{FF2B5EF4-FFF2-40B4-BE49-F238E27FC236}">
                <a16:creationId xmlns:a16="http://schemas.microsoft.com/office/drawing/2014/main" id="{C41447EF-9923-4A3D-85F2-C4957B5A05E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6720590"/>
              </p:ext>
            </p:extLst>
          </p:nvPr>
        </p:nvGraphicFramePr>
        <p:xfrm>
          <a:off x="3733613" y="4386169"/>
          <a:ext cx="4038600" cy="1943100"/>
        </p:xfrm>
        <a:graphic>
          <a:graphicData uri="http://schemas.openxmlformats.org/drawingml/2006/table">
            <a:tbl>
              <a:tblPr/>
              <a:tblGrid>
                <a:gridCol w="673100">
                  <a:extLst>
                    <a:ext uri="{9D8B030D-6E8A-4147-A177-3AD203B41FA5}">
                      <a16:colId xmlns:a16="http://schemas.microsoft.com/office/drawing/2014/main" val="4134990437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546217866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584948143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424005866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806975449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37914941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 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72822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VTM-11.0+V0056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2576425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73809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069645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683718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-12.28%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-24.89%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-24.11%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373%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196181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-12.51%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-18.81%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-18.94%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489247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-17.24%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-19.15%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372%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01668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-12.31%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-20.95%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-21.14%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357%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65746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-20.17%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-19.36%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342%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65764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-12.15%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-18.99%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-18.67%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72467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-21.79%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-22.13%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#NOMBRE!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#NOMBRE!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4689917"/>
                  </a:ext>
                </a:extLst>
              </a:tr>
            </a:tbl>
          </a:graphicData>
        </a:graphic>
      </p:graphicFrame>
      <p:graphicFrame>
        <p:nvGraphicFramePr>
          <p:cNvPr id="10" name="Tableau 9">
            <a:extLst>
              <a:ext uri="{FF2B5EF4-FFF2-40B4-BE49-F238E27FC236}">
                <a16:creationId xmlns:a16="http://schemas.microsoft.com/office/drawing/2014/main" id="{F38868F6-E829-4F25-9777-7744CCDEBB7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7538749"/>
              </p:ext>
            </p:extLst>
          </p:nvPr>
        </p:nvGraphicFramePr>
        <p:xfrm>
          <a:off x="6536575" y="2049254"/>
          <a:ext cx="4038600" cy="1943100"/>
        </p:xfrm>
        <a:graphic>
          <a:graphicData uri="http://schemas.openxmlformats.org/drawingml/2006/table">
            <a:tbl>
              <a:tblPr/>
              <a:tblGrid>
                <a:gridCol w="673100">
                  <a:extLst>
                    <a:ext uri="{9D8B030D-6E8A-4147-A177-3AD203B41FA5}">
                      <a16:colId xmlns:a16="http://schemas.microsoft.com/office/drawing/2014/main" val="1436711809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462169168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179829496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2643924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847098809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84397727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185867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VTM-11.0+V0056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337278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57191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-14.95%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-16.42%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-21.85%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347%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541%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07505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-15.84%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-20.38%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-20.42%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339%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40098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-13.57%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-19.94%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-19.32%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315%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540%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03864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-15.35%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-17.27%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-16.98%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487%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94646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175957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-14.77%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-18.61%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-19.42%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538%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30051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-16.10%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-17.65%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-16.99%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319%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7193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-13.54%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-18.02%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-17.76%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274%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429%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1788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-14.65%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-18.96%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-19.20%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53649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9042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8B3EC4-6EA9-41CB-BD81-BEC54D15C8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39B8A9-D6AD-4336-B214-5D890937A2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5409" y="1241051"/>
            <a:ext cx="11030174" cy="1047466"/>
          </a:xfrm>
        </p:spPr>
        <p:txBody>
          <a:bodyPr wrap="square" anchor="ctr">
            <a:spAutoFit/>
          </a:bodyPr>
          <a:lstStyle/>
          <a:p>
            <a:pPr marL="444500" indent="-444500"/>
            <a:r>
              <a:rPr lang="en-GB" dirty="0"/>
              <a:t>Balance the luma and chroma gains</a:t>
            </a:r>
            <a:endParaRPr lang="en-US" dirty="0"/>
          </a:p>
          <a:p>
            <a:pPr marL="444500" indent="-444500"/>
            <a:r>
              <a:rPr lang="en-US" dirty="0"/>
              <a:t>2 proposed configurations to modify ECM CTCs: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ADF47A-DCEC-4B7D-AE47-C38ED5ECA7E6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pPr/>
              <a:t>3</a:t>
            </a:fld>
            <a:endParaRPr lang="fr-FR" dirty="0"/>
          </a:p>
        </p:txBody>
      </p:sp>
      <p:graphicFrame>
        <p:nvGraphicFramePr>
          <p:cNvPr id="9" name="Tableau 8">
            <a:extLst>
              <a:ext uri="{FF2B5EF4-FFF2-40B4-BE49-F238E27FC236}">
                <a16:creationId xmlns:a16="http://schemas.microsoft.com/office/drawing/2014/main" id="{DAF15BB5-BE70-4317-B520-7E632099C4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9686775"/>
              </p:ext>
            </p:extLst>
          </p:nvPr>
        </p:nvGraphicFramePr>
        <p:xfrm>
          <a:off x="1124784" y="2668087"/>
          <a:ext cx="10106403" cy="3059824"/>
        </p:xfrm>
        <a:graphic>
          <a:graphicData uri="http://schemas.openxmlformats.org/drawingml/2006/table">
            <a:tbl>
              <a:tblPr firstRow="1" firstCol="1" bandRow="1"/>
              <a:tblGrid>
                <a:gridCol w="2871885">
                  <a:extLst>
                    <a:ext uri="{9D8B030D-6E8A-4147-A177-3AD203B41FA5}">
                      <a16:colId xmlns:a16="http://schemas.microsoft.com/office/drawing/2014/main" val="2221301543"/>
                    </a:ext>
                  </a:extLst>
                </a:gridCol>
                <a:gridCol w="2407024">
                  <a:extLst>
                    <a:ext uri="{9D8B030D-6E8A-4147-A177-3AD203B41FA5}">
                      <a16:colId xmlns:a16="http://schemas.microsoft.com/office/drawing/2014/main" val="974406635"/>
                    </a:ext>
                  </a:extLst>
                </a:gridCol>
                <a:gridCol w="2608729">
                  <a:extLst>
                    <a:ext uri="{9D8B030D-6E8A-4147-A177-3AD203B41FA5}">
                      <a16:colId xmlns:a16="http://schemas.microsoft.com/office/drawing/2014/main" val="3749927641"/>
                    </a:ext>
                  </a:extLst>
                </a:gridCol>
                <a:gridCol w="2218765">
                  <a:extLst>
                    <a:ext uri="{9D8B030D-6E8A-4147-A177-3AD203B41FA5}">
                      <a16:colId xmlns:a16="http://schemas.microsoft.com/office/drawing/2014/main" val="757957002"/>
                    </a:ext>
                  </a:extLst>
                </a:gridCol>
              </a:tblGrid>
              <a:tr h="62681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en-GB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AI</a:t>
                      </a:r>
                      <a:endParaRPr lang="en-GB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RA</a:t>
                      </a:r>
                      <a:endParaRPr lang="en-GB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LDB</a:t>
                      </a:r>
                      <a:endParaRPr lang="en-GB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0163535"/>
                  </a:ext>
                </a:extLst>
              </a:tr>
              <a:tr h="60206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CA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ECM-3.1 </a:t>
                      </a:r>
                      <a:r>
                        <a:rPr lang="en-CA" sz="16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QpInValCb</a:t>
                      </a:r>
                      <a:endParaRPr lang="en-GB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17 27 32 44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17 22 34 42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17 22 34 42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1644441"/>
                  </a:ext>
                </a:extLst>
              </a:tr>
              <a:tr h="602068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b="1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ECM-3.1 </a:t>
                      </a:r>
                      <a:r>
                        <a:rPr lang="en-CA" sz="1600" b="1" dirty="0" err="1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QpOutValCb</a:t>
                      </a:r>
                      <a:endParaRPr lang="en-GB" sz="1600" b="1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b="1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17 29 34 41</a:t>
                      </a:r>
                      <a:endParaRPr lang="en-GB" sz="1600" b="1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b="1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17 23 35 39</a:t>
                      </a:r>
                      <a:endParaRPr lang="en-GB" sz="1600" b="1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b="1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17 23 35 39</a:t>
                      </a:r>
                      <a:endParaRPr lang="en-GB" sz="1600" b="1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1527788"/>
                  </a:ext>
                </a:extLst>
              </a:tr>
              <a:tr h="62681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b="1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proposed config 1</a:t>
                      </a:r>
                      <a:endParaRPr lang="en-GB" sz="1600" b="1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b="1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17 </a:t>
                      </a:r>
                      <a:r>
                        <a:rPr lang="en-CA" sz="1600" b="1" dirty="0">
                          <a:solidFill>
                            <a:srgbClr val="0070C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30 35 42</a:t>
                      </a:r>
                      <a:endParaRPr lang="en-GB" sz="1600" b="1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b="1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17 23 </a:t>
                      </a:r>
                      <a:r>
                        <a:rPr lang="en-CA" sz="1600" b="1" dirty="0">
                          <a:solidFill>
                            <a:srgbClr val="0070C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36 40</a:t>
                      </a:r>
                      <a:endParaRPr lang="en-GB" sz="1600" b="1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b="1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17 </a:t>
                      </a:r>
                      <a:r>
                        <a:rPr lang="en-CA" sz="1600" b="1" dirty="0">
                          <a:solidFill>
                            <a:srgbClr val="0070C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24 36 40</a:t>
                      </a:r>
                      <a:endParaRPr lang="en-GB" sz="1600" b="1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4999089"/>
                  </a:ext>
                </a:extLst>
              </a:tr>
              <a:tr h="602068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b="1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proposed config 2</a:t>
                      </a:r>
                      <a:endParaRPr lang="en-GB" sz="1600" b="1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b="1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17 29 </a:t>
                      </a:r>
                      <a:r>
                        <a:rPr lang="en-CA" sz="1600" b="1">
                          <a:solidFill>
                            <a:srgbClr val="0070C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35 42</a:t>
                      </a:r>
                      <a:endParaRPr lang="en-GB" sz="1600" b="1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b="1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17 23 35 </a:t>
                      </a:r>
                      <a:r>
                        <a:rPr lang="en-CA" sz="1600" b="1" dirty="0">
                          <a:solidFill>
                            <a:srgbClr val="0070C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41</a:t>
                      </a:r>
                      <a:endParaRPr lang="en-GB" sz="1600" b="1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b="1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17 23 </a:t>
                      </a:r>
                      <a:r>
                        <a:rPr lang="en-CA" sz="1600" b="1" dirty="0">
                          <a:solidFill>
                            <a:srgbClr val="0070C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36 40</a:t>
                      </a:r>
                      <a:endParaRPr lang="en-GB" sz="1600" b="1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7148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001616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8B3EC4-6EA9-41CB-BD81-BEC54D15C8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/>
              <a:t>Results: AI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39B8A9-D6AD-4336-B214-5D890937A2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5409" y="976077"/>
            <a:ext cx="11030174" cy="480131"/>
          </a:xfrm>
        </p:spPr>
        <p:txBody>
          <a:bodyPr wrap="square" anchor="ctr">
            <a:spAutoFit/>
          </a:bodyPr>
          <a:lstStyle/>
          <a:p>
            <a:pPr marL="444500" indent="-444500"/>
            <a:r>
              <a:rPr lang="en-US" dirty="0"/>
              <a:t>AI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ADF47A-DCEC-4B7D-AE47-C38ED5ECA7E6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pPr/>
              <a:t>4</a:t>
            </a:fld>
            <a:endParaRPr lang="fr-FR" dirty="0"/>
          </a:p>
        </p:txBody>
      </p:sp>
      <p:graphicFrame>
        <p:nvGraphicFramePr>
          <p:cNvPr id="6" name="Tableau 5">
            <a:extLst>
              <a:ext uri="{FF2B5EF4-FFF2-40B4-BE49-F238E27FC236}">
                <a16:creationId xmlns:a16="http://schemas.microsoft.com/office/drawing/2014/main" id="{354895A2-880C-4315-83A0-D0C485D37D1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0976397"/>
              </p:ext>
            </p:extLst>
          </p:nvPr>
        </p:nvGraphicFramePr>
        <p:xfrm>
          <a:off x="425828" y="2760965"/>
          <a:ext cx="4038600" cy="1943100"/>
        </p:xfrm>
        <a:graphic>
          <a:graphicData uri="http://schemas.openxmlformats.org/drawingml/2006/table">
            <a:tbl>
              <a:tblPr/>
              <a:tblGrid>
                <a:gridCol w="673100">
                  <a:extLst>
                    <a:ext uri="{9D8B030D-6E8A-4147-A177-3AD203B41FA5}">
                      <a16:colId xmlns:a16="http://schemas.microsoft.com/office/drawing/2014/main" val="221790073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647810379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736154073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861337397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4028563013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421151297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 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7863726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VTM-11.0+V0056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8143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94620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-6.98%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-12.44%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-16.63%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290%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21696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-6.44%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277%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7440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-13.75%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-14.21%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276%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63203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-10.21%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-10.67%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1538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-7.58%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-11.55%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-12.41%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54030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-6.75%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-12.28%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275%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03831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-5.86%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-8.45%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55979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-10.80%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-15.69%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-15.66%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285%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20600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-15.62%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-18.73%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-18.25%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431%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3636442"/>
                  </a:ext>
                </a:extLst>
              </a:tr>
            </a:tbl>
          </a:graphicData>
        </a:graphic>
      </p:graphicFrame>
      <p:sp>
        <p:nvSpPr>
          <p:cNvPr id="5" name="Flèche : droite 4">
            <a:extLst>
              <a:ext uri="{FF2B5EF4-FFF2-40B4-BE49-F238E27FC236}">
                <a16:creationId xmlns:a16="http://schemas.microsoft.com/office/drawing/2014/main" id="{209F29F8-5FC0-4477-8CBF-345880A411E4}"/>
              </a:ext>
            </a:extLst>
          </p:cNvPr>
          <p:cNvSpPr/>
          <p:nvPr/>
        </p:nvSpPr>
        <p:spPr>
          <a:xfrm>
            <a:off x="4813805" y="3472676"/>
            <a:ext cx="1056691" cy="519678"/>
          </a:xfrm>
          <a:prstGeom prst="rightArrow">
            <a:avLst/>
          </a:prstGeom>
          <a:solidFill>
            <a:srgbClr val="FF8633"/>
          </a:solidFill>
        </p:spPr>
        <p:txBody>
          <a:bodyPr wrap="square" rtlCol="0" anchor="ctr">
            <a:spAutoFit/>
          </a:bodyPr>
          <a:lstStyle/>
          <a:p>
            <a:pPr algn="ctr"/>
            <a:endParaRPr lang="en-GB" sz="1100" b="1" cap="all" dirty="0">
              <a:solidFill>
                <a:prstClr val="black"/>
              </a:solidFill>
            </a:endParaRPr>
          </a:p>
        </p:txBody>
      </p:sp>
      <p:graphicFrame>
        <p:nvGraphicFramePr>
          <p:cNvPr id="7" name="Tableau 6">
            <a:extLst>
              <a:ext uri="{FF2B5EF4-FFF2-40B4-BE49-F238E27FC236}">
                <a16:creationId xmlns:a16="http://schemas.microsoft.com/office/drawing/2014/main" id="{EFA24E9B-C9A0-4663-AD0C-4179D10228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4513752"/>
              </p:ext>
            </p:extLst>
          </p:nvPr>
        </p:nvGraphicFramePr>
        <p:xfrm>
          <a:off x="6697934" y="1652153"/>
          <a:ext cx="4038600" cy="1943100"/>
        </p:xfrm>
        <a:graphic>
          <a:graphicData uri="http://schemas.openxmlformats.org/drawingml/2006/table">
            <a:tbl>
              <a:tblPr/>
              <a:tblGrid>
                <a:gridCol w="673100">
                  <a:extLst>
                    <a:ext uri="{9D8B030D-6E8A-4147-A177-3AD203B41FA5}">
                      <a16:colId xmlns:a16="http://schemas.microsoft.com/office/drawing/2014/main" val="2586327837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401674254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884205518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938084845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551670526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91995998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 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8897873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VTM-11.0 + V0056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642130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85921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-8.49%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287%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321124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-2.60%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272%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96625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-3.62%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274%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16500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4661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-8.34%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-3.44%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10614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-3.41%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271%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71246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-6.82%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35084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-11.86%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-8.95%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287%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61261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-17.28%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-16.59%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-16.04%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1067375"/>
                  </a:ext>
                </a:extLst>
              </a:tr>
            </a:tbl>
          </a:graphicData>
        </a:graphic>
      </p:graphicFrame>
      <p:graphicFrame>
        <p:nvGraphicFramePr>
          <p:cNvPr id="10" name="Tableau 9">
            <a:extLst>
              <a:ext uri="{FF2B5EF4-FFF2-40B4-BE49-F238E27FC236}">
                <a16:creationId xmlns:a16="http://schemas.microsoft.com/office/drawing/2014/main" id="{3B64693E-47C4-4C4F-94BE-F7E0D577DC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522227"/>
              </p:ext>
            </p:extLst>
          </p:nvPr>
        </p:nvGraphicFramePr>
        <p:xfrm>
          <a:off x="6697934" y="4234241"/>
          <a:ext cx="4038600" cy="1943100"/>
        </p:xfrm>
        <a:graphic>
          <a:graphicData uri="http://schemas.openxmlformats.org/drawingml/2006/table">
            <a:tbl>
              <a:tblPr/>
              <a:tblGrid>
                <a:gridCol w="673100">
                  <a:extLst>
                    <a:ext uri="{9D8B030D-6E8A-4147-A177-3AD203B41FA5}">
                      <a16:colId xmlns:a16="http://schemas.microsoft.com/office/drawing/2014/main" val="1835312745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190126493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885016132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04739446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684170337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386922049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 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446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VTM-11.0+V0056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749084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69566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-7.65%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-7.87%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-13.30%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289%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77038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-7.40%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-9.55%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-8.78%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275%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9280807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-6.41%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-9.39%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-8.90%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275%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093802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-7.50%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-5.69%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-5.77%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259029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-7.98%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-6.94%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-7.64%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64569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-7.29%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-7.93%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-8.71%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273%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86649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-6.29%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-3.72%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-3.28%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03719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-11.26%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-12.41%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-12.38%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287%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551282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-16.28%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-17.74%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-17.30%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3968506"/>
                  </a:ext>
                </a:extLst>
              </a:tr>
            </a:tbl>
          </a:graphicData>
        </a:graphic>
      </p:graphicFrame>
      <p:sp>
        <p:nvSpPr>
          <p:cNvPr id="11" name="ZoneTexte 10">
            <a:extLst>
              <a:ext uri="{FF2B5EF4-FFF2-40B4-BE49-F238E27FC236}">
                <a16:creationId xmlns:a16="http://schemas.microsoft.com/office/drawing/2014/main" id="{22D96BFB-BF55-4FE8-9EFD-1B3B4E3F190E}"/>
              </a:ext>
            </a:extLst>
          </p:cNvPr>
          <p:cNvSpPr txBox="1"/>
          <p:nvPr/>
        </p:nvSpPr>
        <p:spPr>
          <a:xfrm>
            <a:off x="8162365" y="1216142"/>
            <a:ext cx="18656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/>
              <a:t>Proposed</a:t>
            </a:r>
            <a:r>
              <a:rPr lang="fr-FR" dirty="0"/>
              <a:t> config 1</a:t>
            </a:r>
            <a:endParaRPr lang="en-GB" dirty="0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8763ADEA-B55E-4F71-9845-BC3F352C23DF}"/>
              </a:ext>
            </a:extLst>
          </p:cNvPr>
          <p:cNvSpPr txBox="1"/>
          <p:nvPr/>
        </p:nvSpPr>
        <p:spPr>
          <a:xfrm>
            <a:off x="8162364" y="3864909"/>
            <a:ext cx="18656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/>
              <a:t>Proposed</a:t>
            </a:r>
            <a:r>
              <a:rPr lang="fr-FR" dirty="0"/>
              <a:t> config 2</a:t>
            </a:r>
            <a:endParaRPr lang="en-GB" dirty="0"/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AFF6F02C-301E-4ACC-8AA8-AA285EE812C8}"/>
              </a:ext>
            </a:extLst>
          </p:cNvPr>
          <p:cNvSpPr txBox="1"/>
          <p:nvPr/>
        </p:nvSpPr>
        <p:spPr>
          <a:xfrm>
            <a:off x="1631577" y="2391633"/>
            <a:ext cx="23680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/>
              <a:t>Current</a:t>
            </a:r>
            <a:r>
              <a:rPr lang="fr-FR" dirty="0"/>
              <a:t> ECM-3.1 config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74314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8B3EC4-6EA9-41CB-BD81-BEC54D15C8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/>
              <a:t>Results: RA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39B8A9-D6AD-4336-B214-5D890937A2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5409" y="964114"/>
            <a:ext cx="11030174" cy="480131"/>
          </a:xfrm>
        </p:spPr>
        <p:txBody>
          <a:bodyPr wrap="square" anchor="ctr">
            <a:spAutoFit/>
          </a:bodyPr>
          <a:lstStyle/>
          <a:p>
            <a:pPr marL="444500" indent="-444500"/>
            <a:r>
              <a:rPr lang="en-US" dirty="0"/>
              <a:t>RA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ADF47A-DCEC-4B7D-AE47-C38ED5ECA7E6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pPr/>
              <a:t>5</a:t>
            </a:fld>
            <a:endParaRPr lang="fr-FR" dirty="0"/>
          </a:p>
        </p:txBody>
      </p:sp>
      <p:sp>
        <p:nvSpPr>
          <p:cNvPr id="5" name="Flèche : droite 4">
            <a:extLst>
              <a:ext uri="{FF2B5EF4-FFF2-40B4-BE49-F238E27FC236}">
                <a16:creationId xmlns:a16="http://schemas.microsoft.com/office/drawing/2014/main" id="{209F29F8-5FC0-4477-8CBF-345880A411E4}"/>
              </a:ext>
            </a:extLst>
          </p:cNvPr>
          <p:cNvSpPr/>
          <p:nvPr/>
        </p:nvSpPr>
        <p:spPr>
          <a:xfrm>
            <a:off x="4813805" y="3472676"/>
            <a:ext cx="1056691" cy="519678"/>
          </a:xfrm>
          <a:prstGeom prst="rightArrow">
            <a:avLst/>
          </a:prstGeom>
          <a:solidFill>
            <a:srgbClr val="FF8633"/>
          </a:solidFill>
        </p:spPr>
        <p:txBody>
          <a:bodyPr wrap="square" rtlCol="0" anchor="ctr">
            <a:spAutoFit/>
          </a:bodyPr>
          <a:lstStyle/>
          <a:p>
            <a:pPr algn="ctr"/>
            <a:endParaRPr lang="en-GB" sz="1100" b="1" cap="all" dirty="0">
              <a:solidFill>
                <a:prstClr val="black"/>
              </a:solidFill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22D96BFB-BF55-4FE8-9EFD-1B3B4E3F190E}"/>
              </a:ext>
            </a:extLst>
          </p:cNvPr>
          <p:cNvSpPr txBox="1"/>
          <p:nvPr/>
        </p:nvSpPr>
        <p:spPr>
          <a:xfrm>
            <a:off x="8162365" y="1216142"/>
            <a:ext cx="18656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/>
              <a:t>Proposed</a:t>
            </a:r>
            <a:r>
              <a:rPr lang="fr-FR" dirty="0"/>
              <a:t> config 1</a:t>
            </a:r>
            <a:endParaRPr lang="en-GB" dirty="0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8763ADEA-B55E-4F71-9845-BC3F352C23DF}"/>
              </a:ext>
            </a:extLst>
          </p:cNvPr>
          <p:cNvSpPr txBox="1"/>
          <p:nvPr/>
        </p:nvSpPr>
        <p:spPr>
          <a:xfrm>
            <a:off x="8162364" y="3864909"/>
            <a:ext cx="18656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/>
              <a:t>Proposed</a:t>
            </a:r>
            <a:r>
              <a:rPr lang="fr-FR" dirty="0"/>
              <a:t> config 2</a:t>
            </a:r>
            <a:endParaRPr lang="en-GB" dirty="0"/>
          </a:p>
        </p:txBody>
      </p:sp>
      <p:graphicFrame>
        <p:nvGraphicFramePr>
          <p:cNvPr id="8" name="Tableau 7">
            <a:extLst>
              <a:ext uri="{FF2B5EF4-FFF2-40B4-BE49-F238E27FC236}">
                <a16:creationId xmlns:a16="http://schemas.microsoft.com/office/drawing/2014/main" id="{674D5F1A-F0C8-451E-9324-9112B9C98B4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0084961"/>
              </p:ext>
            </p:extLst>
          </p:nvPr>
        </p:nvGraphicFramePr>
        <p:xfrm>
          <a:off x="430311" y="2760965"/>
          <a:ext cx="4038600" cy="1943100"/>
        </p:xfrm>
        <a:graphic>
          <a:graphicData uri="http://schemas.openxmlformats.org/drawingml/2006/table">
            <a:tbl>
              <a:tblPr/>
              <a:tblGrid>
                <a:gridCol w="673100">
                  <a:extLst>
                    <a:ext uri="{9D8B030D-6E8A-4147-A177-3AD203B41FA5}">
                      <a16:colId xmlns:a16="http://schemas.microsoft.com/office/drawing/2014/main" val="1436711809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462169168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179829496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2643924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847098809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84397727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185867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VTM-11.0+V0056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337278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57191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-14.95%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-16.42%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-21.85%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347%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541%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07505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-15.84%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-20.38%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-20.42%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339%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40098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-13.57%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-19.94%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-19.32%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315%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540%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03864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-15.35%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-17.27%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-16.98%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487%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94646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175957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-14.77%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-18.61%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-19.42%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538%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30051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-16.10%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-17.65%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-16.99%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319%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7193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-13.54%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-18.02%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-17.76%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274%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429%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1788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-14.65%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-18.96%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-19.20%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5364923"/>
                  </a:ext>
                </a:extLst>
              </a:tr>
            </a:tbl>
          </a:graphicData>
        </a:graphic>
      </p:graphicFrame>
      <p:graphicFrame>
        <p:nvGraphicFramePr>
          <p:cNvPr id="9" name="Tableau 8">
            <a:extLst>
              <a:ext uri="{FF2B5EF4-FFF2-40B4-BE49-F238E27FC236}">
                <a16:creationId xmlns:a16="http://schemas.microsoft.com/office/drawing/2014/main" id="{6008734F-58AE-4CA9-BF11-C1AE25A6D75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55335"/>
              </p:ext>
            </p:extLst>
          </p:nvPr>
        </p:nvGraphicFramePr>
        <p:xfrm>
          <a:off x="6697934" y="1652209"/>
          <a:ext cx="4038600" cy="1943100"/>
        </p:xfrm>
        <a:graphic>
          <a:graphicData uri="http://schemas.openxmlformats.org/drawingml/2006/table">
            <a:tbl>
              <a:tblPr/>
              <a:tblGrid>
                <a:gridCol w="673100">
                  <a:extLst>
                    <a:ext uri="{9D8B030D-6E8A-4147-A177-3AD203B41FA5}">
                      <a16:colId xmlns:a16="http://schemas.microsoft.com/office/drawing/2014/main" val="3194012189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622714172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003588451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224068392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951240477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243541097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697360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VTM-11.0 + V0056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573121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60257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-16.44%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-8.48%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-16.84%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346%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544%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87163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-17.29%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-14.32%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-14.90%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338%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182777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-12.66%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-11.70%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317%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543%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47834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-15.85%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-9.63%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490%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09927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99839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-15.64%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-11.51%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-12.82%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540%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96118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-16.52%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-10.82%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-9.94%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71714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-14.38%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-12.93%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-12.52%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273%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430%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950918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-15.96%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-16.59%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-16.80%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346%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8558781"/>
                  </a:ext>
                </a:extLst>
              </a:tr>
            </a:tbl>
          </a:graphicData>
        </a:graphic>
      </p:graphicFrame>
      <p:graphicFrame>
        <p:nvGraphicFramePr>
          <p:cNvPr id="13" name="Tableau 12">
            <a:extLst>
              <a:ext uri="{FF2B5EF4-FFF2-40B4-BE49-F238E27FC236}">
                <a16:creationId xmlns:a16="http://schemas.microsoft.com/office/drawing/2014/main" id="{27933DFE-27F6-4AEF-BAAC-64DD5D2A72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5637974"/>
              </p:ext>
            </p:extLst>
          </p:nvPr>
        </p:nvGraphicFramePr>
        <p:xfrm>
          <a:off x="6697934" y="4234241"/>
          <a:ext cx="4038600" cy="1943100"/>
        </p:xfrm>
        <a:graphic>
          <a:graphicData uri="http://schemas.openxmlformats.org/drawingml/2006/table">
            <a:tbl>
              <a:tblPr/>
              <a:tblGrid>
                <a:gridCol w="673100">
                  <a:extLst>
                    <a:ext uri="{9D8B030D-6E8A-4147-A177-3AD203B41FA5}">
                      <a16:colId xmlns:a16="http://schemas.microsoft.com/office/drawing/2014/main" val="3942315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89171536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541889532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4219968723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634156715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014602494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480625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VTM-11.0+V0056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490358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222431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-16.05%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-13.78%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-20.74%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346%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542%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64041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-16.28%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-19.47%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-19.42%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337%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78962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-13.73%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-18.53%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-17.70%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316%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544%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24760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-15.51%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-15.95%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-15.43%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490%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46209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981517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-15.18%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-17.08%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-18.05%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539%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44014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-16.24%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-16.63%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-15.78%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319%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497267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-13.87%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-16.59%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-16.11%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273%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431%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65495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-15.38%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-17.83%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-18.18%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294%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2680471"/>
                  </a:ext>
                </a:extLst>
              </a:tr>
            </a:tbl>
          </a:graphicData>
        </a:graphic>
      </p:graphicFrame>
      <p:sp>
        <p:nvSpPr>
          <p:cNvPr id="14" name="ZoneTexte 13">
            <a:extLst>
              <a:ext uri="{FF2B5EF4-FFF2-40B4-BE49-F238E27FC236}">
                <a16:creationId xmlns:a16="http://schemas.microsoft.com/office/drawing/2014/main" id="{D6E450E3-E2B0-4705-BDD7-C1C2C324E0D0}"/>
              </a:ext>
            </a:extLst>
          </p:cNvPr>
          <p:cNvSpPr txBox="1"/>
          <p:nvPr/>
        </p:nvSpPr>
        <p:spPr>
          <a:xfrm>
            <a:off x="1631577" y="2391633"/>
            <a:ext cx="23680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/>
              <a:t>Current</a:t>
            </a:r>
            <a:r>
              <a:rPr lang="fr-FR" dirty="0"/>
              <a:t> ECM-3.1 config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145229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8B3EC4-6EA9-41CB-BD81-BEC54D15C8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/>
              <a:t>Results: LDB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39B8A9-D6AD-4336-B214-5D890937A2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5409" y="964114"/>
            <a:ext cx="11030174" cy="480131"/>
          </a:xfrm>
        </p:spPr>
        <p:txBody>
          <a:bodyPr wrap="square" anchor="ctr">
            <a:spAutoFit/>
          </a:bodyPr>
          <a:lstStyle/>
          <a:p>
            <a:pPr marL="444500" indent="-444500"/>
            <a:r>
              <a:rPr lang="en-US" dirty="0"/>
              <a:t>LDB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ADF47A-DCEC-4B7D-AE47-C38ED5ECA7E6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pPr/>
              <a:t>6</a:t>
            </a:fld>
            <a:endParaRPr lang="fr-FR" dirty="0"/>
          </a:p>
        </p:txBody>
      </p:sp>
      <p:sp>
        <p:nvSpPr>
          <p:cNvPr id="5" name="Flèche : droite 4">
            <a:extLst>
              <a:ext uri="{FF2B5EF4-FFF2-40B4-BE49-F238E27FC236}">
                <a16:creationId xmlns:a16="http://schemas.microsoft.com/office/drawing/2014/main" id="{209F29F8-5FC0-4477-8CBF-345880A411E4}"/>
              </a:ext>
            </a:extLst>
          </p:cNvPr>
          <p:cNvSpPr/>
          <p:nvPr/>
        </p:nvSpPr>
        <p:spPr>
          <a:xfrm>
            <a:off x="4813805" y="3472676"/>
            <a:ext cx="1056691" cy="519678"/>
          </a:xfrm>
          <a:prstGeom prst="rightArrow">
            <a:avLst/>
          </a:prstGeom>
          <a:solidFill>
            <a:srgbClr val="FF8633"/>
          </a:solidFill>
        </p:spPr>
        <p:txBody>
          <a:bodyPr wrap="square" rtlCol="0" anchor="ctr">
            <a:spAutoFit/>
          </a:bodyPr>
          <a:lstStyle/>
          <a:p>
            <a:pPr algn="ctr"/>
            <a:endParaRPr lang="en-GB" sz="1100" b="1" cap="all" dirty="0">
              <a:solidFill>
                <a:prstClr val="black"/>
              </a:solidFill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22D96BFB-BF55-4FE8-9EFD-1B3B4E3F190E}"/>
              </a:ext>
            </a:extLst>
          </p:cNvPr>
          <p:cNvSpPr txBox="1"/>
          <p:nvPr/>
        </p:nvSpPr>
        <p:spPr>
          <a:xfrm>
            <a:off x="8162365" y="1216142"/>
            <a:ext cx="18656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/>
              <a:t>Proposed</a:t>
            </a:r>
            <a:r>
              <a:rPr lang="fr-FR" dirty="0"/>
              <a:t> config 1</a:t>
            </a:r>
            <a:endParaRPr lang="en-GB" dirty="0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8763ADEA-B55E-4F71-9845-BC3F352C23DF}"/>
              </a:ext>
            </a:extLst>
          </p:cNvPr>
          <p:cNvSpPr txBox="1"/>
          <p:nvPr/>
        </p:nvSpPr>
        <p:spPr>
          <a:xfrm>
            <a:off x="8162364" y="3864909"/>
            <a:ext cx="18656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/>
              <a:t>Proposed</a:t>
            </a:r>
            <a:r>
              <a:rPr lang="fr-FR" dirty="0"/>
              <a:t> config 2</a:t>
            </a:r>
            <a:endParaRPr lang="en-GB" dirty="0"/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60640805-4913-4340-829E-7B0AC67A9B81}"/>
              </a:ext>
            </a:extLst>
          </p:cNvPr>
          <p:cNvSpPr txBox="1"/>
          <p:nvPr/>
        </p:nvSpPr>
        <p:spPr>
          <a:xfrm>
            <a:off x="1631577" y="2391633"/>
            <a:ext cx="23680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/>
              <a:t>Current</a:t>
            </a:r>
            <a:r>
              <a:rPr lang="fr-FR" dirty="0"/>
              <a:t> ECM-3.1 config</a:t>
            </a:r>
            <a:endParaRPr lang="en-GB" dirty="0"/>
          </a:p>
        </p:txBody>
      </p:sp>
      <p:graphicFrame>
        <p:nvGraphicFramePr>
          <p:cNvPr id="6" name="Tableau 5">
            <a:extLst>
              <a:ext uri="{FF2B5EF4-FFF2-40B4-BE49-F238E27FC236}">
                <a16:creationId xmlns:a16="http://schemas.microsoft.com/office/drawing/2014/main" id="{AFC4F248-EBAB-4662-A21F-13F9C5CB92D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3158197"/>
              </p:ext>
            </p:extLst>
          </p:nvPr>
        </p:nvGraphicFramePr>
        <p:xfrm>
          <a:off x="6697934" y="1658367"/>
          <a:ext cx="4038600" cy="1943100"/>
        </p:xfrm>
        <a:graphic>
          <a:graphicData uri="http://schemas.openxmlformats.org/drawingml/2006/table">
            <a:tbl>
              <a:tblPr/>
              <a:tblGrid>
                <a:gridCol w="673100">
                  <a:extLst>
                    <a:ext uri="{9D8B030D-6E8A-4147-A177-3AD203B41FA5}">
                      <a16:colId xmlns:a16="http://schemas.microsoft.com/office/drawing/2014/main" val="43916832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992865079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653676906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315993095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765958319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845183354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 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771756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VTM-11.0 + V0056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4399753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89565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98768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13217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-12.98%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-10.74%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-8.64%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372%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85566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-13.43%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-3.76%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-3.75%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356%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36344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-12.47%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-2.40%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349817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-6.33%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374%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64339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-14.68%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347%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41106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-13.48%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-9.28%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-8.63%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56688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-15.69%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-17.99%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-18.55%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276%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352%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2923041"/>
                  </a:ext>
                </a:extLst>
              </a:tr>
            </a:tbl>
          </a:graphicData>
        </a:graphic>
      </p:graphicFrame>
      <p:graphicFrame>
        <p:nvGraphicFramePr>
          <p:cNvPr id="8" name="Tableau 7">
            <a:extLst>
              <a:ext uri="{FF2B5EF4-FFF2-40B4-BE49-F238E27FC236}">
                <a16:creationId xmlns:a16="http://schemas.microsoft.com/office/drawing/2014/main" id="{F8A8297C-BB14-4E14-98D7-7AB81028E2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003651"/>
              </p:ext>
            </p:extLst>
          </p:nvPr>
        </p:nvGraphicFramePr>
        <p:xfrm>
          <a:off x="425637" y="2760965"/>
          <a:ext cx="4038600" cy="1943100"/>
        </p:xfrm>
        <a:graphic>
          <a:graphicData uri="http://schemas.openxmlformats.org/drawingml/2006/table">
            <a:tbl>
              <a:tblPr/>
              <a:tblGrid>
                <a:gridCol w="673100">
                  <a:extLst>
                    <a:ext uri="{9D8B030D-6E8A-4147-A177-3AD203B41FA5}">
                      <a16:colId xmlns:a16="http://schemas.microsoft.com/office/drawing/2014/main" val="4134990437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546217866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584948143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424005866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806975449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37914941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 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72822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VTM-11.0+V0056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2576425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73809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069645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683718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-12.28%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-24.89%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-24.11%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373%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196181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-12.51%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-18.81%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-18.94%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489247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-17.24%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-19.15%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372%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01668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-12.31%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-20.95%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-21.14%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357%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65746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-20.17%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-19.36%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342%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65764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-12.15%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-18.99%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-18.67%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72467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-21.79%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-22.13%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#NOMBRE!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#NOMBRE!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4689917"/>
                  </a:ext>
                </a:extLst>
              </a:tr>
            </a:tbl>
          </a:graphicData>
        </a:graphic>
      </p:graphicFrame>
      <p:graphicFrame>
        <p:nvGraphicFramePr>
          <p:cNvPr id="9" name="Tableau 8">
            <a:extLst>
              <a:ext uri="{FF2B5EF4-FFF2-40B4-BE49-F238E27FC236}">
                <a16:creationId xmlns:a16="http://schemas.microsoft.com/office/drawing/2014/main" id="{8CB87E8A-BC49-4477-9435-9817EBA12B4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1365098"/>
              </p:ext>
            </p:extLst>
          </p:nvPr>
        </p:nvGraphicFramePr>
        <p:xfrm>
          <a:off x="6697934" y="4234241"/>
          <a:ext cx="4038600" cy="1943100"/>
        </p:xfrm>
        <a:graphic>
          <a:graphicData uri="http://schemas.openxmlformats.org/drawingml/2006/table">
            <a:tbl>
              <a:tblPr/>
              <a:tblGrid>
                <a:gridCol w="673100">
                  <a:extLst>
                    <a:ext uri="{9D8B030D-6E8A-4147-A177-3AD203B41FA5}">
                      <a16:colId xmlns:a16="http://schemas.microsoft.com/office/drawing/2014/main" val="1157897481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039530359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58392991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988370465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024285495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4158076410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 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38905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VTM-11.0+V0056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39047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00713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0987143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92314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-12.84%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-13.60%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-11.86%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371%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02123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-13.24%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466770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-12.45%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-6.96%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372%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169102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-12.88%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-9.79%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-9.81%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357%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4912384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-14.58%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-8.31%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-7.89%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344%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99510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-13.18%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-10.26%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391%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676346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-15.38%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-18.73%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-19.19%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278%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345%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552487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07164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8B3EC4-6EA9-41CB-BD81-BEC54D15C8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/>
              <a:t>Results: impact on ECM-3.1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ADF47A-DCEC-4B7D-AE47-C38ED5ECA7E6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pPr/>
              <a:t>7</a:t>
            </a:fld>
            <a:endParaRPr lang="fr-FR" dirty="0"/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450A006E-F122-4BA4-9611-31374FB1031C}"/>
              </a:ext>
            </a:extLst>
          </p:cNvPr>
          <p:cNvSpPr txBox="1"/>
          <p:nvPr/>
        </p:nvSpPr>
        <p:spPr>
          <a:xfrm>
            <a:off x="2772217" y="1142249"/>
            <a:ext cx="18656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/>
              <a:t>Proposed</a:t>
            </a:r>
            <a:r>
              <a:rPr lang="fr-FR" dirty="0"/>
              <a:t> config 1</a:t>
            </a:r>
            <a:endParaRPr lang="en-GB" dirty="0"/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F4CE86A9-8172-44C5-B9B2-01F310E9D463}"/>
              </a:ext>
            </a:extLst>
          </p:cNvPr>
          <p:cNvSpPr txBox="1"/>
          <p:nvPr/>
        </p:nvSpPr>
        <p:spPr>
          <a:xfrm>
            <a:off x="7969858" y="1142249"/>
            <a:ext cx="18656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/>
              <a:t>Proposed</a:t>
            </a:r>
            <a:r>
              <a:rPr lang="fr-FR" dirty="0"/>
              <a:t> config 2</a:t>
            </a:r>
            <a:endParaRPr lang="en-GB" dirty="0"/>
          </a:p>
        </p:txBody>
      </p:sp>
      <p:graphicFrame>
        <p:nvGraphicFramePr>
          <p:cNvPr id="3" name="Tableau 2">
            <a:extLst>
              <a:ext uri="{FF2B5EF4-FFF2-40B4-BE49-F238E27FC236}">
                <a16:creationId xmlns:a16="http://schemas.microsoft.com/office/drawing/2014/main" id="{3750878A-AD45-4439-8DB3-D873A9E40F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5076714"/>
              </p:ext>
            </p:extLst>
          </p:nvPr>
        </p:nvGraphicFramePr>
        <p:xfrm>
          <a:off x="1819791" y="1511581"/>
          <a:ext cx="3107094" cy="4733926"/>
        </p:xfrm>
        <a:graphic>
          <a:graphicData uri="http://schemas.openxmlformats.org/drawingml/2006/table">
            <a:tbl>
              <a:tblPr/>
              <a:tblGrid>
                <a:gridCol w="517849">
                  <a:extLst>
                    <a:ext uri="{9D8B030D-6E8A-4147-A177-3AD203B41FA5}">
                      <a16:colId xmlns:a16="http://schemas.microsoft.com/office/drawing/2014/main" val="288043419"/>
                    </a:ext>
                  </a:extLst>
                </a:gridCol>
                <a:gridCol w="517849">
                  <a:extLst>
                    <a:ext uri="{9D8B030D-6E8A-4147-A177-3AD203B41FA5}">
                      <a16:colId xmlns:a16="http://schemas.microsoft.com/office/drawing/2014/main" val="1794339707"/>
                    </a:ext>
                  </a:extLst>
                </a:gridCol>
                <a:gridCol w="517849">
                  <a:extLst>
                    <a:ext uri="{9D8B030D-6E8A-4147-A177-3AD203B41FA5}">
                      <a16:colId xmlns:a16="http://schemas.microsoft.com/office/drawing/2014/main" val="2805104102"/>
                    </a:ext>
                  </a:extLst>
                </a:gridCol>
                <a:gridCol w="517849">
                  <a:extLst>
                    <a:ext uri="{9D8B030D-6E8A-4147-A177-3AD203B41FA5}">
                      <a16:colId xmlns:a16="http://schemas.microsoft.com/office/drawing/2014/main" val="2001370280"/>
                    </a:ext>
                  </a:extLst>
                </a:gridCol>
                <a:gridCol w="517849">
                  <a:extLst>
                    <a:ext uri="{9D8B030D-6E8A-4147-A177-3AD203B41FA5}">
                      <a16:colId xmlns:a16="http://schemas.microsoft.com/office/drawing/2014/main" val="1261849347"/>
                    </a:ext>
                  </a:extLst>
                </a:gridCol>
                <a:gridCol w="517849">
                  <a:extLst>
                    <a:ext uri="{9D8B030D-6E8A-4147-A177-3AD203B41FA5}">
                      <a16:colId xmlns:a16="http://schemas.microsoft.com/office/drawing/2014/main" val="557665964"/>
                    </a:ext>
                  </a:extLst>
                </a:gridCol>
              </a:tblGrid>
              <a:tr h="124577">
                <a:tc>
                  <a:txBody>
                    <a:bodyPr/>
                    <a:lstStyle/>
                    <a:p>
                      <a:pPr algn="ctr" fontAlgn="ctr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 10 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1582137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ECM-3.1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36362557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328" marR="7328" marT="73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6602200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-1.62%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13.97%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10.58%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328" marR="7328" marT="73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6835944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-2.78%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12.84%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11.29%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328" marR="7328" marT="73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945708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-1.03%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12.27%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12.98%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328" marR="7328" marT="73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459505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-1.10%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10.62%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10.81%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328" marR="7328" marT="73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3385399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-0.83%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9.79%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10.57%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328" marR="7328" marT="73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2470489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-1.40%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11.87%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11.42%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328" marR="7328" marT="73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2051666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-1.03%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10.42%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10.52%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328" marR="7328" marT="73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1177079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-1.20%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8.14%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8.05%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328" marR="7328" marT="73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871101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-2.03%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2.77%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2.88%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74%</a:t>
                      </a:r>
                    </a:p>
                  </a:txBody>
                  <a:tcPr marL="7328" marR="7328" marT="73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75%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7251588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13634006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9546175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ECM-3.1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0208249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328" marR="7328" marT="73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638393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-1.70%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9.21%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6.39%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28" marR="7328" marT="73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1080887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-1.67%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7.66%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6.78%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28" marR="7328" marT="73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0055824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-0.50%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8.73%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9.06%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328" marR="7328" marT="73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3142242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-0.58%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8.21%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8.53%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28" marR="7328" marT="73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6176427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28" marR="7328" marT="73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6534020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-1.00%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8.47%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7.93%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28" marR="7328" marT="73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1076010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-0.49%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7.82%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7.97%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328" marR="7328" marT="73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6385474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-0.95%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6.09%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6.24%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28" marR="7328" marT="73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4916964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-1.52%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3.03%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3.14%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28" marR="7328" marT="73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4553728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9542307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 10 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25423727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ECM-3.1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29508914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328" marR="7328" marT="73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252760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28" marR="7328" marT="73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8129007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28" marR="7328" marT="73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8948333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-0.80%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19.45%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21.21%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28" marR="7328" marT="73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3082646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-1.06%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18.68%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18.91%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28" marR="7328" marT="73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4705980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-0.42%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18.31%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17.48%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28" marR="7328" marT="73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3659229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-0.79%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18.91%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19.51%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28" marR="7328" marT="73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6315298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-0.67%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18.96%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19.05%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28" marR="7328" marT="73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058809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-1.52%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12.31%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12.70%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28" marR="7328" marT="73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9840011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-1.97%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5.43%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5.43%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328" marR="7328" marT="73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1523957"/>
                  </a:ext>
                </a:extLst>
              </a:tr>
            </a:tbl>
          </a:graphicData>
        </a:graphic>
      </p:graphicFrame>
      <p:graphicFrame>
        <p:nvGraphicFramePr>
          <p:cNvPr id="5" name="Tableau 4">
            <a:extLst>
              <a:ext uri="{FF2B5EF4-FFF2-40B4-BE49-F238E27FC236}">
                <a16:creationId xmlns:a16="http://schemas.microsoft.com/office/drawing/2014/main" id="{F614811F-6C06-44EC-AB55-949C97395D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0066590"/>
              </p:ext>
            </p:extLst>
          </p:nvPr>
        </p:nvGraphicFramePr>
        <p:xfrm>
          <a:off x="7046309" y="1511581"/>
          <a:ext cx="3107094" cy="4733926"/>
        </p:xfrm>
        <a:graphic>
          <a:graphicData uri="http://schemas.openxmlformats.org/drawingml/2006/table">
            <a:tbl>
              <a:tblPr/>
              <a:tblGrid>
                <a:gridCol w="517849">
                  <a:extLst>
                    <a:ext uri="{9D8B030D-6E8A-4147-A177-3AD203B41FA5}">
                      <a16:colId xmlns:a16="http://schemas.microsoft.com/office/drawing/2014/main" val="4018595253"/>
                    </a:ext>
                  </a:extLst>
                </a:gridCol>
                <a:gridCol w="517849">
                  <a:extLst>
                    <a:ext uri="{9D8B030D-6E8A-4147-A177-3AD203B41FA5}">
                      <a16:colId xmlns:a16="http://schemas.microsoft.com/office/drawing/2014/main" val="2658680240"/>
                    </a:ext>
                  </a:extLst>
                </a:gridCol>
                <a:gridCol w="517849">
                  <a:extLst>
                    <a:ext uri="{9D8B030D-6E8A-4147-A177-3AD203B41FA5}">
                      <a16:colId xmlns:a16="http://schemas.microsoft.com/office/drawing/2014/main" val="1992716646"/>
                    </a:ext>
                  </a:extLst>
                </a:gridCol>
                <a:gridCol w="517849">
                  <a:extLst>
                    <a:ext uri="{9D8B030D-6E8A-4147-A177-3AD203B41FA5}">
                      <a16:colId xmlns:a16="http://schemas.microsoft.com/office/drawing/2014/main" val="107456363"/>
                    </a:ext>
                  </a:extLst>
                </a:gridCol>
                <a:gridCol w="517849">
                  <a:extLst>
                    <a:ext uri="{9D8B030D-6E8A-4147-A177-3AD203B41FA5}">
                      <a16:colId xmlns:a16="http://schemas.microsoft.com/office/drawing/2014/main" val="4241408476"/>
                    </a:ext>
                  </a:extLst>
                </a:gridCol>
                <a:gridCol w="517849">
                  <a:extLst>
                    <a:ext uri="{9D8B030D-6E8A-4147-A177-3AD203B41FA5}">
                      <a16:colId xmlns:a16="http://schemas.microsoft.com/office/drawing/2014/main" val="3746081656"/>
                    </a:ext>
                  </a:extLst>
                </a:gridCol>
              </a:tblGrid>
              <a:tr h="124577">
                <a:tc>
                  <a:txBody>
                    <a:bodyPr/>
                    <a:lstStyle/>
                    <a:p>
                      <a:pPr algn="ctr" fontAlgn="ctr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 10 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2833510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ECM-3.1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9164555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328" marR="7328" marT="73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7003927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-0.70%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4.92%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3.57%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28" marR="7328" marT="73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5700041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-1.00%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3.81%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3.23%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328" marR="7328" marT="73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5852956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-0.37%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4.56%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5.51%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28" marR="7328" marT="73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3050985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-0.46%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4.51%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4.88%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28" marR="7328" marT="73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0954577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4.72%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5.03%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28" marR="7328" marT="73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7363261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-0.56%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4.51%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4.58%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28" marR="7328" marT="73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1957209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-0.45%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4.60%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4.78%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28" marR="7328" marT="73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1667710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-0.50%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3.51%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3.53%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28" marR="7328" marT="73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4561798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-0.76%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1.16%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1.11%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74%</a:t>
                      </a:r>
                    </a:p>
                  </a:txBody>
                  <a:tcPr marL="7328" marR="7328" marT="73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75%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4392638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2111931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3188191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ECM-3.1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4772416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328" marR="7328" marT="73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8574026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-1.21%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2.83%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1.20%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28" marR="7328" marT="73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8100609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-0.50%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1.05%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1.04%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28" marR="7328" marT="73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796130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1.42%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1.68%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28" marR="7328" marT="73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4141928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1.34%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1.57%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28" marR="7328" marT="73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163713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28" marR="7328" marT="73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2012717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-0.45%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1.60%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1.43%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28" marR="7328" marT="73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0396952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1.02%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1.27%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28" marR="7328" marT="73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8115993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-0.37%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1.57%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1.77%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28" marR="7328" marT="73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8606503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-0.83%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1.28%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1.23%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328" marR="7328" marT="73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1536139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85289592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 10 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21387336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ECM-3.1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08659061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328" marR="7328" marT="73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5012304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28" marR="7328" marT="73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4708537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28" marR="7328" marT="73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6202322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-0.64%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14.39%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15.44%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28" marR="7328" marT="73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7267167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-0.83%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13.68%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13.91%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328" marR="7328" marT="73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2575519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-0.40%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11.98%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10.68%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28" marR="7328" marT="73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74270251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-0.64%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13.55%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13.74%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328" marR="7328" marT="73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0745681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-0.55%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14.08%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13.42%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328" marR="7328" marT="73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55901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-1.14%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9.20%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9.89%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328" marR="7328" marT="73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1691230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-1.54%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3.96%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4.06%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328" marR="7328" marT="73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76242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17117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811DE5-6E59-4107-B563-3CA62E1F1B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Conclusion</a:t>
            </a:r>
            <a:endParaRPr lang="en-NL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70B4DF-3631-494E-9BDA-73EA93E99F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0913" y="906860"/>
            <a:ext cx="11030174" cy="5044280"/>
          </a:xfrm>
        </p:spPr>
        <p:txBody>
          <a:bodyPr anchor="ctr">
            <a:normAutofit fontScale="92500" lnSpcReduction="10000"/>
          </a:bodyPr>
          <a:lstStyle/>
          <a:p>
            <a:pPr>
              <a:spcAft>
                <a:spcPts val="1200"/>
              </a:spcAft>
            </a:pPr>
            <a:r>
              <a:rPr lang="en-GB" sz="2400" dirty="0"/>
              <a:t> Propose to balance luma/chroma gains of ECM by shifting some chroma gains to luma</a:t>
            </a:r>
          </a:p>
          <a:p>
            <a:pPr>
              <a:spcAft>
                <a:spcPts val="1200"/>
              </a:spcAft>
            </a:pPr>
            <a:r>
              <a:rPr lang="en-GB" sz="2400" dirty="0"/>
              <a:t> Achieved through adjusting the chroma QP mapping tables for AI, RA, LDB</a:t>
            </a:r>
          </a:p>
          <a:p>
            <a:pPr>
              <a:spcAft>
                <a:spcPts val="1200"/>
              </a:spcAft>
            </a:pPr>
            <a:r>
              <a:rPr lang="en-GB" sz="2400" dirty="0"/>
              <a:t> Suggested configs from these tests are:</a:t>
            </a:r>
          </a:p>
          <a:p>
            <a:pPr lvl="1">
              <a:spcAft>
                <a:spcPts val="1200"/>
              </a:spcAft>
            </a:pPr>
            <a:r>
              <a:rPr lang="en-GB" sz="2000" dirty="0"/>
              <a:t>Configuration 1 for AI and RA</a:t>
            </a:r>
          </a:p>
          <a:p>
            <a:pPr lvl="1">
              <a:spcAft>
                <a:spcPts val="1200"/>
              </a:spcAft>
            </a:pPr>
            <a:r>
              <a:rPr lang="en-GB" sz="2000" dirty="0"/>
              <a:t>Configuration 2 for LDB</a:t>
            </a:r>
          </a:p>
          <a:p>
            <a:pPr lvl="1" algn="ctr">
              <a:spcAft>
                <a:spcPts val="1200"/>
              </a:spcAft>
            </a:pPr>
            <a:r>
              <a:rPr lang="en-GB" sz="2000" b="1" dirty="0">
                <a:effectLst/>
                <a:highlight>
                  <a:srgbClr val="FFFF00"/>
                </a:highlight>
                <a:ea typeface="Times New Roman" panose="02020603050405020304" pitchFamily="18" charset="0"/>
              </a:rPr>
              <a:t>AI: -1.4% / 11.9% / 11.4% ;             RA: -1% ; 8.5% ; 7.9% ;            LB: -0.64% / 13.55% / 13.74%</a:t>
            </a:r>
            <a:endParaRPr lang="en-GB" sz="2000" dirty="0">
              <a:highlight>
                <a:srgbClr val="FFFF00"/>
              </a:highlight>
            </a:endParaRPr>
          </a:p>
          <a:p>
            <a:pPr>
              <a:spcAft>
                <a:spcPts val="1200"/>
              </a:spcAft>
            </a:pPr>
            <a:r>
              <a:rPr lang="en-GB" sz="2400" dirty="0"/>
              <a:t> Relate</a:t>
            </a:r>
            <a:r>
              <a:rPr lang="en-GB" dirty="0"/>
              <a:t>d contributions at this meeting:</a:t>
            </a:r>
          </a:p>
          <a:p>
            <a:pPr lvl="1">
              <a:spcAft>
                <a:spcPts val="1200"/>
              </a:spcAft>
            </a:pPr>
            <a:r>
              <a:rPr lang="en-GB" sz="2000" dirty="0"/>
              <a:t>JVET-Y0113 varies chroma residual scaling</a:t>
            </a:r>
          </a:p>
          <a:p>
            <a:pPr lvl="1">
              <a:spcAft>
                <a:spcPts val="1200"/>
              </a:spcAft>
            </a:pPr>
            <a:r>
              <a:rPr lang="en-GB" sz="2000" b="1" dirty="0"/>
              <a:t>JVET-Y0223 combines Y0102 and Y0113</a:t>
            </a:r>
            <a:r>
              <a:rPr lang="en-GB" sz="2000" dirty="0"/>
              <a:t> </a:t>
            </a:r>
            <a:endParaRPr lang="fr-FR" sz="2000" dirty="0"/>
          </a:p>
          <a:p>
            <a:pPr>
              <a:spcAft>
                <a:spcPts val="1200"/>
              </a:spcAft>
            </a:pPr>
            <a:r>
              <a:rPr lang="fr-FR" sz="2400" dirty="0" err="1"/>
              <a:t>Thanks</a:t>
            </a:r>
            <a:r>
              <a:rPr lang="fr-FR" sz="2400" dirty="0"/>
              <a:t> to </a:t>
            </a:r>
            <a:r>
              <a:rPr lang="fr-FR" sz="2400" dirty="0" err="1"/>
              <a:t>InterDigital</a:t>
            </a:r>
            <a:r>
              <a:rPr lang="fr-FR" sz="2400" dirty="0"/>
              <a:t> for cross-checking</a:t>
            </a:r>
            <a:endParaRPr lang="en-NL" sz="24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E8516F9-ABFA-42DF-B07A-E41BE2726D26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pPr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95828056"/>
      </p:ext>
    </p:extLst>
  </p:cSld>
  <p:clrMapOvr>
    <a:masterClrMapping/>
  </p:clrMapOvr>
</p:sld>
</file>

<file path=ppt/theme/theme1.xml><?xml version="1.0" encoding="utf-8"?>
<a:theme xmlns:a="http://schemas.openxmlformats.org/drawingml/2006/main" name="回顾">
  <a:themeElements>
    <a:clrScheme name="橙色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回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回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>
    <a:spDef>
      <a:spPr>
        <a:solidFill>
          <a:srgbClr val="FF8633"/>
        </a:solidFill>
      </a:spPr>
      <a:bodyPr wrap="square">
        <a:spAutoFit/>
      </a:bodyPr>
      <a:lstStyle>
        <a:defPPr algn="ctr">
          <a:defRPr sz="1100" b="1" cap="all" dirty="0">
            <a:solidFill>
              <a:prstClr val="black"/>
            </a:solidFill>
          </a:defRPr>
        </a:defPPr>
      </a:lstStyle>
    </a:spDef>
  </a:objectDefaults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98371A9B2F58942932503DC52E58014" ma:contentTypeVersion="10" ma:contentTypeDescription="Create a new document." ma:contentTypeScope="" ma:versionID="2012423b325a3cbccf003b2fc523102b">
  <xsd:schema xmlns:xsd="http://www.w3.org/2001/XMLSchema" xmlns:xs="http://www.w3.org/2001/XMLSchema" xmlns:p="http://schemas.microsoft.com/office/2006/metadata/properties" xmlns:ns2="c872df49-ebad-488d-a324-025e4f6ab39d" xmlns:ns3="229579ab-57a9-4bef-bc1b-2624410c5e1c" targetNamespace="http://schemas.microsoft.com/office/2006/metadata/properties" ma:root="true" ma:fieldsID="f6da168e51f56d3ad310b5cdae23ff36" ns2:_="" ns3:_="">
    <xsd:import namespace="c872df49-ebad-488d-a324-025e4f6ab39d"/>
    <xsd:import namespace="229579ab-57a9-4bef-bc1b-2624410c5e1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872df49-ebad-488d-a324-025e4f6ab39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29579ab-57a9-4bef-bc1b-2624410c5e1c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AD0E3F3-BF1A-426F-B7A8-DB429B1CAACB}">
  <ds:schemaRefs>
    <ds:schemaRef ds:uri="229579ab-57a9-4bef-bc1b-2624410c5e1c"/>
    <ds:schemaRef ds:uri="c872df49-ebad-488d-a324-025e4f6ab39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0EA9C63B-5ED3-4629-A184-394BC20F55C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C4FFF8A-5B8B-44E9-9440-D7B91A98DBB2}">
  <ds:schemaRefs>
    <ds:schemaRef ds:uri="229579ab-57a9-4bef-bc1b-2624410c5e1c"/>
    <ds:schemaRef ds:uri="c872df49-ebad-488d-a324-025e4f6ab39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WUS-general summary</Template>
  <TotalTime>117</TotalTime>
  <Words>2684</Words>
  <Application>Microsoft Office PowerPoint</Application>
  <PresentationFormat>Grand écran</PresentationFormat>
  <Paragraphs>1149</Paragraphs>
  <Slides>8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8</vt:i4>
      </vt:variant>
    </vt:vector>
  </HeadingPairs>
  <TitlesOfParts>
    <vt:vector size="15" baseType="lpstr">
      <vt:lpstr>宋体</vt:lpstr>
      <vt:lpstr>Arial</vt:lpstr>
      <vt:lpstr>Arial Unicode MS</vt:lpstr>
      <vt:lpstr>Calibri</vt:lpstr>
      <vt:lpstr>Calibri Light</vt:lpstr>
      <vt:lpstr>Wingdings</vt:lpstr>
      <vt:lpstr>回顾</vt:lpstr>
      <vt:lpstr>JVET-Y0102 On the balance of ECM coding gains between luma and chroma</vt:lpstr>
      <vt:lpstr>Observation</vt:lpstr>
      <vt:lpstr>Proposal</vt:lpstr>
      <vt:lpstr>Results: AI</vt:lpstr>
      <vt:lpstr>Results: RA</vt:lpstr>
      <vt:lpstr>Results: LDB</vt:lpstr>
      <vt:lpstr>Results: impact on ECM-3.1</vt:lpstr>
      <vt:lpstr>Conclusion</vt:lpstr>
    </vt:vector>
  </TitlesOfParts>
  <Company>Xiaomi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Xiaomi</dc:creator>
  <cp:lastModifiedBy>Fabrice Le Leannec</cp:lastModifiedBy>
  <cp:revision>58</cp:revision>
  <dcterms:created xsi:type="dcterms:W3CDTF">2018-04-28T02:54:17Z</dcterms:created>
  <dcterms:modified xsi:type="dcterms:W3CDTF">2022-01-17T20:46:14Z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0x010100598371A9B2F58942932503DC52E58014</vt:lpwstr>
  </property>
  <property fmtid="{D5CDD505-2E9C-101B-9397-08002B2CF9AE}" pid="3" name="CWM2964a133623b4156b98ca4dd427f5362">
    <vt:lpwstr>CWMnjAOZQycMeEr8kmTxjcOQ8FxV3OYgpd7hN4B41PBtGJcd6TupJX6YKB6cljP/rfIBVnZoTWoGRn34IU3EDTPpQ==</vt:lpwstr>
  </property>
</Properties>
</file>