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604" r:id="rId5"/>
    <p:sldId id="607" r:id="rId6"/>
    <p:sldId id="624" r:id="rId7"/>
    <p:sldId id="625" r:id="rId8"/>
    <p:sldId id="626" r:id="rId9"/>
    <p:sldId id="627" r:id="rId10"/>
    <p:sldId id="628" r:id="rId11"/>
    <p:sldId id="62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87006-D9B1-4372-A591-07304BDC40F5}" v="2" dt="2022-01-17T10:08:14.5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852" y="-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85ca242-9e1c-4cd3-8567-4cbd72e914bf" providerId="ADAL" clId="{08E87006-D9B1-4372-A591-07304BDC40F5}"/>
    <pc:docChg chg="custSel modSld">
      <pc:chgData name="Fabrice Le Leannec" userId="a85ca242-9e1c-4cd3-8567-4cbd72e914bf" providerId="ADAL" clId="{08E87006-D9B1-4372-A591-07304BDC40F5}" dt="2022-01-17T10:08:43.343" v="7" actId="1076"/>
      <pc:docMkLst>
        <pc:docMk/>
      </pc:docMkLst>
      <pc:sldChg chg="addSp delSp modSp mod">
        <pc:chgData name="Fabrice Le Leannec" userId="a85ca242-9e1c-4cd3-8567-4cbd72e914bf" providerId="ADAL" clId="{08E87006-D9B1-4372-A591-07304BDC40F5}" dt="2022-01-17T10:08:43.343" v="7" actId="1076"/>
        <pc:sldMkLst>
          <pc:docMk/>
          <pc:sldMk cId="16904282" sldId="607"/>
        </pc:sldMkLst>
        <pc:graphicFrameChg chg="del">
          <ac:chgData name="Fabrice Le Leannec" userId="a85ca242-9e1c-4cd3-8567-4cbd72e914bf" providerId="ADAL" clId="{08E87006-D9B1-4372-A591-07304BDC40F5}" dt="2022-01-17T10:08:36.264" v="6" actId="478"/>
          <ac:graphicFrameMkLst>
            <pc:docMk/>
            <pc:sldMk cId="16904282" sldId="607"/>
            <ac:graphicFrameMk id="7" creationId="{BA235E78-4153-43D0-B570-0CF8A25EFF9D}"/>
          </ac:graphicFrameMkLst>
        </pc:graphicFrameChg>
        <pc:graphicFrameChg chg="del">
          <ac:chgData name="Fabrice Le Leannec" userId="a85ca242-9e1c-4cd3-8567-4cbd72e914bf" providerId="ADAL" clId="{08E87006-D9B1-4372-A591-07304BDC40F5}" dt="2022-01-17T10:07:47.418" v="2" actId="478"/>
          <ac:graphicFrameMkLst>
            <pc:docMk/>
            <pc:sldMk cId="16904282" sldId="607"/>
            <ac:graphicFrameMk id="8" creationId="{58AE519D-1D6C-49AD-9DBA-A17C878B81E8}"/>
          </ac:graphicFrameMkLst>
        </pc:graphicFrameChg>
        <pc:graphicFrameChg chg="add mod">
          <ac:chgData name="Fabrice Le Leannec" userId="a85ca242-9e1c-4cd3-8567-4cbd72e914bf" providerId="ADAL" clId="{08E87006-D9B1-4372-A591-07304BDC40F5}" dt="2022-01-17T10:07:53.644" v="3" actId="1076"/>
          <ac:graphicFrameMkLst>
            <pc:docMk/>
            <pc:sldMk cId="16904282" sldId="607"/>
            <ac:graphicFrameMk id="9" creationId="{C41447EF-9923-4A3D-85F2-C4957B5A05E8}"/>
          </ac:graphicFrameMkLst>
        </pc:graphicFrameChg>
        <pc:graphicFrameChg chg="add mod">
          <ac:chgData name="Fabrice Le Leannec" userId="a85ca242-9e1c-4cd3-8567-4cbd72e914bf" providerId="ADAL" clId="{08E87006-D9B1-4372-A591-07304BDC40F5}" dt="2022-01-17T10:08:43.343" v="7" actId="1076"/>
          <ac:graphicFrameMkLst>
            <pc:docMk/>
            <pc:sldMk cId="16904282" sldId="607"/>
            <ac:graphicFrameMk id="10" creationId="{F38868F6-E829-4F25-9777-7744CCDEBB7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8" y="2741679"/>
            <a:ext cx="10058400" cy="1850891"/>
          </a:xfrm>
        </p:spPr>
        <p:txBody>
          <a:bodyPr>
            <a:normAutofit fontScale="90000"/>
          </a:bodyPr>
          <a:lstStyle/>
          <a:p>
            <a:r>
              <a:rPr lang="en-GB" dirty="0"/>
              <a:t>JVET-Y0102</a:t>
            </a:r>
            <a:br>
              <a:rPr lang="en-GB" dirty="0"/>
            </a:br>
            <a:r>
              <a:rPr lang="en-GB" dirty="0"/>
              <a:t>On the balance of ECM coding gains between luma and chroma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F.Le</a:t>
            </a:r>
            <a:r>
              <a:rPr lang="en-GB" dirty="0"/>
              <a:t> Léannec, </a:t>
            </a:r>
            <a:r>
              <a:rPr lang="en-GB" dirty="0" err="1"/>
              <a:t>P.Andrivon</a:t>
            </a:r>
            <a:r>
              <a:rPr lang="en-GB" dirty="0"/>
              <a:t>, </a:t>
            </a:r>
            <a:r>
              <a:rPr lang="en-GB" dirty="0" err="1"/>
              <a:t>E.Thomas</a:t>
            </a:r>
            <a:r>
              <a:rPr lang="en-GB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76077"/>
            <a:ext cx="1144516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ECM coding gains over VVC are significantly higher in chroma than in luma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36DB0DE-15CE-4A9E-94D4-0CCBFEDF3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271772"/>
              </p:ext>
            </p:extLst>
          </p:nvPr>
        </p:nvGraphicFramePr>
        <p:xfrm>
          <a:off x="1189127" y="2049254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21790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78103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61540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6133739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85630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1151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63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1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462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169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32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3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383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597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6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36442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C41447EF-9923-4A3D-85F2-C4957B5A0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100466"/>
              </p:ext>
            </p:extLst>
          </p:nvPr>
        </p:nvGraphicFramePr>
        <p:xfrm>
          <a:off x="3733613" y="4386169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1349904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46217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49481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24005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69754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791494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282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64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80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696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37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892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166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5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5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246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689917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F38868F6-E829-4F25-9777-7744CCDEB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3372"/>
              </p:ext>
            </p:extLst>
          </p:nvPr>
        </p:nvGraphicFramePr>
        <p:xfrm>
          <a:off x="6536575" y="2049254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36711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21691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98294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64392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7098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39772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586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727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719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750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00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86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46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759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0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19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8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36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1241051"/>
            <a:ext cx="11030174" cy="1047466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GB" dirty="0"/>
              <a:t>Balance the luma and chroma gains</a:t>
            </a:r>
            <a:endParaRPr lang="en-US" dirty="0"/>
          </a:p>
          <a:p>
            <a:pPr marL="444500" indent="-444500"/>
            <a:r>
              <a:rPr lang="en-US" dirty="0"/>
              <a:t>2 proposed configurations to modify ECM CTCs: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DAF15BB5-BE70-4317-B520-7E632099C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686775"/>
              </p:ext>
            </p:extLst>
          </p:nvPr>
        </p:nvGraphicFramePr>
        <p:xfrm>
          <a:off x="1124784" y="2668087"/>
          <a:ext cx="10106403" cy="3059824"/>
        </p:xfrm>
        <a:graphic>
          <a:graphicData uri="http://schemas.openxmlformats.org/drawingml/2006/table">
            <a:tbl>
              <a:tblPr firstRow="1" firstCol="1" bandRow="1"/>
              <a:tblGrid>
                <a:gridCol w="2871885">
                  <a:extLst>
                    <a:ext uri="{9D8B030D-6E8A-4147-A177-3AD203B41FA5}">
                      <a16:colId xmlns:a16="http://schemas.microsoft.com/office/drawing/2014/main" val="2221301543"/>
                    </a:ext>
                  </a:extLst>
                </a:gridCol>
                <a:gridCol w="2407024">
                  <a:extLst>
                    <a:ext uri="{9D8B030D-6E8A-4147-A177-3AD203B41FA5}">
                      <a16:colId xmlns:a16="http://schemas.microsoft.com/office/drawing/2014/main" val="974406635"/>
                    </a:ext>
                  </a:extLst>
                </a:gridCol>
                <a:gridCol w="2608729">
                  <a:extLst>
                    <a:ext uri="{9D8B030D-6E8A-4147-A177-3AD203B41FA5}">
                      <a16:colId xmlns:a16="http://schemas.microsoft.com/office/drawing/2014/main" val="3749927641"/>
                    </a:ext>
                  </a:extLst>
                </a:gridCol>
                <a:gridCol w="2218765">
                  <a:extLst>
                    <a:ext uri="{9D8B030D-6E8A-4147-A177-3AD203B41FA5}">
                      <a16:colId xmlns:a16="http://schemas.microsoft.com/office/drawing/2014/main" val="757957002"/>
                    </a:ext>
                  </a:extLst>
                </a:gridCol>
              </a:tblGrid>
              <a:tr h="6268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AI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LDB</a:t>
                      </a:r>
                      <a:endParaRPr lang="en-GB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163535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ECM-3.1 </a:t>
                      </a:r>
                      <a:r>
                        <a:rPr lang="en-CA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QpInValCb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17 27 32 44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17 22 34 42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17 22 34 42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644441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ECM-3.1 </a:t>
                      </a:r>
                      <a:r>
                        <a:rPr lang="en-CA" sz="1600" b="1" dirty="0" err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QpOutValCb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17 29 34 41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17 23 35 39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17 23 35 39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527788"/>
                  </a:ext>
                </a:extLst>
              </a:tr>
              <a:tr h="6268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proposed config 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30 35 42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24 36 40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999089"/>
                  </a:ext>
                </a:extLst>
              </a:tr>
              <a:tr h="6020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proposed config 2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17 29 </a:t>
                      </a:r>
                      <a:r>
                        <a:rPr lang="en-CA" sz="1600" b="1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35 42</a:t>
                      </a:r>
                      <a:endParaRPr lang="en-GB" sz="1600" b="1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17 23 35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41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17 23 </a:t>
                      </a:r>
                      <a:r>
                        <a:rPr lang="en-CA" sz="1600" b="1" dirty="0">
                          <a:solidFill>
                            <a:srgbClr val="0070C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36 40</a:t>
                      </a:r>
                      <a:endParaRPr lang="en-GB" sz="16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148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161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76077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AI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54895A2-880C-4315-83A0-D0C485D37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07141"/>
              </p:ext>
            </p:extLst>
          </p:nvPr>
        </p:nvGraphicFramePr>
        <p:xfrm>
          <a:off x="425828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21790073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478103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615407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6133739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2856301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211512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63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14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462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169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32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3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3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383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597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6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636442"/>
                  </a:ext>
                </a:extLst>
              </a:tr>
            </a:tbl>
          </a:graphicData>
        </a:graphic>
      </p:graphicFrame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EFA24E9B-C9A0-4663-AD0C-4179D102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513752"/>
              </p:ext>
            </p:extLst>
          </p:nvPr>
        </p:nvGraphicFramePr>
        <p:xfrm>
          <a:off x="6697934" y="1652153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5863278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167425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42055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380848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5167052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199599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978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213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592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211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662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65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66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061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124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508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1261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067375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3B64693E-47C4-4C4F-94BE-F7E0D577D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2227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8353127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9012649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850161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473944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841703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869220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44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4908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956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703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808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938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902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456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664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0371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512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968506"/>
                  </a:ext>
                </a:extLst>
              </a:tr>
            </a:tbl>
          </a:graphicData>
        </a:graphic>
      </p:graphicFrame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FF6F02C-301E-4ACC-8AA8-AA285EE812C8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3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64114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674D5F1A-F0C8-451E-9324-9112B9C98B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045316"/>
              </p:ext>
            </p:extLst>
          </p:nvPr>
        </p:nvGraphicFramePr>
        <p:xfrm>
          <a:off x="430311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436711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621691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98294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64392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70988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439772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586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727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719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7505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00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86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464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759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05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19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78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364923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6008734F-58AE-4CA9-BF11-C1AE25A6D7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5335"/>
              </p:ext>
            </p:extLst>
          </p:nvPr>
        </p:nvGraphicFramePr>
        <p:xfrm>
          <a:off x="6697934" y="1652209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1940121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2271417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35884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240683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5124047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35410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736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731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025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716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827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783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992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983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61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171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509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558781"/>
                  </a:ext>
                </a:extLst>
              </a:tr>
            </a:tbl>
          </a:graphicData>
        </a:graphic>
      </p:graphicFrame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27933DFE-27F6-4AEF-BAAC-64DD5D2A7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37974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394231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9171536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418895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199687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341567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146024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062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903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243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404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896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476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620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815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01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7267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49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680471"/>
                  </a:ext>
                </a:extLst>
              </a:tr>
            </a:tbl>
          </a:graphicData>
        </a:graphic>
      </p:graphicFrame>
      <p:sp>
        <p:nvSpPr>
          <p:cNvPr id="14" name="ZoneTexte 13">
            <a:extLst>
              <a:ext uri="{FF2B5EF4-FFF2-40B4-BE49-F238E27FC236}">
                <a16:creationId xmlns:a16="http://schemas.microsoft.com/office/drawing/2014/main" id="{D6E450E3-E2B0-4705-BDD7-C1C2C324E0D0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52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LDB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09" y="964114"/>
            <a:ext cx="11030174" cy="480131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LDB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209F29F8-5FC0-4477-8CBF-345880A411E4}"/>
              </a:ext>
            </a:extLst>
          </p:cNvPr>
          <p:cNvSpPr/>
          <p:nvPr/>
        </p:nvSpPr>
        <p:spPr>
          <a:xfrm>
            <a:off x="4813805" y="3472676"/>
            <a:ext cx="1056691" cy="519678"/>
          </a:xfrm>
          <a:prstGeom prst="righ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D96BFB-BF55-4FE8-9EFD-1B3B4E3F190E}"/>
              </a:ext>
            </a:extLst>
          </p:cNvPr>
          <p:cNvSpPr txBox="1"/>
          <p:nvPr/>
        </p:nvSpPr>
        <p:spPr>
          <a:xfrm>
            <a:off x="8162365" y="1216142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63ADEA-B55E-4F71-9845-BC3F352C23DF}"/>
              </a:ext>
            </a:extLst>
          </p:cNvPr>
          <p:cNvSpPr txBox="1"/>
          <p:nvPr/>
        </p:nvSpPr>
        <p:spPr>
          <a:xfrm>
            <a:off x="8162364" y="386490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0640805-4913-4340-829E-7B0AC67A9B81}"/>
              </a:ext>
            </a:extLst>
          </p:cNvPr>
          <p:cNvSpPr txBox="1"/>
          <p:nvPr/>
        </p:nvSpPr>
        <p:spPr>
          <a:xfrm>
            <a:off x="1631577" y="2391633"/>
            <a:ext cx="236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r>
              <a:rPr lang="fr-FR" dirty="0"/>
              <a:t> ECM-3.1 config</a:t>
            </a:r>
            <a:endParaRPr lang="en-GB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AFC4F248-EBAB-4662-A21F-13F9C5CB9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58197"/>
              </p:ext>
            </p:extLst>
          </p:nvPr>
        </p:nvGraphicFramePr>
        <p:xfrm>
          <a:off x="6697934" y="1658367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391683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928650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536769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159930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659583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451833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7175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 + 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997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956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876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21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56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634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98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433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110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6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923041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8A8297C-BB14-4E14-98D7-7AB81028E2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03247"/>
              </p:ext>
            </p:extLst>
          </p:nvPr>
        </p:nvGraphicFramePr>
        <p:xfrm>
          <a:off x="425637" y="2760965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41349904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46217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8494814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240058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069754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7914941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282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64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380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696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37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61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892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166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5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5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2467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#NOMBRE!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689917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8CB87E8A-BC49-4477-9435-9817EBA12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365098"/>
              </p:ext>
            </p:extLst>
          </p:nvPr>
        </p:nvGraphicFramePr>
        <p:xfrm>
          <a:off x="6697934" y="4234241"/>
          <a:ext cx="4038600" cy="194310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15789748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395303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83929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883704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2428549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580764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89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VTM-11.0+V0056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904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071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871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231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212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677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910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1238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951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7634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524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716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Results: impact on ECM-3.1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0A006E-F122-4BA4-9611-31374FB1031C}"/>
              </a:ext>
            </a:extLst>
          </p:cNvPr>
          <p:cNvSpPr txBox="1"/>
          <p:nvPr/>
        </p:nvSpPr>
        <p:spPr>
          <a:xfrm>
            <a:off x="2772217" y="114224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1</a:t>
            </a:r>
            <a:endParaRPr lang="en-GB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4CE86A9-8172-44C5-B9B2-01F310E9D463}"/>
              </a:ext>
            </a:extLst>
          </p:cNvPr>
          <p:cNvSpPr txBox="1"/>
          <p:nvPr/>
        </p:nvSpPr>
        <p:spPr>
          <a:xfrm>
            <a:off x="7969858" y="1142249"/>
            <a:ext cx="1865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config 2</a:t>
            </a:r>
            <a:endParaRPr lang="en-GB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750878A-AD45-4439-8DB3-D873A9E40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076714"/>
              </p:ext>
            </p:extLst>
          </p:nvPr>
        </p:nvGraphicFramePr>
        <p:xfrm>
          <a:off x="1819791" y="1511581"/>
          <a:ext cx="3107094" cy="4733926"/>
        </p:xfrm>
        <a:graphic>
          <a:graphicData uri="http://schemas.openxmlformats.org/drawingml/2006/table">
            <a:tbl>
              <a:tblPr/>
              <a:tblGrid>
                <a:gridCol w="517849">
                  <a:extLst>
                    <a:ext uri="{9D8B030D-6E8A-4147-A177-3AD203B41FA5}">
                      <a16:colId xmlns:a16="http://schemas.microsoft.com/office/drawing/2014/main" val="288043419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794339707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805104102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001370280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261849347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557665964"/>
                    </a:ext>
                  </a:extLst>
                </a:gridCol>
              </a:tblGrid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58213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36255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0220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3594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11.29%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4570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12.27%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12.98%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5950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10.81%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8539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9.79%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048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11.87%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05166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10.52%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17707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7110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725158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363400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54617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020824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3839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08088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05582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8.73%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14224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1764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53402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0760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38547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1696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55372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54230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4237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50891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5276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12900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94833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19.45%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21.21%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08264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70598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18.31%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17.48%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65922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31529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18.96%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588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12.70%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84001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523957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F614811F-6C06-44EC-AB55-949C97395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66590"/>
              </p:ext>
            </p:extLst>
          </p:nvPr>
        </p:nvGraphicFramePr>
        <p:xfrm>
          <a:off x="7046309" y="1511581"/>
          <a:ext cx="3107094" cy="4733926"/>
        </p:xfrm>
        <a:graphic>
          <a:graphicData uri="http://schemas.openxmlformats.org/drawingml/2006/table">
            <a:tbl>
              <a:tblPr/>
              <a:tblGrid>
                <a:gridCol w="517849">
                  <a:extLst>
                    <a:ext uri="{9D8B030D-6E8A-4147-A177-3AD203B41FA5}">
                      <a16:colId xmlns:a16="http://schemas.microsoft.com/office/drawing/2014/main" val="4018595253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2658680240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992716646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107456363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4241408476"/>
                    </a:ext>
                  </a:extLst>
                </a:gridCol>
                <a:gridCol w="517849">
                  <a:extLst>
                    <a:ext uri="{9D8B030D-6E8A-4147-A177-3AD203B41FA5}">
                      <a16:colId xmlns:a16="http://schemas.microsoft.com/office/drawing/2014/main" val="3746081656"/>
                    </a:ext>
                  </a:extLst>
                </a:gridCol>
              </a:tblGrid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335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16455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00392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570004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85295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050985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5457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36326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9572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6771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56179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39263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11193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18819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77241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57402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10060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9613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141928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16371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1271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39695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11599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606503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3613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28959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87336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ECM-3.1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65906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012304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70853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202322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15.44%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267167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13.91%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575519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10.68%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27025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13.55%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13.74%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74568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14.08%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13.42%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55901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9.89%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691230"/>
                  </a:ext>
                </a:extLst>
              </a:tr>
              <a:tr h="12457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7328" marR="7328" marT="73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4.06%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328" marR="7328" marT="73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624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11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11DE5-6E59-4107-B563-3CA62E1F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B4DF-3631-494E-9BDA-73EA93E99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13" y="1222049"/>
            <a:ext cx="11030174" cy="5044280"/>
          </a:xfrm>
        </p:spPr>
        <p:txBody>
          <a:bodyPr anchor="ctr">
            <a:normAutofit/>
          </a:bodyPr>
          <a:lstStyle/>
          <a:p>
            <a:pPr>
              <a:spcAft>
                <a:spcPts val="1200"/>
              </a:spcAft>
            </a:pPr>
            <a:r>
              <a:rPr lang="en-GB" sz="2400" dirty="0"/>
              <a:t> Propose to balance luma/chroma gains of ECM by shifting some chroma gains to luma</a:t>
            </a:r>
          </a:p>
          <a:p>
            <a:pPr>
              <a:spcAft>
                <a:spcPts val="1200"/>
              </a:spcAft>
            </a:pPr>
            <a:r>
              <a:rPr lang="en-GB" sz="2400" dirty="0"/>
              <a:t> Achieved through adjusting the chroma QP mapping tables for AI, RA, LDB</a:t>
            </a:r>
          </a:p>
          <a:p>
            <a:pPr>
              <a:spcAft>
                <a:spcPts val="1200"/>
              </a:spcAft>
            </a:pPr>
            <a:r>
              <a:rPr lang="en-GB" sz="2400" dirty="0"/>
              <a:t> Suggested configs from these tests are: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Configuration 1 for AI and RA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Configuration 2 for LDB</a:t>
            </a:r>
          </a:p>
          <a:p>
            <a:pPr lvl="1" algn="ctr">
              <a:spcAft>
                <a:spcPts val="1200"/>
              </a:spcAft>
            </a:pPr>
            <a:r>
              <a:rPr lang="en-GB" sz="2000" b="1" dirty="0"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AI: -1.4% / 11.9% / 11.4% ;             RA: -1% ; 8.5% ; 7.9% ;            LB: -0.64% / 13.55% / 13.74%</a:t>
            </a:r>
            <a:endParaRPr lang="en-GB" sz="2000" dirty="0">
              <a:highlight>
                <a:srgbClr val="FFFF00"/>
              </a:highlight>
            </a:endParaRPr>
          </a:p>
          <a:p>
            <a:pPr>
              <a:spcAft>
                <a:spcPts val="1200"/>
              </a:spcAft>
            </a:pPr>
            <a:r>
              <a:rPr lang="en-GB" sz="2400" dirty="0"/>
              <a:t> Relate</a:t>
            </a:r>
            <a:r>
              <a:rPr lang="en-GB" dirty="0"/>
              <a:t>d contributions at this meeting:</a:t>
            </a:r>
          </a:p>
          <a:p>
            <a:pPr lvl="1">
              <a:spcAft>
                <a:spcPts val="1200"/>
              </a:spcAft>
            </a:pPr>
            <a:r>
              <a:rPr lang="en-GB" sz="2000" dirty="0"/>
              <a:t>JVET-Y0113 varies chroma residual scaling</a:t>
            </a:r>
          </a:p>
          <a:p>
            <a:pPr lvl="1">
              <a:spcAft>
                <a:spcPts val="1200"/>
              </a:spcAft>
            </a:pPr>
            <a:r>
              <a:rPr lang="en-GB" sz="2000" b="1" dirty="0"/>
              <a:t>JVET-Y0223 combines Y0102 and Y0113</a:t>
            </a:r>
            <a:r>
              <a:rPr lang="en-GB" sz="2000" dirty="0"/>
              <a:t> </a:t>
            </a:r>
            <a:endParaRPr lang="en-NL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516F9-ABFA-42DF-B07A-E41BE2726D2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28056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0" ma:contentTypeDescription="Create a new document." ma:contentTypeScope="" ma:versionID="2012423b325a3cbccf003b2fc523102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f6da168e51f56d3ad310b5cdae23ff3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D0E3F3-BF1A-426F-B7A8-DB429B1CAACB}">
  <ds:schemaRefs>
    <ds:schemaRef ds:uri="229579ab-57a9-4bef-bc1b-2624410c5e1c"/>
    <ds:schemaRef ds:uri="c872df49-ebad-488d-a324-025e4f6ab39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112</TotalTime>
  <Words>2667</Words>
  <Application>Microsoft Office PowerPoint</Application>
  <PresentationFormat>Grand écran</PresentationFormat>
  <Paragraphs>1148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SimSun</vt:lpstr>
      <vt:lpstr>Arial</vt:lpstr>
      <vt:lpstr>Arial Unicode MS</vt:lpstr>
      <vt:lpstr>Calibri</vt:lpstr>
      <vt:lpstr>Calibri Light</vt:lpstr>
      <vt:lpstr>Wingdings</vt:lpstr>
      <vt:lpstr>回顾</vt:lpstr>
      <vt:lpstr>JVET-Y0102 On the balance of ECM coding gains between luma and chroma</vt:lpstr>
      <vt:lpstr>Observation</vt:lpstr>
      <vt:lpstr>Proposal</vt:lpstr>
      <vt:lpstr>Results: AI</vt:lpstr>
      <vt:lpstr>Results: RA</vt:lpstr>
      <vt:lpstr>Results: LDB</vt:lpstr>
      <vt:lpstr>Results: impact on ECM-3.1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Fabrice Le Leannec</cp:lastModifiedBy>
  <cp:revision>55</cp:revision>
  <dcterms:created xsi:type="dcterms:W3CDTF">2018-04-28T02:54:17Z</dcterms:created>
  <dcterms:modified xsi:type="dcterms:W3CDTF">2022-01-17T10:08:43Z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</Properties>
</file>