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62" r:id="rId3"/>
    <p:sldId id="275" r:id="rId4"/>
    <p:sldId id="263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123" autoAdjust="0"/>
  </p:normalViewPr>
  <p:slideViewPr>
    <p:cSldViewPr snapToGrid="0" showGuides="1">
      <p:cViewPr varScale="1">
        <p:scale>
          <a:sx n="54" d="100"/>
          <a:sy n="54" d="100"/>
        </p:scale>
        <p:origin x="7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63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2022/1/13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921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476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90DCAEF3-2FE9-4E7A-9654-2F9F5D29C984}" type="datetime1">
              <a:rPr lang="ja-JP" altLang="en-US" smtClean="0"/>
              <a:t>2022/1/13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9082DA5B-CFED-4EA9-A9CF-51D6B7194673}" type="datetime1">
              <a:rPr lang="ja-JP" altLang="en-US" smtClean="0"/>
              <a:t>2022/1/13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6429C1-8E62-4761-9877-E62B2DA92B1C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93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C05EB7AA-217B-4EAE-BEC9-43341D9BD9B2}" type="datetime1">
              <a:rPr lang="ja-JP" altLang="en-US" smtClean="0"/>
              <a:t>2022/1/13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lang="en-US"/>
              <a:t>Confidential 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8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+mn-lt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+mn-lt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+mn-lt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0" y="2792057"/>
            <a:ext cx="12192000" cy="1008000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AHG9: Complexity description for NNR post-filter SEI message</a:t>
            </a:r>
            <a:endParaRPr kumimoji="1" lang="ja-JP" altLang="en-US" sz="3200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3200" dirty="0">
                <a:solidFill>
                  <a:srgbClr val="59574C"/>
                </a:solidFill>
                <a:latin typeface="+mj-lt"/>
              </a:rPr>
              <a:t>JVET-Y0075</a:t>
            </a:r>
            <a:endParaRPr kumimoji="1" lang="ja-JP" altLang="en-US" sz="3200" dirty="0">
              <a:solidFill>
                <a:srgbClr val="59574C"/>
              </a:solidFill>
              <a:latin typeface="+mj-lt"/>
            </a:endParaRP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1"/>
          </p:nvPr>
        </p:nvSpPr>
        <p:spPr>
          <a:xfrm>
            <a:off x="3215999" y="4883143"/>
            <a:ext cx="5760000" cy="288000"/>
          </a:xfrm>
        </p:spPr>
        <p:txBody>
          <a:bodyPr/>
          <a:lstStyle/>
          <a:p>
            <a:r>
              <a:rPr kumimoji="1" lang="en-US" altLang="ja-JP" sz="1800" dirty="0"/>
              <a:t>Sharp Corporation</a:t>
            </a:r>
            <a:endParaRPr kumimoji="1" lang="ja-JP" altLang="en-US" sz="1800" dirty="0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2"/>
          </p:nvPr>
        </p:nvSpPr>
        <p:spPr>
          <a:xfrm>
            <a:off x="2245359" y="5274000"/>
            <a:ext cx="7701279" cy="442286"/>
          </a:xfrm>
        </p:spPr>
        <p:txBody>
          <a:bodyPr/>
          <a:lstStyle/>
          <a:p>
            <a:r>
              <a:rPr kumimoji="1" lang="en-US" altLang="ja-JP" sz="1800" dirty="0"/>
              <a:t>Keiichiro Takada, Yukinobu </a:t>
            </a:r>
            <a:r>
              <a:rPr kumimoji="1" lang="en-US" altLang="ja-JP" sz="1800" dirty="0" err="1"/>
              <a:t>Yasugi</a:t>
            </a:r>
            <a:r>
              <a:rPr kumimoji="1" lang="en-US" altLang="ja-JP" sz="1800" dirty="0"/>
              <a:t>, Takeshi </a:t>
            </a:r>
            <a:r>
              <a:rPr kumimoji="1" lang="en-US" altLang="ja-JP" sz="1800" dirty="0" err="1"/>
              <a:t>Chujoh</a:t>
            </a:r>
            <a:r>
              <a:rPr kumimoji="1" lang="en-US" altLang="ja-JP" sz="1800" dirty="0"/>
              <a:t> and Tomohiro </a:t>
            </a:r>
            <a:r>
              <a:rPr kumimoji="1" lang="en-US" altLang="ja-JP" sz="1800" dirty="0" err="1"/>
              <a:t>Ikai</a:t>
            </a:r>
            <a:endParaRPr kumimoji="1" lang="ja-JP" altLang="en-US" sz="1800" dirty="0"/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53111EB-24B9-4076-9579-65BB1D1EBCAB}" type="datetime1">
              <a:rPr lang="ja-JP" altLang="en-US" smtClean="0"/>
              <a:t>2022/1/13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6557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源ノ角ゴシック JP Regular" panose="020B0500000000000000" pitchFamily="34" charset="-128"/>
              </a:rPr>
              <a:t>Copyright © All rights reserved, SHARP CORPORATION</a:t>
            </a:r>
            <a:endParaRPr lang="ja-JP" altLang="en-US" dirty="0">
              <a:latin typeface="源ノ角ゴシック JP Regular" panose="020B0500000000000000" pitchFamily="34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E4CB30-960A-437C-A3BD-43B54F164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000" dirty="0">
                <a:latin typeface="+mj-lt"/>
              </a:rPr>
              <a:t>This contribution proposes an NNR post-filter SEI message based on JVET-X0112 [1].</a:t>
            </a:r>
          </a:p>
          <a:p>
            <a:endParaRPr kumimoji="1" lang="en-US" altLang="ja-JP" sz="2000" dirty="0">
              <a:latin typeface="+mj-lt"/>
            </a:endParaRPr>
          </a:p>
          <a:p>
            <a:pPr marL="0" indent="0">
              <a:buNone/>
            </a:pPr>
            <a:r>
              <a:rPr kumimoji="1" lang="en-US" altLang="ja-JP" dirty="0">
                <a:solidFill>
                  <a:srgbClr val="C00000"/>
                </a:solidFill>
                <a:latin typeface="+mj-lt"/>
              </a:rPr>
              <a:t>PROBLEM STATEMENT </a:t>
            </a:r>
          </a:p>
          <a:p>
            <a:r>
              <a:rPr kumimoji="1" lang="en-US" altLang="ja-JP" sz="2000" dirty="0">
                <a:latin typeface="+mj-lt"/>
              </a:rPr>
              <a:t>There is no simple means to decide the applicability of the neural network model specified by the URI or payload in the SEI.</a:t>
            </a:r>
          </a:p>
          <a:p>
            <a:r>
              <a:rPr kumimoji="1" lang="en-US" altLang="ja-JP" sz="2000" dirty="0">
                <a:latin typeface="+mj-lt"/>
              </a:rPr>
              <a:t>In order to obtain the complexity of the neural network necessary to determine the applicability, the topology of the neural network model must be analyzed.</a:t>
            </a:r>
          </a:p>
          <a:p>
            <a:endParaRPr kumimoji="1" lang="en-US" altLang="ja-JP" sz="2000" dirty="0">
              <a:latin typeface="+mj-lt"/>
            </a:endParaRPr>
          </a:p>
          <a:p>
            <a:pPr marL="0" indent="0">
              <a:buNone/>
            </a:pPr>
            <a:r>
              <a:rPr kumimoji="1" lang="en-US" altLang="ja-JP" dirty="0">
                <a:solidFill>
                  <a:schemeClr val="accent6">
                    <a:lumMod val="90000"/>
                    <a:lumOff val="10000"/>
                  </a:schemeClr>
                </a:solidFill>
                <a:latin typeface="+mj-lt"/>
              </a:rPr>
              <a:t>PROPOSAL</a:t>
            </a:r>
            <a:r>
              <a:rPr kumimoji="1" lang="en-US" altLang="ja-JP" dirty="0">
                <a:solidFill>
                  <a:srgbClr val="C00000"/>
                </a:solidFill>
                <a:latin typeface="+mj-lt"/>
              </a:rPr>
              <a:t> </a:t>
            </a:r>
          </a:p>
          <a:p>
            <a:r>
              <a:rPr lang="en-US" altLang="ja-JP" sz="2000" dirty="0">
                <a:latin typeface="+mj-lt"/>
              </a:rPr>
              <a:t>A</a:t>
            </a:r>
            <a:r>
              <a:rPr kumimoji="1" lang="en-US" altLang="ja-JP" sz="2000" dirty="0">
                <a:latin typeface="+mj-lt"/>
              </a:rPr>
              <a:t>dd information on the complexity and precision of neural network based post-filters.</a:t>
            </a:r>
          </a:p>
          <a:p>
            <a:endParaRPr kumimoji="1" lang="en-US" altLang="ja-JP" sz="1800" dirty="0">
              <a:latin typeface="+mj-lt"/>
            </a:endParaRPr>
          </a:p>
          <a:p>
            <a:endParaRPr kumimoji="1" lang="en-US" altLang="ja-JP" sz="1800" dirty="0">
              <a:latin typeface="+mj-lt"/>
            </a:endParaRPr>
          </a:p>
          <a:p>
            <a:pPr marL="0" indent="0">
              <a:buNone/>
            </a:pPr>
            <a:r>
              <a:rPr kumimoji="1" lang="en-US" altLang="ja-JP" sz="1800" dirty="0">
                <a:latin typeface="+mj-lt"/>
              </a:rPr>
              <a:t>[1] </a:t>
            </a:r>
            <a:r>
              <a:rPr kumimoji="1" lang="en-US" altLang="ja-JP" sz="1800" dirty="0" err="1">
                <a:latin typeface="+mj-lt"/>
              </a:rPr>
              <a:t>Miska</a:t>
            </a:r>
            <a:r>
              <a:rPr kumimoji="1" lang="en-US" altLang="ja-JP" sz="1800" dirty="0">
                <a:latin typeface="+mj-lt"/>
              </a:rPr>
              <a:t> M. </a:t>
            </a:r>
            <a:r>
              <a:rPr kumimoji="1" lang="en-US" altLang="ja-JP" sz="1800" dirty="0" err="1">
                <a:latin typeface="+mj-lt"/>
              </a:rPr>
              <a:t>Hannuksela</a:t>
            </a:r>
            <a:r>
              <a:rPr kumimoji="1" lang="en-US" altLang="ja-JP" sz="1800" dirty="0">
                <a:latin typeface="+mj-lt"/>
              </a:rPr>
              <a:t>, Emre B. Aksu, Francesco </a:t>
            </a:r>
            <a:r>
              <a:rPr kumimoji="1" lang="en-US" altLang="ja-JP" sz="1800" dirty="0" err="1">
                <a:latin typeface="+mj-lt"/>
              </a:rPr>
              <a:t>Cricri</a:t>
            </a:r>
            <a:r>
              <a:rPr kumimoji="1" lang="en-US" altLang="ja-JP" sz="1800" dirty="0">
                <a:latin typeface="+mj-lt"/>
              </a:rPr>
              <a:t>, Hamed R. </a:t>
            </a:r>
            <a:r>
              <a:rPr kumimoji="1" lang="en-US" altLang="ja-JP" sz="1800" dirty="0" err="1">
                <a:latin typeface="+mj-lt"/>
              </a:rPr>
              <a:t>Tavakoli</a:t>
            </a:r>
            <a:r>
              <a:rPr kumimoji="1" lang="en-US" altLang="ja-JP" sz="1800" dirty="0">
                <a:latin typeface="+mj-lt"/>
              </a:rPr>
              <a:t> and Maria Santamaria, “AHG9: On post-filter SEI,” Joint Video Experts Team Document</a:t>
            </a:r>
            <a:r>
              <a:rPr kumimoji="1" lang="en-US" altLang="ja-JP" sz="1800">
                <a:latin typeface="+mj-lt"/>
              </a:rPr>
              <a:t>, JVET-X0112</a:t>
            </a:r>
            <a:r>
              <a:rPr kumimoji="1" lang="en-US" altLang="ja-JP" sz="1800" dirty="0">
                <a:latin typeface="+mj-lt"/>
              </a:rPr>
              <a:t>, teleconference, Oct. 2021.</a:t>
            </a:r>
            <a:endParaRPr kumimoji="1" lang="ja-JP" alt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NNR post-filter SEI message syntax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720164DB-3CB0-498F-8584-0945CE3351C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6425" y="1710688"/>
          <a:ext cx="4828386" cy="3882494"/>
        </p:xfrm>
        <a:graphic>
          <a:graphicData uri="http://schemas.openxmlformats.org/drawingml/2006/table">
            <a:tbl>
              <a:tblPr/>
              <a:tblGrid>
                <a:gridCol w="3983168">
                  <a:extLst>
                    <a:ext uri="{9D8B030D-6E8A-4147-A177-3AD203B41FA5}">
                      <a16:colId xmlns:a16="http://schemas.microsoft.com/office/drawing/2014/main" val="2659848055"/>
                    </a:ext>
                  </a:extLst>
                </a:gridCol>
                <a:gridCol w="845218">
                  <a:extLst>
                    <a:ext uri="{9D8B030D-6E8A-4147-A177-3AD203B41FA5}">
                      <a16:colId xmlns:a16="http://schemas.microsoft.com/office/drawing/2014/main" val="784182363"/>
                    </a:ext>
                  </a:extLst>
                </a:gridCol>
              </a:tblGrid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nnr_post_filter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 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payloadSize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Descriptor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366516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nnrpf_id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u(21)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961615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nnrpf_mode_idc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23129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if( nnrpf_mode_idc &gt; 0 ) </a:t>
                      </a: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79342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nnrpf_persistence_flag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451909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	</a:t>
                      </a: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nnrpf_parameter_type_idc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u(4)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167176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nnrpf_num_parameters_idc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u(8)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373209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nnrpf_num_kmac_operations</a:t>
                      </a: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_idc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829283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while( !byte_aligned( )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34035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	</a:t>
                      </a: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nnrpf_alignment_zero_bit 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/* equal to 0 */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f(1)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37102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CA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667310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if( nnrpf_mode_idc  = =  1 )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359464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 = 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301697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do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810625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nnrpf_uri</a:t>
                      </a: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b(8)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727726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while( nnrpf_uri[ i++ ]  !=  0 )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184523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213812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if( nnrpf_mode_idc  = =  2  | |  nnrpf_mode_idc  = =  3 )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733329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payloadSize − 3 ; i++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774228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nnrpf_payload_byte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b(8)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425178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411818"/>
                  </a:ext>
                </a:extLst>
              </a:tr>
              <a:tr h="1764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72195" marR="7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11764"/>
                  </a:ext>
                </a:extLst>
              </a:tr>
            </a:tbl>
          </a:graphicData>
        </a:graphic>
      </p:graphicFrame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源ノ角ゴシック JP Regular" panose="020B0500000000000000" pitchFamily="34" charset="-128"/>
              </a:rPr>
              <a:t>Copyright © All rights reserved, SHARP CORPORATION</a:t>
            </a:r>
            <a:endParaRPr lang="ja-JP" altLang="en-US" dirty="0">
              <a:latin typeface="源ノ角ゴシック JP Regular" panose="020B0500000000000000" pitchFamily="34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2022/1/13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DDBE0B0-2EEA-4207-9E13-F33EED68B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00" y="1291841"/>
            <a:ext cx="308356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en-CA" altLang="ja-JP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NNR post-filter SEI message syntax</a:t>
            </a:r>
            <a:endParaRPr kumimoji="0" lang="en-CA" altLang="ja-JP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69D5DD9-F830-4109-86E4-00A41F5F6D11}"/>
              </a:ext>
            </a:extLst>
          </p:cNvPr>
          <p:cNvSpPr txBox="1"/>
          <p:nvPr/>
        </p:nvSpPr>
        <p:spPr>
          <a:xfrm>
            <a:off x="159619" y="893304"/>
            <a:ext cx="55592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98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effectLst/>
                <a:latin typeface="+mj-lt"/>
                <a:ea typeface="游明朝" panose="02020400000000000000" pitchFamily="18" charset="-128"/>
              </a:rPr>
              <a:t>The additional relative to JVET-X0112 are highlighted as yellow marker.</a:t>
            </a:r>
            <a:endParaRPr lang="ja-JP" altLang="ja-JP" sz="1400" dirty="0">
              <a:effectLst/>
              <a:latin typeface="+mj-lt"/>
              <a:ea typeface="游明朝" panose="02020400000000000000" pitchFamily="18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593AD46-8DEB-4C75-B75E-0AC63830DF76}"/>
              </a:ext>
            </a:extLst>
          </p:cNvPr>
          <p:cNvSpPr txBox="1"/>
          <p:nvPr/>
        </p:nvSpPr>
        <p:spPr>
          <a:xfrm>
            <a:off x="5494084" y="1201081"/>
            <a:ext cx="6560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err="1">
                <a:latin typeface="+mj-lt"/>
                <a:ea typeface="源ノ角ゴシック JP Regular" panose="020B0500000000000000" pitchFamily="34" charset="-128"/>
              </a:rPr>
              <a:t>nnrpf_parameter_type_idc</a:t>
            </a:r>
            <a:r>
              <a:rPr lang="en-US" altLang="ja-JP" sz="1400" b="1" dirty="0">
                <a:latin typeface="+mj-lt"/>
                <a:ea typeface="源ノ角ゴシック JP Regular" panose="020B0500000000000000" pitchFamily="34" charset="-128"/>
              </a:rPr>
              <a:t> </a:t>
            </a:r>
            <a:r>
              <a:rPr lang="en-CA" altLang="ja-JP" sz="1400" dirty="0">
                <a:effectLst/>
                <a:latin typeface="+mj-lt"/>
                <a:ea typeface="游明朝" panose="02020400000000000000" pitchFamily="18" charset="-128"/>
              </a:rPr>
              <a:t>specifies the most complex variable type of neural network parameters.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3C52722-09EE-49C6-BBE6-58062B18528A}"/>
              </a:ext>
            </a:extLst>
          </p:cNvPr>
          <p:cNvSpPr txBox="1"/>
          <p:nvPr/>
        </p:nvSpPr>
        <p:spPr>
          <a:xfrm>
            <a:off x="5494083" y="2755119"/>
            <a:ext cx="6560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err="1">
                <a:latin typeface="+mj-lt"/>
                <a:ea typeface="源ノ角ゴシック JP Regular" panose="020B0500000000000000" pitchFamily="34" charset="-128"/>
              </a:rPr>
              <a:t>nnrpf_num_parameters_idc</a:t>
            </a:r>
            <a:r>
              <a:rPr kumimoji="1" lang="en-US" altLang="ja-JP" sz="1400" b="1" dirty="0">
                <a:latin typeface="+mj-lt"/>
                <a:ea typeface="源ノ角ゴシック JP Regular" panose="020B0500000000000000" pitchFamily="34" charset="-128"/>
              </a:rPr>
              <a:t> </a:t>
            </a:r>
            <a:r>
              <a:rPr kumimoji="1" lang="en-US" altLang="ja-JP" sz="1400" dirty="0">
                <a:latin typeface="+mj-lt"/>
                <a:ea typeface="源ノ角ゴシック JP Regular" panose="020B0500000000000000" pitchFamily="34" charset="-128"/>
              </a:rPr>
              <a:t>specifies the maximum number of neural network parameters for the post processing filter in units of a power of 2048.</a:t>
            </a:r>
          </a:p>
        </p:txBody>
      </p:sp>
      <p:graphicFrame>
        <p:nvGraphicFramePr>
          <p:cNvPr id="18" name="表 18">
            <a:extLst>
              <a:ext uri="{FF2B5EF4-FFF2-40B4-BE49-F238E27FC236}">
                <a16:creationId xmlns:a16="http://schemas.microsoft.com/office/drawing/2014/main" id="{00E78F87-54E4-454D-861E-EE79CD683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505313"/>
              </p:ext>
            </p:extLst>
          </p:nvPr>
        </p:nvGraphicFramePr>
        <p:xfrm>
          <a:off x="5776921" y="1686830"/>
          <a:ext cx="59586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454">
                  <a:extLst>
                    <a:ext uri="{9D8B030D-6E8A-4147-A177-3AD203B41FA5}">
                      <a16:colId xmlns:a16="http://schemas.microsoft.com/office/drawing/2014/main" val="364888779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438250484"/>
                    </a:ext>
                  </a:extLst>
                </a:gridCol>
              </a:tblGrid>
              <a:tr h="193082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value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the most complex variable type 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028659"/>
                  </a:ext>
                </a:extLst>
              </a:tr>
              <a:tr h="193082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j-lt"/>
                          <a:ea typeface="游明朝" panose="02020400000000000000" pitchFamily="18" charset="-128"/>
                          <a:cs typeface="+mn-cs"/>
                        </a:rPr>
                        <a:t>only integer parameters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783492"/>
                  </a:ext>
                </a:extLst>
              </a:tr>
              <a:tr h="193082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1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floating point </a:t>
                      </a:r>
                      <a:r>
                        <a:rPr kumimoji="1" lang="en-US" altLang="ja-JP" sz="1400">
                          <a:solidFill>
                            <a:srgbClr val="59574C"/>
                          </a:solidFill>
                          <a:latin typeface="+mj-lt"/>
                        </a:rPr>
                        <a:t>parameters or integer </a:t>
                      </a:r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parameters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913817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84DC82E4-AB4C-4E95-94D0-91B7B915DE0C}"/>
              </a:ext>
            </a:extLst>
          </p:cNvPr>
          <p:cNvGraphicFramePr>
            <a:graphicFrameLocks noGrp="1"/>
          </p:cNvGraphicFramePr>
          <p:nvPr/>
        </p:nvGraphicFramePr>
        <p:xfrm>
          <a:off x="5776921" y="3315886"/>
          <a:ext cx="59586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704">
                  <a:extLst>
                    <a:ext uri="{9D8B030D-6E8A-4147-A177-3AD203B41FA5}">
                      <a16:colId xmlns:a16="http://schemas.microsoft.com/office/drawing/2014/main" val="364888779"/>
                    </a:ext>
                  </a:extLst>
                </a:gridCol>
                <a:gridCol w="5036950">
                  <a:extLst>
                    <a:ext uri="{9D8B030D-6E8A-4147-A177-3AD203B41FA5}">
                      <a16:colId xmlns:a16="http://schemas.microsoft.com/office/drawing/2014/main" val="2438250484"/>
                    </a:ext>
                  </a:extLst>
                </a:gridCol>
              </a:tblGrid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value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the maximum number of neural network parameters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028659"/>
                  </a:ext>
                </a:extLst>
              </a:tr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kern="1200" dirty="0">
                          <a:solidFill>
                            <a:srgbClr val="59574C"/>
                          </a:solidFill>
                          <a:latin typeface="+mj-lt"/>
                          <a:ea typeface="源ノ角ゴシック JP Regular" panose="020B0500000000000000" pitchFamily="34" charset="-128"/>
                          <a:cs typeface="+mn-cs"/>
                        </a:rPr>
                        <a:t>not specified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783492"/>
                  </a:ext>
                </a:extLst>
              </a:tr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non-zero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(2048 &lt;&lt; </a:t>
                      </a:r>
                      <a:r>
                        <a:rPr kumimoji="1" lang="en-US" altLang="ja-JP" sz="1400" dirty="0" err="1">
                          <a:solidFill>
                            <a:srgbClr val="59574C"/>
                          </a:solidFill>
                          <a:latin typeface="+mj-lt"/>
                        </a:rPr>
                        <a:t>nnrpf_num_parameters_idc</a:t>
                      </a:r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) − 1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913817"/>
                  </a:ext>
                </a:extLst>
              </a:tr>
            </a:tbl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5C87547-9448-416D-B032-B6B299F5249D}"/>
              </a:ext>
            </a:extLst>
          </p:cNvPr>
          <p:cNvSpPr txBox="1"/>
          <p:nvPr/>
        </p:nvSpPr>
        <p:spPr>
          <a:xfrm>
            <a:off x="5494083" y="4450856"/>
            <a:ext cx="6241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 err="1">
                <a:latin typeface="+mj-lt"/>
              </a:rPr>
              <a:t>nnrpf_num_kmac_operations_idc</a:t>
            </a:r>
            <a:r>
              <a:rPr lang="en-US" altLang="ja-JP" sz="1400" b="1" dirty="0">
                <a:latin typeface="+mj-lt"/>
              </a:rPr>
              <a:t> </a:t>
            </a:r>
            <a:r>
              <a:rPr lang="en-US" altLang="ja-JP" sz="1400" dirty="0">
                <a:latin typeface="+mj-lt"/>
              </a:rPr>
              <a:t>specifies the maximum number of operations per pixel of the post-processing filter.</a:t>
            </a:r>
            <a:endParaRPr lang="ja-JP" altLang="en-US" sz="1400" dirty="0">
              <a:latin typeface="+mj-lt"/>
            </a:endParaRPr>
          </a:p>
        </p:txBody>
      </p:sp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18AE2DFC-B77D-4099-AFBF-AAC48298CC25}"/>
              </a:ext>
            </a:extLst>
          </p:cNvPr>
          <p:cNvGraphicFramePr>
            <a:graphicFrameLocks noGrp="1"/>
          </p:cNvGraphicFramePr>
          <p:nvPr/>
        </p:nvGraphicFramePr>
        <p:xfrm>
          <a:off x="5776921" y="5016885"/>
          <a:ext cx="59586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704">
                  <a:extLst>
                    <a:ext uri="{9D8B030D-6E8A-4147-A177-3AD203B41FA5}">
                      <a16:colId xmlns:a16="http://schemas.microsoft.com/office/drawing/2014/main" val="364888779"/>
                    </a:ext>
                  </a:extLst>
                </a:gridCol>
                <a:gridCol w="5036950">
                  <a:extLst>
                    <a:ext uri="{9D8B030D-6E8A-4147-A177-3AD203B41FA5}">
                      <a16:colId xmlns:a16="http://schemas.microsoft.com/office/drawing/2014/main" val="2438250484"/>
                    </a:ext>
                  </a:extLst>
                </a:gridCol>
              </a:tblGrid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value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the number of MAC operation (multiply-accumulate) per pixel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028659"/>
                  </a:ext>
                </a:extLst>
              </a:tr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kern="1200" dirty="0">
                          <a:solidFill>
                            <a:srgbClr val="59574C"/>
                          </a:solidFill>
                          <a:latin typeface="+mj-lt"/>
                          <a:ea typeface="源ノ角ゴシック JP Regular" panose="020B0500000000000000" pitchFamily="34" charset="-128"/>
                          <a:cs typeface="+mn-cs"/>
                        </a:rPr>
                        <a:t>not specified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783492"/>
                  </a:ext>
                </a:extLst>
              </a:tr>
              <a:tr h="22271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non-zero</a:t>
                      </a:r>
                      <a:endParaRPr kumimoji="1" lang="ja-JP" altLang="en-US" sz="1400" dirty="0">
                        <a:solidFill>
                          <a:srgbClr val="59574C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>
                          <a:solidFill>
                            <a:srgbClr val="59574C"/>
                          </a:solidFill>
                          <a:latin typeface="+mj-lt"/>
                        </a:rPr>
                        <a:t>nnrpf_num_kmac_operations_idc</a:t>
                      </a:r>
                      <a:r>
                        <a:rPr kumimoji="1" lang="en-US" altLang="ja-JP" sz="1400" dirty="0">
                          <a:solidFill>
                            <a:srgbClr val="59574C"/>
                          </a:solidFill>
                          <a:latin typeface="+mj-lt"/>
                        </a:rPr>
                        <a:t> * 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913817"/>
                  </a:ext>
                </a:extLst>
              </a:tr>
            </a:tbl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D0001E6-8EB3-4D1A-A9A4-C8DC594E0B71}"/>
              </a:ext>
            </a:extLst>
          </p:cNvPr>
          <p:cNvSpPr txBox="1"/>
          <p:nvPr/>
        </p:nvSpPr>
        <p:spPr>
          <a:xfrm>
            <a:off x="5494083" y="6146593"/>
            <a:ext cx="60947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 err="1">
                <a:latin typeface="+mj-lt"/>
              </a:rPr>
              <a:t>nnrpf_alignment_zero_bit</a:t>
            </a:r>
            <a:r>
              <a:rPr lang="en-US" altLang="ja-JP" sz="1400" b="1" dirty="0">
                <a:latin typeface="+mj-lt"/>
              </a:rPr>
              <a:t> </a:t>
            </a:r>
            <a:r>
              <a:rPr lang="en-US" altLang="ja-JP" sz="1400" dirty="0">
                <a:latin typeface="+mj-lt"/>
              </a:rPr>
              <a:t>shall be equal to 0.</a:t>
            </a:r>
            <a:endParaRPr lang="ja-JP" alt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228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2107</TotalTime>
  <Words>591</Words>
  <Application>Microsoft Office PowerPoint</Application>
  <PresentationFormat>ワイド画面</PresentationFormat>
  <Paragraphs>97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4" baseType="lpstr">
      <vt:lpstr>(日本語用のフォントを使用)</vt:lpstr>
      <vt:lpstr>Source Han Sans SC Regular</vt:lpstr>
      <vt:lpstr>源ノ角ゴシック JP Medium</vt:lpstr>
      <vt:lpstr>源ノ角ゴシック JP Regular</vt:lpstr>
      <vt:lpstr>Arial</vt:lpstr>
      <vt:lpstr>Calibri</vt:lpstr>
      <vt:lpstr>Source Sans Pro</vt:lpstr>
      <vt:lpstr>Source Sans Pro Black</vt:lpstr>
      <vt:lpstr>Times New Roman</vt:lpstr>
      <vt:lpstr>Be Original.テーマ</vt:lpstr>
      <vt:lpstr>AHG9: Complexity description for NNR post-filter SEI message</vt:lpstr>
      <vt:lpstr>Introduction</vt:lpstr>
      <vt:lpstr>NNR post-filter SEI message syntax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Keiichiro Takada</cp:lastModifiedBy>
  <cp:revision>110</cp:revision>
  <dcterms:created xsi:type="dcterms:W3CDTF">2017-02-21T01:46:25Z</dcterms:created>
  <dcterms:modified xsi:type="dcterms:W3CDTF">2022-01-13T13:41:28Z</dcterms:modified>
</cp:coreProperties>
</file>