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8"/>
  </p:notesMasterIdLst>
  <p:sldIdLst>
    <p:sldId id="256" r:id="rId2"/>
    <p:sldId id="291" r:id="rId3"/>
    <p:sldId id="292" r:id="rId4"/>
    <p:sldId id="287" r:id="rId5"/>
    <p:sldId id="288" r:id="rId6"/>
    <p:sldId id="289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o Sunmi" initials="Y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29" autoAdjust="0"/>
    <p:restoredTop sz="93817" autoAdjust="0"/>
  </p:normalViewPr>
  <p:slideViewPr>
    <p:cSldViewPr snapToGrid="0">
      <p:cViewPr>
        <p:scale>
          <a:sx n="100" d="100"/>
          <a:sy n="100" d="100"/>
        </p:scale>
        <p:origin x="1368" y="34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307433" y="6515116"/>
            <a:ext cx="13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   </a:t>
            </a:r>
            <a:r>
              <a:rPr lang="en-US" altLang="ko-KR" sz="1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JVET-Y0068</a:t>
            </a:r>
            <a:endParaRPr lang="ko-KR" altLang="en-US" sz="1400" kern="120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JVET-Y0068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CA" altLang="ko-KR" dirty="0" smtClean="0"/>
              <a:t>EE1-2.1-related: </a:t>
            </a:r>
            <a:r>
              <a:rPr lang="en-CA" altLang="ko-KR" dirty="0"/>
              <a:t>RPR encoder with multiple scale factors</a:t>
            </a:r>
            <a:endParaRPr lang="en-US" altLang="ko-KR" sz="2800" dirty="0"/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329381" y="4355690"/>
            <a:ext cx="9247238" cy="412955"/>
          </a:xfrm>
        </p:spPr>
        <p:txBody>
          <a:bodyPr>
            <a:normAutofit/>
          </a:bodyPr>
          <a:lstStyle/>
          <a:p>
            <a:r>
              <a:rPr lang="en-US" altLang="ko-KR" sz="1800" u="sng" dirty="0" smtClean="0"/>
              <a:t>Junghak </a:t>
            </a:r>
            <a:r>
              <a:rPr lang="en-US" altLang="ko-KR" sz="1800" u="sng" dirty="0"/>
              <a:t>Nam</a:t>
            </a:r>
            <a:r>
              <a:rPr lang="en-US" altLang="ko-KR" sz="1800" b="0" dirty="0" smtClean="0"/>
              <a:t>, </a:t>
            </a:r>
            <a:r>
              <a:rPr lang="en-US" altLang="ko-KR" sz="1800" b="0" dirty="0" err="1"/>
              <a:t>Sunmi</a:t>
            </a:r>
            <a:r>
              <a:rPr lang="en-US" altLang="ko-KR" sz="1800" b="0" dirty="0"/>
              <a:t> </a:t>
            </a:r>
            <a:r>
              <a:rPr lang="en-US" altLang="ko-KR" sz="1800" b="0" dirty="0" err="1"/>
              <a:t>Yoo</a:t>
            </a:r>
            <a:r>
              <a:rPr lang="en-US" altLang="ko-KR" sz="1800" b="0" dirty="0"/>
              <a:t>, </a:t>
            </a:r>
            <a:r>
              <a:rPr lang="en-US" altLang="ko-KR" sz="1800" b="0" dirty="0" err="1"/>
              <a:t>Jaehyun</a:t>
            </a:r>
            <a:r>
              <a:rPr lang="en-US" altLang="ko-KR" sz="1800" b="0" dirty="0"/>
              <a:t> Lim, Seung-Hwan Kim</a:t>
            </a:r>
            <a:endParaRPr lang="ko-KR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In EE1-2.1, </a:t>
            </a:r>
            <a:r>
              <a:rPr lang="en-CA" altLang="ko-KR" dirty="0"/>
              <a:t>the performance of RPR </a:t>
            </a:r>
            <a:r>
              <a:rPr lang="en-CA" altLang="ko-KR" dirty="0" smtClean="0"/>
              <a:t>tool in VVC is reported to compare </a:t>
            </a:r>
            <a:r>
              <a:rPr lang="en-CA" altLang="ko-KR" dirty="0"/>
              <a:t>performance </a:t>
            </a:r>
            <a:r>
              <a:rPr lang="en-CA" altLang="ko-KR" dirty="0" smtClean="0"/>
              <a:t>of contributions in super-resolution category</a:t>
            </a:r>
            <a:endParaRPr lang="en-US" altLang="ko-KR" dirty="0" smtClean="0"/>
          </a:p>
          <a:p>
            <a:pPr lvl="1"/>
            <a:r>
              <a:rPr lang="en-CA" altLang="ko-KR" dirty="0" smtClean="0"/>
              <a:t>Scaling </a:t>
            </a:r>
            <a:r>
              <a:rPr lang="en-CA" altLang="ko-KR" dirty="0"/>
              <a:t>factor </a:t>
            </a:r>
            <a:r>
              <a:rPr lang="en-CA" altLang="ko-KR" dirty="0" smtClean="0"/>
              <a:t>×2.0 only</a:t>
            </a:r>
          </a:p>
          <a:p>
            <a:pPr lvl="1"/>
            <a:r>
              <a:rPr lang="en-CA" altLang="ko-KR" dirty="0" smtClean="0"/>
              <a:t>Multi-pass coding to choose either with or without RPR</a:t>
            </a:r>
          </a:p>
          <a:p>
            <a:pPr lvl="1"/>
            <a:r>
              <a:rPr lang="en-CA" altLang="ko-KR" dirty="0" smtClean="0"/>
              <a:t>QP adjustment for each sequence/QP points</a:t>
            </a:r>
          </a:p>
          <a:p>
            <a:pPr lvl="1"/>
            <a:endParaRPr lang="en-CA" altLang="ko-KR" dirty="0"/>
          </a:p>
          <a:p>
            <a:r>
              <a:rPr lang="en-US" altLang="ko-KR" dirty="0" smtClean="0"/>
              <a:t>In JVET-W0082, GOP-based RPR control</a:t>
            </a:r>
            <a:r>
              <a:rPr lang="ko-KR" altLang="en-US" smtClean="0"/>
              <a:t> </a:t>
            </a:r>
            <a:r>
              <a:rPr lang="en-US" altLang="ko-KR" dirty="0" smtClean="0"/>
              <a:t>scheme was proposed</a:t>
            </a:r>
          </a:p>
          <a:p>
            <a:pPr lvl="1"/>
            <a:r>
              <a:rPr lang="en-US" altLang="ko-KR" dirty="0" smtClean="0"/>
              <a:t>Determine encoding picture size based on </a:t>
            </a:r>
            <a:r>
              <a:rPr lang="en-US" altLang="ko-KR" dirty="0"/>
              <a:t>self-similarity </a:t>
            </a:r>
            <a:r>
              <a:rPr lang="en-US" altLang="ko-KR" dirty="0" smtClean="0"/>
              <a:t>and QP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280737" y="3892115"/>
            <a:ext cx="9467270" cy="1200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en-US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 RPR encoder could find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optimal encoding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parameters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encoding picture size (resolution),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QP,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 rate </a:t>
            </a:r>
            <a:r>
              <a:rPr lang="en-US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coding tool configurations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coding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 could </a:t>
            </a:r>
            <a:r>
              <a:rPr lang="en-CA" altLang="ko-KR" sz="2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CA" altLang="ko-KR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achieved</a:t>
            </a:r>
            <a:endParaRPr lang="ko-KR" altLang="en-US" sz="2000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ea typeface="LG스마트체 Regular" panose="020B0600000101010101" pitchFamily="50" charset="-127"/>
              </a:rPr>
              <a:t>The proposed RPR encoder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supports two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scale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factors</a:t>
            </a:r>
          </a:p>
          <a:p>
            <a:pPr lvl="1"/>
            <a:r>
              <a:rPr lang="en-CA" altLang="ko-KR" dirty="0" smtClean="0"/>
              <a:t>Scale factors: ×</a:t>
            </a:r>
            <a:r>
              <a:rPr lang="en-CA" altLang="ko-KR" dirty="0" smtClean="0"/>
              <a:t>2.0 (half </a:t>
            </a:r>
            <a:r>
              <a:rPr lang="en-CA" altLang="ko-KR" dirty="0"/>
              <a:t>size) and ×</a:t>
            </a:r>
            <a:r>
              <a:rPr lang="en-CA" altLang="ko-KR" dirty="0" smtClean="0"/>
              <a:t>1.5 </a:t>
            </a:r>
            <a:r>
              <a:rPr lang="en-CA" altLang="ko-KR" dirty="0"/>
              <a:t>(2/3 size)</a:t>
            </a: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/>
            <a:r>
              <a:rPr lang="en-CA" altLang="ko-KR" dirty="0" smtClean="0"/>
              <a:t>Select a scale factor in the GOP level</a:t>
            </a:r>
          </a:p>
          <a:p>
            <a:pPr lvl="1"/>
            <a:r>
              <a:rPr lang="en-CA" altLang="ko-KR" dirty="0" smtClean="0"/>
              <a:t>QP adjustment for the target bitrate: −6 for ×2.0, −4 for </a:t>
            </a:r>
            <a:r>
              <a:rPr lang="en-CA" altLang="ko-KR" dirty="0"/>
              <a:t>×</a:t>
            </a:r>
            <a:r>
              <a:rPr lang="en-CA" altLang="ko-KR" dirty="0" smtClean="0"/>
              <a:t>1.5</a:t>
            </a:r>
            <a:endParaRPr lang="en-CA" altLang="ko-KR" dirty="0"/>
          </a:p>
          <a:p>
            <a:pPr lvl="1"/>
            <a:r>
              <a:rPr lang="en-CA" altLang="ko-KR" dirty="0"/>
              <a:t>Determine a scale factor </a:t>
            </a:r>
            <a:r>
              <a:rPr lang="en-CA" altLang="ko-KR" dirty="0" smtClean="0"/>
              <a:t>as follows: </a:t>
            </a:r>
          </a:p>
          <a:p>
            <a:pPr lvl="2"/>
            <a:r>
              <a:rPr lang="en-CA" altLang="ko-KR" sz="1800" dirty="0" smtClean="0"/>
              <a:t>Calculate a PSNR to estimate frame complexity  </a:t>
            </a:r>
          </a:p>
          <a:p>
            <a:pPr lvl="2"/>
            <a:r>
              <a:rPr lang="en-CA" altLang="ko-KR" sz="1800" dirty="0" smtClean="0"/>
              <a:t>Determine a scale factor among{</a:t>
            </a:r>
            <a:r>
              <a:rPr lang="en-CA" altLang="ko-KR" sz="1800" dirty="0" smtClean="0">
                <a:ea typeface="맑은 고딕" panose="020B0503020000020004" pitchFamily="50" charset="-127"/>
              </a:rPr>
              <a:t>×</a:t>
            </a:r>
            <a:r>
              <a:rPr lang="en-CA" altLang="ko-KR" sz="1800" dirty="0" smtClean="0"/>
              <a:t>2.0, </a:t>
            </a:r>
            <a:r>
              <a:rPr lang="en-CA" altLang="ko-KR" sz="1800" dirty="0"/>
              <a:t>×</a:t>
            </a:r>
            <a:r>
              <a:rPr lang="en-CA" altLang="ko-KR" sz="1800" dirty="0" smtClean="0"/>
              <a:t>1.5, </a:t>
            </a:r>
            <a:r>
              <a:rPr lang="en-CA" altLang="ko-KR" sz="1800" dirty="0"/>
              <a:t>×</a:t>
            </a:r>
            <a:r>
              <a:rPr lang="en-CA" altLang="ko-KR" sz="1800" dirty="0" smtClean="0"/>
              <a:t>1.0} comparing self-similarity based on PSNR as </a:t>
            </a:r>
            <a:r>
              <a:rPr lang="en-CA" altLang="ko-KR" sz="1800" dirty="0" smtClean="0"/>
              <a:t>follows,</a:t>
            </a:r>
            <a:endParaRPr lang="en-CA" altLang="ko-KR" sz="1800" dirty="0" smtClean="0"/>
          </a:p>
          <a:p>
            <a:pPr marL="914400" lvl="2" indent="0">
              <a:buNone/>
            </a:pPr>
            <a:endParaRPr lang="ko-KR" altLang="en-US" sz="1800" dirty="0"/>
          </a:p>
          <a:p>
            <a:endParaRPr lang="en-US" altLang="ko-KR" dirty="0">
              <a:ea typeface="LG스마트체 Regular" panose="020B0600000101010101" pitchFamily="50" charset="-127"/>
            </a:endParaRPr>
          </a:p>
          <a:p>
            <a:endParaRPr lang="en-US" altLang="ko-KR" dirty="0" smtClean="0">
              <a:ea typeface="LG스마트체 Regular" panose="020B0600000101010101" pitchFamily="50" charset="-127"/>
            </a:endParaRPr>
          </a:p>
          <a:p>
            <a:endParaRPr lang="en-US" altLang="ko-KR" dirty="0" smtClean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703052" y="3256854"/>
                <a:ext cx="9086335" cy="1004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𝑅𝑃𝑅</m:t>
                      </m:r>
                      <m:r>
                        <m:rPr>
                          <m:lit/>
                        </m:rPr>
                        <a:rPr lang="ko-KR" altLang="en-US" sz="1600" i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ko-KR" altLang="en-US" sz="1600" i="1">
                          <a:latin typeface="Cambria Math" panose="02040503050406030204" pitchFamily="18" charset="0"/>
                        </a:rPr>
                        <m:t>𝑆𝐹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𝐺𝑂𝑃</m:t>
                              </m:r>
                            </m:e>
                            <m:sub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ko-KR" alt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&amp;2.0,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&gt;(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𝐵𝑎𝑠𝑒𝑃𝑆𝑁𝑅</m:t>
                              </m:r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)−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                             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&amp;1.5,</m:t>
                              </m:r>
                              <m:sSub>
                                <m:sSub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𝐷𝑛𝑈𝑝𝑃𝑆𝑁𝑅</m:t>
                                  </m:r>
                                </m:e>
                                <m:sub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𝐵𝑎𝑠𝑒𝑃𝑆𝑁𝑅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𝑂𝑓𝑓𝑠𝑒𝑡𝑃𝑆𝑁𝑅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𝑄𝑃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  <m:t>𝐵𝑎𝑠𝑒𝑄𝑃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∗0.5</m:t>
                              </m:r>
                            </m:e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&amp;1.0, 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𝑂h𝑒𝑟𝑤𝑖𝑠𝑒</m:t>
                              </m:r>
                              <m:r>
                                <m:rPr>
                                  <m:nor/>
                                </m:rPr>
                                <a:rPr lang="ko-KR" altLang="en-US" sz="1600" i="1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                                                                                                                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ko-KR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052" y="3256854"/>
                <a:ext cx="9086335" cy="10040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직사각형 5"/>
          <p:cNvSpPr/>
          <p:nvPr/>
        </p:nvSpPr>
        <p:spPr>
          <a:xfrm>
            <a:off x="2201404" y="4346070"/>
            <a:ext cx="5993027" cy="16165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en-CA" altLang="ko-KR" sz="1400" i="1" dirty="0" err="1">
                <a:latin typeface="Times New Roman" panose="02020603050405020304" pitchFamily="18" charset="0"/>
              </a:rPr>
              <a:t>DnUpPSNR</a:t>
            </a:r>
            <a:r>
              <a:rPr lang="en-CA" altLang="ko-KR" sz="1400" i="1" baseline="-25000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: down-up </a:t>
            </a:r>
            <a:r>
              <a:rPr lang="en-CA" altLang="ko-KR" sz="1400" dirty="0">
                <a:latin typeface="Times New Roman" panose="02020603050405020304" pitchFamily="18" charset="0"/>
              </a:rPr>
              <a:t>scaled PSNR for the first picture of </a:t>
            </a:r>
            <a:r>
              <a:rPr lang="en-CA" altLang="ko-KR" sz="1400" i="1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 err="1">
                <a:latin typeface="Times New Roman" panose="02020603050405020304" pitchFamily="18" charset="0"/>
              </a:rPr>
              <a:t>-th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GOP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BasePSNR</a:t>
            </a:r>
            <a:r>
              <a:rPr lang="en-CA" altLang="ko-KR" sz="1400" i="1" dirty="0" smtClean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: 45 (RA), 42 (AI)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BaseQP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37 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OffsetPSNR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3</a:t>
            </a:r>
          </a:p>
          <a:p>
            <a:r>
              <a:rPr lang="en-CA" altLang="ko-KR" sz="1400" i="1" dirty="0" err="1" smtClean="0">
                <a:latin typeface="Times New Roman" panose="02020603050405020304" pitchFamily="18" charset="0"/>
              </a:rPr>
              <a:t>QP</a:t>
            </a:r>
            <a:r>
              <a:rPr lang="en-CA" altLang="ko-KR" sz="1400" i="1" baseline="-25000" dirty="0" err="1" smtClean="0">
                <a:latin typeface="Times New Roman" panose="02020603050405020304" pitchFamily="18" charset="0"/>
              </a:rPr>
              <a:t>i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 : initial </a:t>
            </a:r>
            <a:r>
              <a:rPr lang="en-CA" altLang="ko-KR" sz="1400" dirty="0">
                <a:latin typeface="Times New Roman" panose="02020603050405020304" pitchFamily="18" charset="0"/>
              </a:rPr>
              <a:t>QP for the first picture of </a:t>
            </a:r>
            <a:r>
              <a:rPr lang="en-CA" altLang="ko-KR" sz="1400" i="1" dirty="0" err="1">
                <a:latin typeface="Times New Roman" panose="02020603050405020304" pitchFamily="18" charset="0"/>
              </a:rPr>
              <a:t>i</a:t>
            </a:r>
            <a:r>
              <a:rPr lang="en-CA" altLang="ko-KR" sz="1400" dirty="0" err="1">
                <a:latin typeface="Times New Roman" panose="02020603050405020304" pitchFamily="18" charset="0"/>
              </a:rPr>
              <a:t>-th</a:t>
            </a:r>
            <a:r>
              <a:rPr lang="en-CA" altLang="ko-KR" sz="1400" dirty="0">
                <a:latin typeface="Times New Roman" panose="02020603050405020304" pitchFamily="18" charset="0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</a:rPr>
              <a:t>GOP</a:t>
            </a:r>
          </a:p>
          <a:p>
            <a:pPr marL="0" lvl="3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 dB adjustment per QP </a:t>
            </a:r>
            <a:r>
              <a:rPr lang="en-CA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en-CA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5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(QP 22 ~ QP 42)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RA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747867"/>
              </p:ext>
            </p:extLst>
          </p:nvPr>
        </p:nvGraphicFramePr>
        <p:xfrm>
          <a:off x="858992" y="1071440"/>
          <a:ext cx="8425055" cy="2314310"/>
        </p:xfrm>
        <a:graphic>
          <a:graphicData uri="http://schemas.openxmlformats.org/drawingml/2006/table">
            <a:tbl>
              <a:tblPr firstRow="1" firstCol="1" bandRow="1"/>
              <a:tblGrid>
                <a:gridCol w="1199026"/>
                <a:gridCol w="721828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</a:tblGrid>
              <a:tr h="407078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GPU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bit DIFF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-4.34%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12.66%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9.69%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-6.91%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3.92%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190081"/>
              </p:ext>
            </p:extLst>
          </p:nvPr>
        </p:nvGraphicFramePr>
        <p:xfrm>
          <a:off x="858992" y="3862653"/>
          <a:ext cx="8425055" cy="2314310"/>
        </p:xfrm>
        <a:graphic>
          <a:graphicData uri="http://schemas.openxmlformats.org/drawingml/2006/table">
            <a:tbl>
              <a:tblPr firstRow="1" firstCol="1" bandRow="1"/>
              <a:tblGrid>
                <a:gridCol w="1199026"/>
                <a:gridCol w="721828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</a:tblGrid>
              <a:tr h="407078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GPU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bit DIFF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-6.91%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7.82%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6.70%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-4.61%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8.45%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6.82%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1.83%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1.88%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9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experimental </a:t>
            </a:r>
            <a:r>
              <a:rPr lang="en-US" altLang="ko-KR" dirty="0"/>
              <a:t>results (QP </a:t>
            </a:r>
            <a:r>
              <a:rPr lang="en-US" altLang="ko-KR" dirty="0" smtClean="0"/>
              <a:t>27 </a:t>
            </a:r>
            <a:r>
              <a:rPr lang="en-US" altLang="ko-KR" dirty="0"/>
              <a:t>~ QP </a:t>
            </a:r>
            <a:r>
              <a:rPr lang="en-US" altLang="ko-KR" dirty="0" smtClean="0"/>
              <a:t>47)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RA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136522"/>
              </p:ext>
            </p:extLst>
          </p:nvPr>
        </p:nvGraphicFramePr>
        <p:xfrm>
          <a:off x="858992" y="1071440"/>
          <a:ext cx="8425055" cy="2314310"/>
        </p:xfrm>
        <a:graphic>
          <a:graphicData uri="http://schemas.openxmlformats.org/drawingml/2006/table">
            <a:tbl>
              <a:tblPr firstRow="1" firstCol="1" bandRow="1"/>
              <a:tblGrid>
                <a:gridCol w="1199026"/>
                <a:gridCol w="721828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</a:tblGrid>
              <a:tr h="407078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GPU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bit DIFF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-4.87%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5.83%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-8.22%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-5.66%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25.61%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18.95%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-9.77%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12.40%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3.66%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4.90%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-2.41%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1.50%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-1.67%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6.18%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4.87%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86672"/>
              </p:ext>
            </p:extLst>
          </p:nvPr>
        </p:nvGraphicFramePr>
        <p:xfrm>
          <a:off x="858992" y="3862653"/>
          <a:ext cx="8425055" cy="2314310"/>
        </p:xfrm>
        <a:graphic>
          <a:graphicData uri="http://schemas.openxmlformats.org/drawingml/2006/table">
            <a:tbl>
              <a:tblPr firstRow="1" firstCol="1" bandRow="1"/>
              <a:tblGrid>
                <a:gridCol w="1199026"/>
                <a:gridCol w="721828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  <a:gridCol w="722689"/>
              </a:tblGrid>
              <a:tr h="407078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V-MSIM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CPU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 GPU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bit DIFF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-7.22%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3.40%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1.61%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-4.17%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19.43%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16.12%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18.23%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15.89%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-2.42%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3.63%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-2.42%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5.82%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-4.80%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4.42%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4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3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ko-KR" altLang="ko-KR" dirty="0"/>
              <a:t>In this contribution, we proposed </a:t>
            </a:r>
            <a:r>
              <a:rPr lang="en-US" altLang="ko-KR" dirty="0" smtClean="0"/>
              <a:t>to determine encoding resolution</a:t>
            </a:r>
            <a:r>
              <a:rPr lang="ko-KR" altLang="ko-KR" dirty="0" smtClean="0"/>
              <a:t> </a:t>
            </a:r>
            <a:r>
              <a:rPr lang="ko-KR" altLang="ko-KR" dirty="0"/>
              <a:t>for RPR </a:t>
            </a:r>
          </a:p>
          <a:p>
            <a:pPr lvl="1" hangingPunct="0"/>
            <a:r>
              <a:rPr lang="en-CA" altLang="ko-KR" dirty="0"/>
              <a:t>Half and 2/3 of the original </a:t>
            </a:r>
            <a:r>
              <a:rPr lang="en-CA" altLang="ko-KR" dirty="0" smtClean="0"/>
              <a:t>picture size</a:t>
            </a:r>
            <a:endParaRPr lang="en-CA" altLang="ko-KR" dirty="0"/>
          </a:p>
          <a:p>
            <a:pPr lvl="1" hangingPunct="0"/>
            <a:r>
              <a:rPr lang="en-US" altLang="ko-KR" dirty="0" smtClean="0"/>
              <a:t>To select </a:t>
            </a:r>
            <a:r>
              <a:rPr lang="en-US" altLang="ko-KR" dirty="0"/>
              <a:t>the </a:t>
            </a:r>
            <a:r>
              <a:rPr lang="en-US" altLang="ko-KR" dirty="0" smtClean="0"/>
              <a:t>optimal resolution among candidates for </a:t>
            </a:r>
            <a:r>
              <a:rPr lang="en-US" altLang="ko-KR" dirty="0"/>
              <a:t>the better coding performance</a:t>
            </a:r>
            <a:endParaRPr lang="en-CA" altLang="ko-KR" dirty="0" smtClean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r>
              <a:rPr lang="en-CA" altLang="ko-KR" dirty="0" smtClean="0"/>
              <a:t>In the future, t</a:t>
            </a:r>
            <a:r>
              <a:rPr lang="en-US" altLang="ko-KR" dirty="0" smtClean="0"/>
              <a:t>he </a:t>
            </a:r>
            <a:r>
              <a:rPr lang="en-US" altLang="ko-KR" dirty="0"/>
              <a:t>proposed </a:t>
            </a:r>
            <a:r>
              <a:rPr lang="en-US" altLang="ko-KR" dirty="0" smtClean="0"/>
              <a:t>scheme could further </a:t>
            </a:r>
            <a:r>
              <a:rPr lang="en-US" altLang="ko-KR" dirty="0"/>
              <a:t>be extended to select an arbitrary resolution </a:t>
            </a:r>
            <a:r>
              <a:rPr lang="en-US" altLang="ko-KR" dirty="0" smtClean="0"/>
              <a:t>for the better coding </a:t>
            </a:r>
            <a:r>
              <a:rPr lang="en-US" altLang="ko-KR" dirty="0" smtClean="0"/>
              <a:t>performance</a:t>
            </a:r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 smtClean="0"/>
          </a:p>
          <a:p>
            <a:pPr hangingPunct="0"/>
            <a:endParaRPr lang="en-US" altLang="ko-KR" dirty="0" smtClean="0">
              <a:ea typeface="LG스마트체 Regular" panose="020B0600000101010101" pitchFamily="50" charset="-127"/>
            </a:endParaRPr>
          </a:p>
          <a:p>
            <a:pPr hangingPunct="0"/>
            <a:r>
              <a:rPr lang="en-US" altLang="ko-KR" dirty="0" smtClean="0">
                <a:ea typeface="LG스마트체 Regular" panose="020B0600000101010101" pitchFamily="50" charset="-127"/>
              </a:rPr>
              <a:t>Thank </a:t>
            </a:r>
            <a:r>
              <a:rPr lang="en-US" altLang="ko-KR" dirty="0">
                <a:ea typeface="LG스마트체 Regular" panose="020B0600000101010101" pitchFamily="50" charset="-127"/>
              </a:rPr>
              <a:t>Ericsson</a:t>
            </a:r>
            <a:r>
              <a:rPr lang="ko-KR" altLang="en-US" dirty="0">
                <a:ea typeface="LG스마트체 Regular" panose="020B0600000101010101" pitchFamily="50" charset="-127"/>
              </a:rPr>
              <a:t> </a:t>
            </a:r>
            <a:r>
              <a:rPr lang="en-US" altLang="ko-KR" dirty="0">
                <a:ea typeface="LG스마트체 Regular" panose="020B0600000101010101" pitchFamily="50" charset="-127"/>
              </a:rPr>
              <a:t>for crosscheck</a:t>
            </a:r>
            <a:endParaRPr lang="ko-KR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7002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2914</TotalTime>
  <Words>1097</Words>
  <Application>Microsoft Office PowerPoint</Application>
  <PresentationFormat>A4 용지(210x297mm)</PresentationFormat>
  <Paragraphs>451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LG스마트체 Regular</vt:lpstr>
      <vt:lpstr>돋움</vt:lpstr>
      <vt:lpstr>맑은 고딕</vt:lpstr>
      <vt:lpstr>Arial</vt:lpstr>
      <vt:lpstr>Calibri</vt:lpstr>
      <vt:lpstr>Calibri Light</vt:lpstr>
      <vt:lpstr>Cambria Math</vt:lpstr>
      <vt:lpstr>Times New Roman</vt:lpstr>
      <vt:lpstr>Office 테마</vt:lpstr>
      <vt:lpstr>JVET-Y0068 EE1-2.1-related: RPR encoder with multiple scale factors</vt:lpstr>
      <vt:lpstr>Introduction</vt:lpstr>
      <vt:lpstr>Proposed method</vt:lpstr>
      <vt:lpstr>Experimental results (QP 22 ~ QP 42)</vt:lpstr>
      <vt:lpstr>Additional experimental results (QP 27 ~ QP 47)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남정학/책임연구원/차세대표준(연)AMT팀(junghak.nam@lge.com)</cp:lastModifiedBy>
  <cp:revision>252</cp:revision>
  <dcterms:created xsi:type="dcterms:W3CDTF">2016-10-06T06:23:02Z</dcterms:created>
  <dcterms:modified xsi:type="dcterms:W3CDTF">2022-01-12T11:16:43Z</dcterms:modified>
</cp:coreProperties>
</file>