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sldIdLst>
    <p:sldId id="270" r:id="rId13"/>
    <p:sldId id="268" r:id="rId14"/>
    <p:sldId id="271" r:id="rId15"/>
    <p:sldId id="272" r:id="rId16"/>
    <p:sldId id="273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8" autoAdjust="0"/>
    <p:restoredTop sz="94660"/>
  </p:normalViewPr>
  <p:slideViewPr>
    <p:cSldViewPr snapToGrid="0">
      <p:cViewPr varScale="1">
        <p:scale>
          <a:sx n="201" d="100"/>
          <a:sy n="201" d="100"/>
        </p:scale>
        <p:origin x="3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1/13/22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800" dirty="0"/>
              <a:t>Jani Lainema, Alireza Aminlou,</a:t>
            </a:r>
            <a:br>
              <a:rPr lang="en-GB" sz="2800" dirty="0"/>
            </a:br>
            <a:r>
              <a:rPr lang="en-GB" sz="2800" dirty="0"/>
              <a:t>Pekka Astola, Ramin Ghaznavi Youvalari</a:t>
            </a:r>
          </a:p>
          <a:p>
            <a:pPr algn="ctr"/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1018478"/>
            <a:ext cx="8308800" cy="1861521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GB" sz="3600" dirty="0"/>
              <a:t>AHG12: Slope adjustment for CCLM</a:t>
            </a:r>
            <a:br>
              <a:rPr lang="en-GB" sz="3600" dirty="0"/>
            </a:br>
            <a:r>
              <a:rPr lang="en-GB" sz="2800" dirty="0"/>
              <a:t>JVET-Y0055</a:t>
            </a: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/>
          <a:lstStyle/>
          <a:p>
            <a:r>
              <a:rPr lang="en-US" sz="1800" dirty="0"/>
              <a:t>CCLM (Cross-Component Linear Model) prediction performs well when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there is correlation between luma and chroma samples, </a:t>
            </a:r>
            <a:r>
              <a:rPr lang="en-US" sz="18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reference samples correlate the same way as the samples within the block</a:t>
            </a:r>
          </a:p>
          <a:p>
            <a:endParaRPr lang="en-US" sz="1800" dirty="0"/>
          </a:p>
          <a:p>
            <a:r>
              <a:rPr lang="en-US" sz="1800" dirty="0"/>
              <a:t>However, both conditions are not always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Reference samples may be noisy or distorted in other 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Reference samples may belong to a different object than majority of the samples within the block</a:t>
            </a:r>
          </a:p>
          <a:p>
            <a:endParaRPr lang="en-US" sz="1800" dirty="0"/>
          </a:p>
          <a:p>
            <a:r>
              <a:rPr lang="en-US" sz="1800" dirty="0"/>
              <a:t>Proposing to address these issues by allowing the encoder to modify the generated linear model and indicate the modification to the decoder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99" y="1080000"/>
            <a:ext cx="4697094" cy="3432527"/>
          </a:xfrm>
        </p:spPr>
        <p:txBody>
          <a:bodyPr>
            <a:normAutofit/>
          </a:bodyPr>
          <a:lstStyle/>
          <a:p>
            <a:r>
              <a:rPr lang="en-US" sz="1800" dirty="0"/>
              <a:t>CCLM of VVC (and ECM) uses the following model to predict chroma samples from luma samples: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	</a:t>
            </a:r>
            <a:r>
              <a:rPr lang="en-US" sz="1800" dirty="0" err="1"/>
              <a:t>chromaVal</a:t>
            </a:r>
            <a:r>
              <a:rPr lang="en-US" sz="1800" dirty="0"/>
              <a:t> = a * </a:t>
            </a:r>
            <a:r>
              <a:rPr lang="en-US" sz="1800" dirty="0" err="1"/>
              <a:t>lumaVal</a:t>
            </a:r>
            <a:r>
              <a:rPr lang="en-US" sz="1800" dirty="0"/>
              <a:t> + b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Proposing to indicate update term ‘u’ and use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	a’ = a + u</a:t>
            </a:r>
            <a:br>
              <a:rPr lang="en-US" sz="1800" dirty="0"/>
            </a:br>
            <a:r>
              <a:rPr lang="en-US" sz="1800" dirty="0"/>
              <a:t>	b’ = b - u * </a:t>
            </a:r>
            <a:r>
              <a:rPr lang="en-US" sz="1800" dirty="0" err="1"/>
              <a:t>y</a:t>
            </a:r>
            <a:r>
              <a:rPr lang="en-US" sz="1800" baseline="-25000" dirty="0" err="1"/>
              <a:t>r</a:t>
            </a:r>
            <a:r>
              <a:rPr lang="en-US" sz="1800" dirty="0"/>
              <a:t> 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	</a:t>
            </a:r>
            <a:r>
              <a:rPr lang="en-US" sz="1800" dirty="0" err="1"/>
              <a:t>chromaVal</a:t>
            </a:r>
            <a:r>
              <a:rPr lang="en-US" sz="1800" dirty="0"/>
              <a:t> = a’ * </a:t>
            </a:r>
            <a:r>
              <a:rPr lang="en-US" sz="1800" dirty="0" err="1"/>
              <a:t>lumaVal</a:t>
            </a:r>
            <a:r>
              <a:rPr lang="en-US" sz="1800" dirty="0"/>
              <a:t> + b’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Updating the slope parameter of the CCLM model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8CF02B9-9AD1-C645-B0D8-75592C851E61}"/>
              </a:ext>
            </a:extLst>
          </p:cNvPr>
          <p:cNvSpPr txBox="1">
            <a:spLocks/>
          </p:cNvSpPr>
          <p:nvPr/>
        </p:nvSpPr>
        <p:spPr>
          <a:xfrm>
            <a:off x="4572000" y="1080000"/>
            <a:ext cx="4572000" cy="215440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endParaRPr lang="en-US" sz="1800" dirty="0"/>
          </a:p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FF8861-0836-B040-B950-7AE5B1709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396" y="879488"/>
            <a:ext cx="3009900" cy="189547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DA53DEF-9E10-A241-8074-3AA76D5F8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396" y="2774963"/>
            <a:ext cx="30099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39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56371"/>
            <a:ext cx="8213444" cy="3093379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Update parameter ‘u’:</a:t>
            </a:r>
            <a:endParaRPr lang="en-US" sz="1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Integer value between -4 and 4, inclusive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One unit corresponds to 1/8</a:t>
            </a:r>
            <a:r>
              <a:rPr lang="en-US" sz="1800" baseline="30000" dirty="0"/>
              <a:t>th</a:t>
            </a:r>
            <a:r>
              <a:rPr lang="en-US" sz="1800" dirty="0"/>
              <a:t> chroma sample adjustment per luma sample</a:t>
            </a:r>
          </a:p>
          <a:p>
            <a:endParaRPr lang="en-US" sz="1800" dirty="0"/>
          </a:p>
          <a:p>
            <a:r>
              <a:rPr lang="en-US" sz="1800" dirty="0"/>
              <a:t>Update indicated if a chroma PU’s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Mode is one of the main CCLM modes (using both top and left reference)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Size is at least 128 samples</a:t>
            </a:r>
          </a:p>
          <a:p>
            <a:endParaRPr lang="en-US" sz="1800" dirty="0"/>
          </a:p>
          <a:p>
            <a:r>
              <a:rPr lang="en-US" sz="1800" dirty="0"/>
              <a:t>Encoder performs fast SATD search for ‘u’ and includes the best slope update from this search to RDO only if SATD improve over original slope.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Updating the slope parameter of the CCLM model</a:t>
            </a: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1800" dirty="0">
                <a:solidFill>
                  <a:schemeClr val="bg2"/>
                </a:solidFill>
              </a:rPr>
              <a:t>Implementation detail</a:t>
            </a:r>
          </a:p>
        </p:txBody>
      </p:sp>
    </p:spTree>
    <p:extLst>
      <p:ext uri="{BB962C8B-B14F-4D97-AF65-F5344CB8AC3E}">
        <p14:creationId xmlns:p14="http://schemas.microsoft.com/office/powerpoint/2010/main" val="470590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E3FB1D-91C2-EB43-BE9F-4EA901998A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680581"/>
              </p:ext>
            </p:extLst>
          </p:nvPr>
        </p:nvGraphicFramePr>
        <p:xfrm>
          <a:off x="2988527" y="824023"/>
          <a:ext cx="4140819" cy="3977640"/>
        </p:xfrm>
        <a:graphic>
          <a:graphicData uri="http://schemas.openxmlformats.org/drawingml/2006/table">
            <a:tbl>
              <a:tblPr firstRow="1" firstCol="1" bandRow="1"/>
              <a:tblGrid>
                <a:gridCol w="690136">
                  <a:extLst>
                    <a:ext uri="{9D8B030D-6E8A-4147-A177-3AD203B41FA5}">
                      <a16:colId xmlns:a16="http://schemas.microsoft.com/office/drawing/2014/main" val="3141336766"/>
                    </a:ext>
                  </a:extLst>
                </a:gridCol>
                <a:gridCol w="744827">
                  <a:extLst>
                    <a:ext uri="{9D8B030D-6E8A-4147-A177-3AD203B41FA5}">
                      <a16:colId xmlns:a16="http://schemas.microsoft.com/office/drawing/2014/main" val="2247167500"/>
                    </a:ext>
                  </a:extLst>
                </a:gridCol>
                <a:gridCol w="744175">
                  <a:extLst>
                    <a:ext uri="{9D8B030D-6E8A-4147-A177-3AD203B41FA5}">
                      <a16:colId xmlns:a16="http://schemas.microsoft.com/office/drawing/2014/main" val="3783397031"/>
                    </a:ext>
                  </a:extLst>
                </a:gridCol>
                <a:gridCol w="744175">
                  <a:extLst>
                    <a:ext uri="{9D8B030D-6E8A-4147-A177-3AD203B41FA5}">
                      <a16:colId xmlns:a16="http://schemas.microsoft.com/office/drawing/2014/main" val="440235303"/>
                    </a:ext>
                  </a:extLst>
                </a:gridCol>
                <a:gridCol w="608753">
                  <a:extLst>
                    <a:ext uri="{9D8B030D-6E8A-4147-A177-3AD203B41FA5}">
                      <a16:colId xmlns:a16="http://schemas.microsoft.com/office/drawing/2014/main" val="1894005280"/>
                    </a:ext>
                  </a:extLst>
                </a:gridCol>
                <a:gridCol w="608753">
                  <a:extLst>
                    <a:ext uri="{9D8B030D-6E8A-4147-A177-3AD203B41FA5}">
                      <a16:colId xmlns:a16="http://schemas.microsoft.com/office/drawing/2014/main" val="2895496083"/>
                    </a:ext>
                  </a:extLst>
                </a:gridCol>
              </a:tblGrid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474775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ECM-3.0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979480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52573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-1.64 %</a:t>
                      </a:r>
                      <a:endParaRPr lang="en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844736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162659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440598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829250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034704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604181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590621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695739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215047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759206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ECM-3.0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73360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430435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49201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289219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736240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750128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755262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825444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6965970"/>
                  </a:ext>
                </a:extLst>
              </a:tr>
              <a:tr h="1582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en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71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Allowing encoder to adjust the CCLM slope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Provides coding efficiency improvements</a:t>
            </a:r>
            <a:endParaRPr lang="en-US" sz="1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Has minimal impact on encoder/decoder runtimes</a:t>
            </a:r>
          </a:p>
          <a:p>
            <a:endParaRPr lang="en-US" sz="1800" dirty="0"/>
          </a:p>
          <a:p>
            <a:r>
              <a:rPr lang="en-US" sz="1800" dirty="0"/>
              <a:t>Suggested to include the technique in the next round of EEs.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Props1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5565</TotalTime>
  <Words>564</Words>
  <Application>Microsoft Macintosh PowerPoint</Application>
  <PresentationFormat>On-screen Show (16:9)</PresentationFormat>
  <Paragraphs>142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AHG12: Slope adjustment for CCLM JVET-Y0055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Lainema, Jani (Nokia - FI/Tampere)</cp:lastModifiedBy>
  <cp:revision>34</cp:revision>
  <dcterms:created xsi:type="dcterms:W3CDTF">2021-02-11T14:34:49Z</dcterms:created>
  <dcterms:modified xsi:type="dcterms:W3CDTF">2022-01-13T09:34:34Z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