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12"/>
  </p:notesMasterIdLst>
  <p:sldIdLst>
    <p:sldId id="385" r:id="rId2"/>
    <p:sldId id="413" r:id="rId3"/>
    <p:sldId id="417" r:id="rId4"/>
    <p:sldId id="418" r:id="rId5"/>
    <p:sldId id="419" r:id="rId6"/>
    <p:sldId id="421" r:id="rId7"/>
    <p:sldId id="423" r:id="rId8"/>
    <p:sldId id="420" r:id="rId9"/>
    <p:sldId id="425" r:id="rId10"/>
    <p:sldId id="41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413"/>
            <p14:sldId id="417"/>
            <p14:sldId id="418"/>
            <p14:sldId id="419"/>
            <p14:sldId id="421"/>
            <p14:sldId id="423"/>
            <p14:sldId id="420"/>
            <p14:sldId id="425"/>
            <p14:sldId id="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  <p:cmAuthor id="3" name="李 雪晴" initials="李" lastIdx="1" clrIdx="2">
    <p:extLst>
      <p:ext uri="{19B8F6BF-5375-455C-9EA6-DF929625EA0E}">
        <p15:presenceInfo xmlns:p15="http://schemas.microsoft.com/office/powerpoint/2012/main" userId="S::lixueqing@bytedance.com::f1aeb7ad-1ee2-493d-9deb-d3ab1f0eb7a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325AB4"/>
    <a:srgbClr val="78E6DC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3" autoAdjust="0"/>
    <p:restoredTop sz="80630" autoAdjust="0"/>
  </p:normalViewPr>
  <p:slideViewPr>
    <p:cSldViewPr snapToGrid="0">
      <p:cViewPr varScale="1">
        <p:scale>
          <a:sx n="74" d="100"/>
          <a:sy n="74" d="100"/>
        </p:scale>
        <p:origin x="5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CN" dirty="0"/>
              <a:t>Tools supported </a:t>
            </a:r>
          </a:p>
          <a:p>
            <a:pPr lvl="1"/>
            <a:r>
              <a:rPr lang="en" altLang="zh-CN" i="1" dirty="0"/>
              <a:t>Almost all the tools in Main 10 Profile </a:t>
            </a:r>
            <a:endParaRPr lang="en" altLang="zh-CN" dirty="0"/>
          </a:p>
          <a:p>
            <a:pPr lvl="1"/>
            <a:r>
              <a:rPr lang="en" altLang="zh-CN" i="1" dirty="0"/>
              <a:t>IBC, BDPCM, BDOF, DMVR, ALF, etc. </a:t>
            </a:r>
            <a:endParaRPr lang="en" altLang="zh-CN" dirty="0"/>
          </a:p>
          <a:p>
            <a:r>
              <a:rPr lang="en" altLang="zh-CN" dirty="0"/>
              <a:t>Tools not supported yet </a:t>
            </a:r>
          </a:p>
          <a:p>
            <a:pPr lvl="1"/>
            <a:r>
              <a:rPr lang="en" altLang="zh-CN" i="1" dirty="0"/>
              <a:t>Tools for 360 applications </a:t>
            </a:r>
            <a:endParaRPr lang="en" altLang="zh-CN" dirty="0"/>
          </a:p>
          <a:p>
            <a:pPr lvl="1"/>
            <a:r>
              <a:rPr lang="en" altLang="zh-CN" dirty="0"/>
              <a:t>Wrap-around motion compensation </a:t>
            </a:r>
          </a:p>
          <a:p>
            <a:pPr lvl="1"/>
            <a:r>
              <a:rPr lang="en" altLang="zh-CN" dirty="0"/>
              <a:t>Projection formats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6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716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73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48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CPU: 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 (4× high-performance + 4× high-efficiency)</a:t>
            </a:r>
          </a:p>
          <a:p>
            <a:r>
              <a:rPr lang="en-US" altLang="zh-CN" dirty="0"/>
              <a:t>GPU: A</a:t>
            </a:r>
            <a:r>
              <a:rPr lang="en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pple</a:t>
            </a:r>
            <a:r>
              <a:rPr lang="en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-designed integrated graphics (up to 8 cores)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94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CPU:</a:t>
            </a:r>
            <a:r>
              <a:rPr lang="en" altLang="zh-CN" dirty="0">
                <a:effectLst/>
              </a:rPr>
              <a:t> </a:t>
            </a:r>
            <a:r>
              <a:rPr lang="en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" altLang="zh-CN" dirty="0">
                <a:effectLst/>
              </a:rPr>
              <a:t>2 "big" Lightning + 4 "little" Thunder)</a:t>
            </a:r>
          </a:p>
          <a:p>
            <a:r>
              <a:rPr lang="en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GPU: Apple-designed </a:t>
            </a:r>
            <a:r>
              <a:rPr lang="en" altLang="zh-CN" dirty="0">
                <a:effectLst/>
              </a:rPr>
              <a:t>4 core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04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00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82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077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077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1488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altLang="zh-CN" sz="2800" cap="none" dirty="0">
                <a:cs typeface="Arial" panose="020B0604020202020204" pitchFamily="34" charset="0"/>
              </a:rPr>
              <a:t>JVET-Y</a:t>
            </a:r>
            <a:r>
              <a:rPr lang="en-US" altLang="zh-CN" sz="2800" cap="none" dirty="0">
                <a:cs typeface="Arial" panose="020B0604020202020204" pitchFamily="34" charset="0"/>
              </a:rPr>
              <a:t>0054 </a:t>
            </a:r>
            <a:r>
              <a:rPr lang="en-CA" altLang="zh-CN" sz="2800" cap="none" dirty="0">
                <a:cs typeface="Arial" panose="020B0604020202020204" pitchFamily="34" charset="0"/>
              </a:rPr>
              <a:t>Update on a VVC software decoder, BVC, </a:t>
            </a:r>
            <a:r>
              <a:rPr lang="en-US" altLang="zh-CN" sz="2800" cap="none" dirty="0">
                <a:cs typeface="Arial" panose="020B0604020202020204" pitchFamily="34" charset="0"/>
              </a:rPr>
              <a:t>for heterogeneous CPU plus GPU systems</a:t>
            </a:r>
            <a:r>
              <a:rPr lang="zh-CN" altLang="zh-CN" sz="2800" cap="none" dirty="0">
                <a:cs typeface="Arial" panose="020B0604020202020204" pitchFamily="34" charset="0"/>
              </a:rPr>
              <a:t> </a:t>
            </a:r>
            <a:endParaRPr lang="en-US" sz="2800" cap="none" dirty="0">
              <a:cs typeface="Arial" panose="020B0604020202020204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201966" y="3428999"/>
            <a:ext cx="7596452" cy="10862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dirty="0"/>
              <a:t>Lingyu Li, Haibin Yin, Li Zhang, Yang Zhang</a:t>
            </a:r>
            <a:r>
              <a:rPr lang="zh-CN" altLang="zh-CN" dirty="0"/>
              <a:t> 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Bytedance Inc.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E050B0A-1371-8E4A-9085-25216EE28E96}"/>
              </a:ext>
            </a:extLst>
          </p:cNvPr>
          <p:cNvSpPr txBox="1"/>
          <p:nvPr/>
        </p:nvSpPr>
        <p:spPr>
          <a:xfrm>
            <a:off x="4893972" y="2286000"/>
            <a:ext cx="25394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/>
              <a:t>Thanks</a:t>
            </a:r>
            <a:endParaRPr kumimoji="1"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71912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Introduction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altLang="zh-CN" dirty="0"/>
              <a:t>BVC decoder: </a:t>
            </a:r>
            <a:endParaRPr lang="en" altLang="zh-CN" i="1" dirty="0"/>
          </a:p>
          <a:p>
            <a:pPr lvl="1"/>
            <a:r>
              <a:rPr lang="en" altLang="zh-CN" dirty="0"/>
              <a:t>As a follow-up of </a:t>
            </a:r>
            <a:r>
              <a:rPr lang="en" altLang="zh-CN" dirty="0">
                <a:hlinkClick r:id="rId3"/>
              </a:rPr>
              <a:t>JEVT-V0128</a:t>
            </a:r>
            <a:r>
              <a:rPr lang="en" altLang="zh-CN" dirty="0"/>
              <a:t> </a:t>
            </a:r>
          </a:p>
          <a:p>
            <a:pPr lvl="1"/>
            <a:r>
              <a:rPr lang="en" altLang="zh-CN" dirty="0"/>
              <a:t>A VVC</a:t>
            </a:r>
            <a:r>
              <a:rPr lang="en" altLang="zh-CN" i="1" dirty="0"/>
              <a:t> software decoder for </a:t>
            </a:r>
            <a:r>
              <a:rPr lang="en-CA" altLang="zh-CN" dirty="0"/>
              <a:t>heterogeneous CPU plus GPU systems.</a:t>
            </a:r>
            <a:r>
              <a:rPr lang="zh-CN" altLang="zh-CN" dirty="0"/>
              <a:t> </a:t>
            </a:r>
            <a:endParaRPr lang="en" altLang="zh-CN" i="1" dirty="0"/>
          </a:p>
        </p:txBody>
      </p:sp>
      <p:pic>
        <p:nvPicPr>
          <p:cNvPr id="40" name="图片 39" descr="图表, 饼图&#10;&#10;描述已自动生成">
            <a:extLst>
              <a:ext uri="{FF2B5EF4-FFF2-40B4-BE49-F238E27FC236}">
                <a16:creationId xmlns:a16="http://schemas.microsoft.com/office/drawing/2014/main" id="{EA3E20A8-E4A9-2447-A930-6BC2F5C1EC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911" y="2499995"/>
            <a:ext cx="4750113" cy="41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90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Optimization </a:t>
            </a:r>
            <a:br>
              <a:rPr lang="en" altLang="zh-CN" dirty="0"/>
            </a:b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AF659E-964D-8641-AB0A-20BB94018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236" y="1213431"/>
            <a:ext cx="7085528" cy="49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Supported platform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altLang="zh-CN" dirty="0"/>
              <a:t>Apple/arm AArch64: </a:t>
            </a:r>
            <a:endParaRPr lang="en" altLang="zh-CN" i="1" dirty="0"/>
          </a:p>
          <a:p>
            <a:pPr lvl="1"/>
            <a:r>
              <a:rPr lang="en" altLang="zh-CN" i="1" dirty="0"/>
              <a:t>iOS</a:t>
            </a:r>
          </a:p>
          <a:p>
            <a:pPr lvl="1"/>
            <a:r>
              <a:rPr lang="en" altLang="zh-CN" i="1" dirty="0"/>
              <a:t>MacOS M1</a:t>
            </a:r>
            <a:endParaRPr lang="en" altLang="zh-CN" dirty="0"/>
          </a:p>
        </p:txBody>
      </p:sp>
    </p:spTree>
    <p:extLst>
      <p:ext uri="{BB962C8B-B14F-4D97-AF65-F5344CB8AC3E}">
        <p14:creationId xmlns:p14="http://schemas.microsoft.com/office/powerpoint/2010/main" val="1063474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Test settings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altLang="zh-CN" dirty="0"/>
              <a:t>Platform &amp; Device </a:t>
            </a:r>
            <a:endParaRPr lang="en" altLang="zh-CN" i="1" dirty="0"/>
          </a:p>
          <a:p>
            <a:pPr lvl="1"/>
            <a:r>
              <a:rPr lang="en" altLang="zh-CN" dirty="0"/>
              <a:t>MacOS, Mac mini (Apple M1) </a:t>
            </a:r>
          </a:p>
          <a:p>
            <a:pPr lvl="1"/>
            <a:r>
              <a:rPr lang="en" altLang="zh-CN" dirty="0"/>
              <a:t>iOS, iPhone 13 (Apple A15)</a:t>
            </a:r>
          </a:p>
          <a:p>
            <a:r>
              <a:rPr lang="en" altLang="zh-CN" dirty="0"/>
              <a:t>Bitstreams </a:t>
            </a:r>
          </a:p>
          <a:p>
            <a:pPr lvl="1"/>
            <a:r>
              <a:rPr lang="en" altLang="zh-CN" i="1" dirty="0"/>
              <a:t>Generated using VTM-11.0, CTC RA configuration </a:t>
            </a:r>
            <a:endParaRPr lang="en" altLang="zh-CN" dirty="0"/>
          </a:p>
          <a:p>
            <a:pPr lvl="1"/>
            <a:r>
              <a:rPr lang="en" altLang="zh-CN" i="1" dirty="0"/>
              <a:t>CTC conditions except internal bit depth is set to 8</a:t>
            </a:r>
            <a:endParaRPr lang="en" altLang="zh-CN" dirty="0"/>
          </a:p>
        </p:txBody>
      </p:sp>
    </p:spTree>
    <p:extLst>
      <p:ext uri="{BB962C8B-B14F-4D97-AF65-F5344CB8AC3E}">
        <p14:creationId xmlns:p14="http://schemas.microsoft.com/office/powerpoint/2010/main" val="1056287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Performance on Mac M1 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pPr marL="0" indent="0">
              <a:buNone/>
            </a:pPr>
            <a:endParaRPr lang="en" altLang="zh-CN" dirty="0"/>
          </a:p>
          <a:p>
            <a:r>
              <a:rPr lang="en" altLang="zh-CN" dirty="0"/>
              <a:t>For 4K 8-bit CTC bitstreams </a:t>
            </a:r>
          </a:p>
          <a:p>
            <a:pPr lvl="1"/>
            <a:r>
              <a:rPr lang="en" altLang="zh-CN" i="1" dirty="0"/>
              <a:t>Achieve </a:t>
            </a:r>
            <a:r>
              <a:rPr lang="en-US" altLang="zh-CN" i="1" dirty="0"/>
              <a:t>39</a:t>
            </a:r>
            <a:r>
              <a:rPr lang="en" altLang="zh-CN" i="1" dirty="0"/>
              <a:t> fps with single thread on average</a:t>
            </a:r>
            <a:endParaRPr lang="en" altLang="zh-CN" dirty="0"/>
          </a:p>
          <a:p>
            <a:pPr lvl="1"/>
            <a:r>
              <a:rPr lang="en" altLang="zh-CN" dirty="0"/>
              <a:t>10x faster than the VTM11.0 reference decoder with single thread</a:t>
            </a:r>
            <a:r>
              <a:rPr lang="en" altLang="zh-CN" i="1" dirty="0"/>
              <a:t> </a:t>
            </a:r>
            <a:endParaRPr lang="en" altLang="zh-CN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2F92DA2-F556-A34D-B153-974299625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936344"/>
              </p:ext>
            </p:extLst>
          </p:nvPr>
        </p:nvGraphicFramePr>
        <p:xfrm>
          <a:off x="2356831" y="1143000"/>
          <a:ext cx="7714446" cy="32587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3244">
                  <a:extLst>
                    <a:ext uri="{9D8B030D-6E8A-4147-A177-3AD203B41FA5}">
                      <a16:colId xmlns:a16="http://schemas.microsoft.com/office/drawing/2014/main" val="3143112634"/>
                    </a:ext>
                  </a:extLst>
                </a:gridCol>
                <a:gridCol w="1255539">
                  <a:extLst>
                    <a:ext uri="{9D8B030D-6E8A-4147-A177-3AD203B41FA5}">
                      <a16:colId xmlns:a16="http://schemas.microsoft.com/office/drawing/2014/main" val="1597605996"/>
                    </a:ext>
                  </a:extLst>
                </a:gridCol>
                <a:gridCol w="1074328">
                  <a:extLst>
                    <a:ext uri="{9D8B030D-6E8A-4147-A177-3AD203B41FA5}">
                      <a16:colId xmlns:a16="http://schemas.microsoft.com/office/drawing/2014/main" val="3666597119"/>
                    </a:ext>
                  </a:extLst>
                </a:gridCol>
                <a:gridCol w="931947">
                  <a:extLst>
                    <a:ext uri="{9D8B030D-6E8A-4147-A177-3AD203B41FA5}">
                      <a16:colId xmlns:a16="http://schemas.microsoft.com/office/drawing/2014/main" val="1008318508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3515493857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987634919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67499659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4181909257"/>
                    </a:ext>
                  </a:extLst>
                </a:gridCol>
              </a:tblGrid>
              <a:tr h="30043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BVC </a:t>
                      </a:r>
                      <a:r>
                        <a:rPr lang="en" altLang="zh-CN" sz="1200" u="none" strike="noStrike" dirty="0">
                          <a:effectLst/>
                        </a:rPr>
                        <a:t>(CPU+GPU) </a:t>
                      </a:r>
                      <a:r>
                        <a:rPr lang="en" sz="1200" u="none" strike="noStrike" dirty="0">
                          <a:effectLst/>
                        </a:rPr>
                        <a:t>vs. VTM-11.0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50969"/>
                  </a:ext>
                </a:extLst>
              </a:tr>
              <a:tr h="3004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RA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36249"/>
                  </a:ext>
                </a:extLst>
              </a:tr>
              <a:tr h="5548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VTM-11.0 (fps)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BVC (CPU+GPU)(fps)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Speedup ratio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13299"/>
                  </a:ext>
                </a:extLst>
              </a:tr>
              <a:tr h="3004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T-1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T-2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T-4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T-1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T-2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T-4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353996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class A1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42.98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79.51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129.79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21.19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998999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A2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63.73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105.33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281767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B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154.58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423.69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271640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C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70.75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605.52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872.22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1161.9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8011925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D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264.51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1592.07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1856.28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2439.1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0428774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F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710.23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998.03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8994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34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Performance on iPhone13 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607021"/>
            <a:ext cx="10687050" cy="4922565"/>
          </a:xfrm>
        </p:spPr>
        <p:txBody>
          <a:bodyPr>
            <a:normAutofit/>
          </a:bodyPr>
          <a:lstStyle/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endParaRPr lang="en" altLang="zh-CN" dirty="0"/>
          </a:p>
          <a:p>
            <a:pPr marL="0" indent="0">
              <a:buNone/>
            </a:pPr>
            <a:endParaRPr lang="en" altLang="zh-CN" dirty="0"/>
          </a:p>
          <a:p>
            <a:r>
              <a:rPr lang="en" altLang="zh-CN" dirty="0"/>
              <a:t>For 4K 8-bit CTC bitstreams </a:t>
            </a:r>
          </a:p>
          <a:p>
            <a:pPr lvl="1"/>
            <a:r>
              <a:rPr lang="en" altLang="zh-CN" dirty="0"/>
              <a:t>Achieve </a:t>
            </a:r>
            <a:r>
              <a:rPr lang="en-US" altLang="zh-CN" dirty="0"/>
              <a:t>35</a:t>
            </a:r>
            <a:r>
              <a:rPr lang="en" altLang="zh-CN" dirty="0"/>
              <a:t> fps with single thread on average</a:t>
            </a:r>
          </a:p>
          <a:p>
            <a:pPr lvl="1"/>
            <a:r>
              <a:rPr lang="en" altLang="zh-CN" dirty="0"/>
              <a:t>1</a:t>
            </a:r>
            <a:r>
              <a:rPr lang="en-US" altLang="zh-CN" dirty="0"/>
              <a:t>5</a:t>
            </a:r>
            <a:r>
              <a:rPr lang="en" altLang="zh-CN" dirty="0"/>
              <a:t>x faster than the VTM11.0 reference decoder with single thread 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2F92DA2-F556-A34D-B153-974299625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075456"/>
              </p:ext>
            </p:extLst>
          </p:nvPr>
        </p:nvGraphicFramePr>
        <p:xfrm>
          <a:off x="2356831" y="1143000"/>
          <a:ext cx="7714446" cy="32587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3244">
                  <a:extLst>
                    <a:ext uri="{9D8B030D-6E8A-4147-A177-3AD203B41FA5}">
                      <a16:colId xmlns:a16="http://schemas.microsoft.com/office/drawing/2014/main" val="3143112634"/>
                    </a:ext>
                  </a:extLst>
                </a:gridCol>
                <a:gridCol w="1255539">
                  <a:extLst>
                    <a:ext uri="{9D8B030D-6E8A-4147-A177-3AD203B41FA5}">
                      <a16:colId xmlns:a16="http://schemas.microsoft.com/office/drawing/2014/main" val="1597605996"/>
                    </a:ext>
                  </a:extLst>
                </a:gridCol>
                <a:gridCol w="1074328">
                  <a:extLst>
                    <a:ext uri="{9D8B030D-6E8A-4147-A177-3AD203B41FA5}">
                      <a16:colId xmlns:a16="http://schemas.microsoft.com/office/drawing/2014/main" val="3666597119"/>
                    </a:ext>
                  </a:extLst>
                </a:gridCol>
                <a:gridCol w="931947">
                  <a:extLst>
                    <a:ext uri="{9D8B030D-6E8A-4147-A177-3AD203B41FA5}">
                      <a16:colId xmlns:a16="http://schemas.microsoft.com/office/drawing/2014/main" val="1008318508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3515493857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987634919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67499659"/>
                    </a:ext>
                  </a:extLst>
                </a:gridCol>
                <a:gridCol w="724847">
                  <a:extLst>
                    <a:ext uri="{9D8B030D-6E8A-4147-A177-3AD203B41FA5}">
                      <a16:colId xmlns:a16="http://schemas.microsoft.com/office/drawing/2014/main" val="4181909257"/>
                    </a:ext>
                  </a:extLst>
                </a:gridCol>
              </a:tblGrid>
              <a:tr h="30043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BVC </a:t>
                      </a:r>
                      <a:r>
                        <a:rPr lang="en" altLang="zh-CN" sz="1200" u="none" strike="noStrike" dirty="0">
                          <a:effectLst/>
                        </a:rPr>
                        <a:t>(CPU+GPU) </a:t>
                      </a:r>
                      <a:r>
                        <a:rPr lang="en" sz="1200" u="none" strike="noStrike" dirty="0">
                          <a:effectLst/>
                        </a:rPr>
                        <a:t>vs. VTM-11.0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50969"/>
                  </a:ext>
                </a:extLst>
              </a:tr>
              <a:tr h="3004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RA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36249"/>
                  </a:ext>
                </a:extLst>
              </a:tr>
              <a:tr h="5548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VTM-11.0 (fps)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BVC (CPU+GPU)(fps)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Speedup ratio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13299"/>
                  </a:ext>
                </a:extLst>
              </a:tr>
              <a:tr h="3004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T-1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T-2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T-4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T-1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T-2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T-4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353996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 dirty="0">
                          <a:effectLst/>
                        </a:rPr>
                        <a:t>class A1</a:t>
                      </a:r>
                      <a:endParaRPr lang="e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60.7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67.7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27.2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998999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A2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48.8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281767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B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144.3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205.0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217.7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271640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C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53.5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473.3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563.7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630.3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8011925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D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206.6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970.5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1043.5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1074.2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0428774"/>
                  </a:ext>
                </a:extLst>
              </a:tr>
              <a:tr h="300433">
                <a:tc>
                  <a:txBody>
                    <a:bodyPr/>
                    <a:lstStyle/>
                    <a:p>
                      <a:pPr algn="ctr" fontAlgn="ctr"/>
                      <a:r>
                        <a:rPr lang="en" sz="1200" u="none" strike="noStrike">
                          <a:effectLst/>
                        </a:rPr>
                        <a:t>class F</a:t>
                      </a:r>
                      <a:endParaRPr lang="e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43.6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444.1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527.6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616.0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8994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905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Conclusion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altLang="zh-CN" dirty="0"/>
              <a:t>BVC decoder employs GPU to </a:t>
            </a:r>
            <a:r>
              <a:rPr lang="en-US" altLang="zh-CN" dirty="0"/>
              <a:t>accelerate VVC decoding</a:t>
            </a:r>
            <a:r>
              <a:rPr lang="zh-CN" altLang="zh-CN" dirty="0"/>
              <a:t> </a:t>
            </a:r>
            <a:r>
              <a:rPr lang="en-US" altLang="zh-CN" dirty="0"/>
              <a:t>for</a:t>
            </a:r>
            <a:r>
              <a:rPr lang="en" altLang="zh-CN" dirty="0"/>
              <a:t> </a:t>
            </a:r>
            <a:r>
              <a:rPr lang="en-CA" altLang="zh-CN" dirty="0"/>
              <a:t>heterogeneous CPU plus GPU systems</a:t>
            </a:r>
            <a:r>
              <a:rPr lang="zh-CN" altLang="zh-CN" dirty="0"/>
              <a:t> </a:t>
            </a:r>
            <a:endParaRPr lang="en" altLang="zh-CN" dirty="0"/>
          </a:p>
          <a:p>
            <a:pPr lvl="1"/>
            <a:r>
              <a:rPr lang="en" altLang="zh-CN" i="1" dirty="0"/>
              <a:t>For videos @30fps with 8 bit coding, using Mac M1 or iPhone 13</a:t>
            </a:r>
            <a:endParaRPr lang="en" altLang="zh-CN" dirty="0"/>
          </a:p>
          <a:p>
            <a:pPr lvl="2"/>
            <a:r>
              <a:rPr lang="en" altLang="zh-CN" dirty="0"/>
              <a:t>The BVC decoder achieves real-time decoding speed for 4K resolution with single thread</a:t>
            </a:r>
          </a:p>
        </p:txBody>
      </p:sp>
    </p:spTree>
    <p:extLst>
      <p:ext uri="{BB962C8B-B14F-4D97-AF65-F5344CB8AC3E}">
        <p14:creationId xmlns:p14="http://schemas.microsoft.com/office/powerpoint/2010/main" val="2823629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6AFEEA8-2A0E-46EA-B0E0-CFD07F7A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altLang="zh-CN" dirty="0"/>
              <a:t>Reference</a:t>
            </a:r>
            <a:br>
              <a:rPr lang="en-US" altLang="zh-CN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88A18D-BBF4-5D4B-9916-8522DCCB3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Y. He, L. Li, Y. Li, H. Yin, J. Zhang, L. Zhang, Y. Zhang (</a:t>
            </a:r>
            <a:r>
              <a:rPr lang="en-CA" altLang="zh-CN" dirty="0" err="1"/>
              <a:t>Bytedance</a:t>
            </a:r>
            <a:r>
              <a:rPr lang="en-CA" altLang="zh-CN" dirty="0"/>
              <a:t>), “Performance of a VVC software decoder - BVC”, doc. </a:t>
            </a:r>
            <a:r>
              <a:rPr lang="en-CA" altLang="zh-CN" u="sng" dirty="0">
                <a:hlinkClick r:id="rId3"/>
              </a:rPr>
              <a:t>JVET-V0128</a:t>
            </a:r>
            <a:r>
              <a:rPr lang="en-CA" altLang="zh-CN" dirty="0"/>
              <a:t> of ITU-T/ISO/IEC Joint Video Experts Team (JVET), 22nd meeting: April 2021.</a:t>
            </a:r>
            <a:endParaRPr lang="zh-CN" altLang="zh-CN" dirty="0"/>
          </a:p>
          <a:p>
            <a:endParaRPr lang="en" altLang="zh-CN" dirty="0"/>
          </a:p>
        </p:txBody>
      </p:sp>
    </p:spTree>
    <p:extLst>
      <p:ext uri="{BB962C8B-B14F-4D97-AF65-F5344CB8AC3E}">
        <p14:creationId xmlns:p14="http://schemas.microsoft.com/office/powerpoint/2010/main" val="56248059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248677</TotalTime>
  <Words>540</Words>
  <Application>Microsoft Office PowerPoint</Application>
  <PresentationFormat>Widescreen</PresentationFormat>
  <Paragraphs>194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等线</vt:lpstr>
      <vt:lpstr>Calibri</vt:lpstr>
      <vt:lpstr>Franklin Gothic Book</vt:lpstr>
      <vt:lpstr>Crop</vt:lpstr>
      <vt:lpstr>PowerPoint Presentation</vt:lpstr>
      <vt:lpstr>Introduction  </vt:lpstr>
      <vt:lpstr>Optimization    </vt:lpstr>
      <vt:lpstr>Supported platform  </vt:lpstr>
      <vt:lpstr>Test settings  </vt:lpstr>
      <vt:lpstr>Performance on Mac M1   </vt:lpstr>
      <vt:lpstr>Performance on iPhone13   </vt:lpstr>
      <vt:lpstr>Conclusion  </vt:lpstr>
      <vt:lpstr>Reference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/>
  <cp:lastModifiedBy>Ye-Kui Wang (yk0)</cp:lastModifiedBy>
  <cp:revision>3153</cp:revision>
  <dcterms:created xsi:type="dcterms:W3CDTF">2018-06-14T01:00:05Z</dcterms:created>
  <dcterms:modified xsi:type="dcterms:W3CDTF">2022-01-04T06:01:31Z</dcterms:modified>
</cp:coreProperties>
</file>