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7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8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9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1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2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4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1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6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1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9.xml" ContentType="application/vnd.openxmlformats-officedocument.theme+xml"/>
  <Override PartName="/ppt/slideLayouts/slideLayout98.xml" ContentType="application/vnd.openxmlformats-officedocument.presentationml.slideLayout+xml"/>
  <Override PartName="/ppt/theme/theme20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21.xml" ContentType="application/vnd.openxmlformats-officedocument.theme+xml"/>
  <Override PartName="/ppt/slideLayouts/slideLayout110.xml" ContentType="application/vnd.openxmlformats-officedocument.presentationml.slideLayout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6" r:id="rId3"/>
    <p:sldMasterId id="2147483679" r:id="rId4"/>
    <p:sldMasterId id="2147483691" r:id="rId5"/>
    <p:sldMasterId id="2147483704" r:id="rId6"/>
    <p:sldMasterId id="2147483706" r:id="rId7"/>
    <p:sldMasterId id="2147483718" r:id="rId8"/>
    <p:sldMasterId id="2147483723" r:id="rId9"/>
    <p:sldMasterId id="2147483727" r:id="rId10"/>
    <p:sldMasterId id="2147483731" r:id="rId11"/>
    <p:sldMasterId id="2147483744" r:id="rId12"/>
    <p:sldMasterId id="2147483748" r:id="rId13"/>
    <p:sldMasterId id="2147483752" r:id="rId14"/>
    <p:sldMasterId id="2147483756" r:id="rId15"/>
    <p:sldMasterId id="2147483760" r:id="rId16"/>
    <p:sldMasterId id="2147483764" r:id="rId17"/>
    <p:sldMasterId id="2147483768" r:id="rId18"/>
    <p:sldMasterId id="2147483772" r:id="rId19"/>
    <p:sldMasterId id="2147483776" r:id="rId20"/>
    <p:sldMasterId id="2147483778" r:id="rId21"/>
    <p:sldMasterId id="2147483790" r:id="rId22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3360"/>
    <a:srgbClr val="F9A5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26" y="3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0.xml"/><Relationship Id="rId1" Type="http://schemas.openxmlformats.org/officeDocument/2006/relationships/tags" Target="../tags/tag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0957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59814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77720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34455637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784509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471794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97308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1219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77728753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 dirty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59119642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28780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583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6" y="273053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68319136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603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4198377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2134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024817" y="88903"/>
            <a:ext cx="2928815" cy="116681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38370" y="88903"/>
            <a:ext cx="8598878" cy="116681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3767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2" y="2130428"/>
            <a:ext cx="10363201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448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9601" y="1600203"/>
            <a:ext cx="539261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3"/>
            <a:ext cx="539261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1098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41654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94965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077766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0504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41087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022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9651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29812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6740707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5252666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1704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7100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36567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81505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F44BC08-BA31-42AE-8A76-BDA3209AA065}" type="datetimeFigureOut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CCFAC9F-6563-4823-A3C7-24503B4959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7912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38370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22736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942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2442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864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7061635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558384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28338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024816" y="88901"/>
            <a:ext cx="2928815" cy="116681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38369" y="88901"/>
            <a:ext cx="8598878" cy="116681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19361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2550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9261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1337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2572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546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 descr="백색바탕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4124" y="6011863"/>
            <a:ext cx="1590431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3369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38369" y="536560"/>
            <a:ext cx="11715262" cy="606425"/>
          </a:xfrm>
        </p:spPr>
        <p:txBody>
          <a:bodyPr/>
          <a:lstStyle>
            <a:lvl1pPr>
              <a:defRPr sz="1800" b="1"/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917476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047753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38370" y="649289"/>
            <a:ext cx="5763846" cy="606425"/>
          </a:xfrm>
        </p:spPr>
        <p:txBody>
          <a:bodyPr/>
          <a:lstStyle>
            <a:lvl1pPr>
              <a:defRPr sz="2800"/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649289"/>
            <a:ext cx="5763846" cy="606425"/>
          </a:xfrm>
        </p:spPr>
        <p:txBody>
          <a:bodyPr/>
          <a:lstStyle>
            <a:lvl1pPr>
              <a:defRPr sz="2800"/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2529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6482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192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556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>
                <a:latin typeface="맑은 고딕" pitchFamily="50" charset="-127"/>
                <a:ea typeface="맑은 고딕" pitchFamily="50" charset="-127"/>
              </a:defRPr>
            </a:lvl2pPr>
            <a:lvl3pPr>
              <a:defRPr sz="2400">
                <a:latin typeface="맑은 고딕" pitchFamily="50" charset="-127"/>
                <a:ea typeface="맑은 고딕" pitchFamily="50" charset="-127"/>
              </a:defRPr>
            </a:lvl3pPr>
            <a:lvl4pPr>
              <a:defRPr sz="2000">
                <a:latin typeface="맑은 고딕" pitchFamily="50" charset="-127"/>
                <a:ea typeface="맑은 고딕" pitchFamily="50" charset="-127"/>
              </a:defRPr>
            </a:lvl4pPr>
            <a:lvl5pPr>
              <a:defRPr sz="2000">
                <a:latin typeface="맑은 고딕" pitchFamily="50" charset="-127"/>
                <a:ea typeface="맑은 고딕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32855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61879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146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8444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024816" y="88901"/>
            <a:ext cx="2928815" cy="116681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38369" y="88901"/>
            <a:ext cx="8598878" cy="1166813"/>
          </a:xfrm>
        </p:spPr>
        <p:txBody>
          <a:bodyPr vert="eaVert"/>
          <a:lstStyle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95470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30556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397582" y="6596390"/>
            <a:ext cx="2770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10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돋움" pitchFamily="50" charset="-127"/>
                <a:cs typeface="Arial" panose="020B0604020202020204" pitchFamily="34" charset="0"/>
              </a:rPr>
              <a:t>CTO Div. / Advanced Standard R&amp;D Lab.</a:t>
            </a:r>
            <a:endParaRPr lang="ko-KR" altLang="en-US" sz="110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돋움" pitchFamily="50" charset="-127"/>
              <a:cs typeface="Arial" panose="020B0604020202020204" pitchFamily="34" charset="0"/>
            </a:endParaRPr>
          </a:p>
        </p:txBody>
      </p:sp>
      <p:sp>
        <p:nvSpPr>
          <p:cNvPr id="4" name="바닥글 개체 틀 4"/>
          <p:cNvSpPr txBox="1">
            <a:spLocks/>
          </p:cNvSpPr>
          <p:nvPr userDrawn="1"/>
        </p:nvSpPr>
        <p:spPr>
          <a:xfrm>
            <a:off x="4958318" y="6561828"/>
            <a:ext cx="2273412" cy="233365"/>
          </a:xfrm>
          <a:prstGeom prst="rect">
            <a:avLst/>
          </a:prstGeom>
          <a:ln>
            <a:solidFill>
              <a:srgbClr val="5B6770"/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ko-KR" sz="1200" dirty="0" smtClean="0">
                <a:solidFill>
                  <a:srgbClr val="5B677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LGE Internal Use Only</a:t>
            </a:r>
            <a:endParaRPr lang="ko-KR" altLang="en-US" sz="1200" dirty="0">
              <a:solidFill>
                <a:srgbClr val="5B677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2773" y="53294"/>
            <a:ext cx="931721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직선 연결선 5"/>
          <p:cNvCxnSpPr/>
          <p:nvPr userDrawn="1"/>
        </p:nvCxnSpPr>
        <p:spPr>
          <a:xfrm>
            <a:off x="1" y="494168"/>
            <a:ext cx="121900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11661306" y="6583948"/>
            <a:ext cx="50687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50000"/>
              </a:spcBef>
            </a:pPr>
            <a:fld id="{C5BB988F-DA76-46F1-BE09-0AA1A7C87516}" type="slidenum">
              <a:rPr lang="ko-KR" altLang="en-US" sz="1300" smtClean="0">
                <a:solidFill>
                  <a:prstClr val="black"/>
                </a:solidFill>
                <a:latin typeface="Arial" charset="0"/>
                <a:ea typeface="돋움" pitchFamily="50" charset="-127"/>
              </a:rPr>
              <a:pPr algn="ctr">
                <a:spcBef>
                  <a:spcPct val="50000"/>
                </a:spcBef>
              </a:pPr>
              <a:t>‹#›</a:t>
            </a:fld>
            <a:r>
              <a:rPr lang="en-US" altLang="ko-KR" sz="1100" dirty="0" smtClean="0">
                <a:solidFill>
                  <a:prstClr val="black"/>
                </a:solidFill>
                <a:latin typeface="Arial" charset="0"/>
                <a:ea typeface="돋움" pitchFamily="50" charset="-127"/>
              </a:rPr>
              <a:t>/</a:t>
            </a:r>
            <a:r>
              <a:rPr lang="en-US" altLang="ko-KR" sz="1100" b="0" dirty="0" smtClean="0">
                <a:solidFill>
                  <a:prstClr val="black"/>
                </a:solidFill>
                <a:latin typeface="Arial" charset="0"/>
                <a:ea typeface="돋움" pitchFamily="50" charset="-127"/>
              </a:rPr>
              <a:t>1</a:t>
            </a:r>
            <a:endParaRPr lang="ko-KR" altLang="en-US" sz="1100" b="0" dirty="0">
              <a:solidFill>
                <a:prstClr val="black"/>
              </a:solidFill>
              <a:latin typeface="Arial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3198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0494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009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00563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4056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535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spect="1" noChangeArrowheads="1"/>
          </p:cNvSpPr>
          <p:nvPr userDrawn="1"/>
        </p:nvSpPr>
        <p:spPr bwMode="auto">
          <a:xfrm>
            <a:off x="4866677" y="5805489"/>
            <a:ext cx="24606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굴림" pitchFamily="34" charset="-127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dirty="0" smtClean="0">
                <a:solidFill>
                  <a:srgbClr val="000000"/>
                </a:solidFill>
                <a:ea typeface="바탕" pitchFamily="18" charset="-127"/>
                <a:cs typeface="Times New Roman" pitchFamily="18" charset="0"/>
              </a:rPr>
              <a:t>LG Electronics Finland Lab</a:t>
            </a:r>
          </a:p>
        </p:txBody>
      </p:sp>
      <p:pic>
        <p:nvPicPr>
          <p:cNvPr id="5" name="Picture 37" descr="C:\Users\jongpo.choi\Desktop\3D_Logo_Tagline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1" y="6021389"/>
            <a:ext cx="1416538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968263" y="2836864"/>
            <a:ext cx="4255477" cy="3698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lIns="89957" tIns="45698" rIns="89957" bIns="45698" anchor="ctr"/>
          <a:lstStyle>
            <a:lvl1pPr eaLnBrk="0" hangingPunct="0"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rebuchet MS" pitchFamily="34" charset="0"/>
                <a:ea typeface="돋움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600" dirty="0" smtClean="0">
                <a:solidFill>
                  <a:srgbClr val="000000"/>
                </a:solidFill>
                <a:latin typeface="Arial" charset="0"/>
              </a:rPr>
              <a:t>Contents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740" y="1196752"/>
            <a:ext cx="8952523" cy="1079723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  <a:extLst/>
        </p:spPr>
        <p:txBody>
          <a:bodyPr wrap="none" lIns="91405" tIns="45703" rIns="91405" bIns="45703"/>
          <a:lstStyle>
            <a:lvl1pPr algn="ctr">
              <a:defRPr lang="en-US" sz="2500" kern="1200" noProof="0" smtClean="0">
                <a:solidFill>
                  <a:schemeClr val="tx1"/>
                </a:solidFill>
                <a:latin typeface="Arial" charset="0"/>
                <a:ea typeface="돋움" pitchFamily="50" charset="-127"/>
                <a:cs typeface="+mn-cs"/>
              </a:defRPr>
            </a:lvl1pPr>
          </a:lstStyle>
          <a:p>
            <a:pPr lvl="0"/>
            <a:r>
              <a:rPr lang="ko-KR" altLang="en-US" noProof="0" smtClean="0"/>
              <a:t>마스터 제목 스타일 편집</a:t>
            </a:r>
            <a:endParaRPr lang="en-US" noProof="0" dirty="0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68995" y="3212976"/>
            <a:ext cx="4254011" cy="272758"/>
          </a:xfrm>
          <a:ln>
            <a:solidFill>
              <a:schemeClr val="bg1">
                <a:lumMod val="75000"/>
              </a:schemeClr>
            </a:solidFill>
          </a:ln>
        </p:spPr>
        <p:txBody>
          <a:bodyPr lIns="54000" rIns="54000">
            <a:spAutoFit/>
          </a:bodyPr>
          <a:lstStyle>
            <a:lvl1pPr marL="266700" indent="-266700" algn="l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 sz="1300"/>
            </a:lvl1pPr>
          </a:lstStyle>
          <a:p>
            <a:pPr lvl="0"/>
            <a:r>
              <a:rPr lang="ko-KR" altLang="en-US" noProof="0" smtClean="0"/>
              <a:t>마스터 부제목 스타일 편집</a:t>
            </a:r>
            <a:endParaRPr 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673600" y="5300663"/>
            <a:ext cx="2844800" cy="2857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4000" tIns="36000" rIns="54000" bIns="36000" numCol="1" anchor="t" anchorCtr="0" compatLnSpc="1">
            <a:prstTxWarp prst="textNoShape">
              <a:avLst/>
            </a:prstTxWarp>
            <a:spAutoFit/>
          </a:bodyPr>
          <a:lstStyle>
            <a:lvl1pPr algn="ctr" defTabSz="979488" latinLnBrk="1">
              <a:spcBef>
                <a:spcPct val="20000"/>
              </a:spcBef>
              <a:defRPr kumimoji="1" sz="1400" dirty="0" smtClean="0"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en-US" b="0">
                <a:solidFill>
                  <a:srgbClr val="000000"/>
                </a:solidFill>
                <a:latin typeface="Arial" charset="0"/>
                <a:ea typeface="굴림" pitchFamily="50" charset="-127"/>
              </a:rPr>
              <a:t>YYYY. MM. DD</a:t>
            </a:r>
            <a:endParaRPr lang="ru-RU" altLang="en-US" b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1229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8" y="4406903"/>
            <a:ext cx="103632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8" y="2906713"/>
            <a:ext cx="10363201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9814223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1"/>
          <p:cNvSpPr>
            <a:spLocks noChangeShapeType="1"/>
          </p:cNvSpPr>
          <p:nvPr userDrawn="1"/>
        </p:nvSpPr>
        <p:spPr bwMode="auto">
          <a:xfrm>
            <a:off x="0" y="6524625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kumimoji="0" lang="en-US" sz="1800" b="0" dirty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476250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kumimoji="0" lang="en-US" sz="1800" b="0" dirty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143418-BE84-4B38-B02A-F4B8957B331C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altLang="ko-KR" dirty="0">
                <a:solidFill>
                  <a:srgbClr val="000000"/>
                </a:solidFill>
              </a:rPr>
              <a:t>/Total page excluding Appendix</a:t>
            </a:r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281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1"/>
          <p:cNvSpPr>
            <a:spLocks noChangeShapeType="1"/>
          </p:cNvSpPr>
          <p:nvPr userDrawn="1"/>
        </p:nvSpPr>
        <p:spPr bwMode="auto">
          <a:xfrm>
            <a:off x="0" y="6524625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kumimoji="0" lang="en-US" sz="1800" b="0" dirty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4" name="Line 14"/>
          <p:cNvSpPr>
            <a:spLocks noChangeShapeType="1"/>
          </p:cNvSpPr>
          <p:nvPr userDrawn="1"/>
        </p:nvSpPr>
        <p:spPr bwMode="auto">
          <a:xfrm>
            <a:off x="0" y="476250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0"/>
            <a:endParaRPr kumimoji="0" lang="en-US" sz="1800" b="0" dirty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705C1F1-5A2A-469D-99F3-0D0D7F2E1587}" type="slidenum">
              <a:rPr lang="ru-RU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 altLang="ko-KR" dirty="0">
                <a:solidFill>
                  <a:srgbClr val="000000"/>
                </a:solidFill>
              </a:rPr>
              <a:t>/Total page excluding Appendix</a:t>
            </a:r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3058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7247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9919035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38370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5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35080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2269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98755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34548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1498842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smtClean="0"/>
              <a:t>그림을 추가하려면 아이콘을 클릭하십시오</a:t>
            </a:r>
            <a:endParaRPr lang="ko-KR" altLang="en-US" noProof="0" dirty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19571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38371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89787" y="650875"/>
            <a:ext cx="5763846" cy="60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16734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7220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024816" y="88901"/>
            <a:ext cx="2928815" cy="116681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38369" y="88901"/>
            <a:ext cx="8598878" cy="116681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4311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2461326" y="1277889"/>
            <a:ext cx="7237047" cy="1106537"/>
          </a:xfrm>
        </p:spPr>
        <p:txBody>
          <a:bodyPr/>
          <a:lstStyle>
            <a:lvl1pPr>
              <a:defRPr sz="2800" b="1"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pic>
        <p:nvPicPr>
          <p:cNvPr id="8" name="Picture 37" descr="C:\Users\jongpo.choi\Desktop\3D_Logo_Tagline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9401" y="6021389"/>
            <a:ext cx="1416538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직사각형 10"/>
          <p:cNvSpPr/>
          <p:nvPr userDrawn="1"/>
        </p:nvSpPr>
        <p:spPr>
          <a:xfrm>
            <a:off x="4677957" y="125413"/>
            <a:ext cx="2238113" cy="3385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 b="0" dirty="0" smtClean="0">
                <a:solidFill>
                  <a:srgbClr val="FFFFFF">
                    <a:lumMod val="75000"/>
                  </a:srgbClr>
                </a:solidFill>
                <a:latin typeface="Arial" charset="0"/>
                <a:ea typeface="돋움" pitchFamily="50" charset="-127"/>
                <a:cs typeface="Arial"/>
                <a:sym typeface="Wingdings"/>
              </a:rPr>
              <a:t>LGE Internal Use Only</a:t>
            </a:r>
            <a:endParaRPr lang="ko-KR" altLang="en-US" sz="1600" b="0" dirty="0">
              <a:solidFill>
                <a:srgbClr val="FFFFFF">
                  <a:lumMod val="75000"/>
                </a:srgbClr>
              </a:solidFill>
              <a:latin typeface="Arial" charset="0"/>
              <a:ea typeface="돋움" pitchFamily="50" charset="-127"/>
              <a:cs typeface="Arial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27300301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제목 슬라이드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반드시일등합시다_일반서체_LG Red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70339" y="115888"/>
            <a:ext cx="2856523" cy="4508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" name="그림 7" descr="백색바탕.png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0513647" y="6089651"/>
            <a:ext cx="1398954" cy="568325"/>
          </a:xfrm>
          <a:prstGeom prst="rect">
            <a:avLst/>
          </a:prstGeom>
          <a:noFill/>
          <a:ln w="9525">
            <a:noFill/>
            <a:miter/>
          </a:ln>
        </p:spPr>
      </p:pic>
    </p:spTree>
    <p:extLst>
      <p:ext uri="{BB962C8B-B14F-4D97-AF65-F5344CB8AC3E}">
        <p14:creationId xmlns:p14="http://schemas.microsoft.com/office/powerpoint/2010/main" val="9229377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08340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1500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4393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81655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350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663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694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694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26124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95720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49040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2721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39157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8713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934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4118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1287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024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36722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2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09253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387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30626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9117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556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2"/>
          <p:cNvCxnSpPr>
            <a:cxnSpLocks noChangeShapeType="1"/>
          </p:cNvCxnSpPr>
          <p:nvPr userDrawn="1"/>
        </p:nvCxnSpPr>
        <p:spPr bwMode="auto">
          <a:xfrm>
            <a:off x="0" y="549275"/>
            <a:ext cx="12192000" cy="0"/>
          </a:xfrm>
          <a:prstGeom prst="line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17104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2724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1" y="1268763"/>
            <a:ext cx="10363200" cy="1470025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1" y="4437112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차세대표준연구소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2491" y="6165307"/>
            <a:ext cx="1219902" cy="47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28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940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30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4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9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1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4"/>
          <p:cNvSpPr>
            <a:spLocks noChangeShapeType="1"/>
          </p:cNvSpPr>
          <p:nvPr userDrawn="1"/>
        </p:nvSpPr>
        <p:spPr bwMode="auto">
          <a:xfrm>
            <a:off x="0" y="6250700"/>
            <a:ext cx="12192000" cy="0"/>
          </a:xfrm>
          <a:prstGeom prst="line">
            <a:avLst/>
          </a:prstGeom>
          <a:noFill/>
          <a:ln w="28575">
            <a:solidFill>
              <a:srgbClr val="F1336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 sz="1800"/>
          </a:p>
        </p:txBody>
      </p:sp>
      <p:pic>
        <p:nvPicPr>
          <p:cNvPr id="4" name="그림 5" descr="백색바탕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00986" y="6329525"/>
            <a:ext cx="993030" cy="46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549230"/>
            <a:ext cx="12192000" cy="0"/>
          </a:xfrm>
          <a:prstGeom prst="line">
            <a:avLst/>
          </a:prstGeom>
          <a:noFill/>
          <a:ln w="28575">
            <a:solidFill>
              <a:srgbClr val="F1336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59393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17"/>
          <p:cNvSpPr/>
          <p:nvPr/>
        </p:nvSpPr>
        <p:spPr>
          <a:xfrm>
            <a:off x="4614985" y="125414"/>
            <a:ext cx="2238113" cy="3385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kumimoji="0" lang="en-US" altLang="ko-KR" sz="1600" b="0" dirty="0">
                <a:solidFill>
                  <a:srgbClr val="FFFFFF">
                    <a:lumMod val="75000"/>
                  </a:srgbClr>
                </a:solidFill>
                <a:latin typeface="Arial" charset="0"/>
                <a:ea typeface="굴림" pitchFamily="50" charset="-127"/>
              </a:rPr>
              <a:t>LGE Internal Use Only</a:t>
            </a:r>
            <a:endParaRPr kumimoji="0" lang="ko-KR" altLang="en-US" sz="1600" b="0" dirty="0">
              <a:solidFill>
                <a:srgbClr val="FFFFFF">
                  <a:lumMod val="75000"/>
                </a:srgbClr>
              </a:solidFill>
              <a:latin typeface="Arial" charset="0"/>
              <a:ea typeface="굴림" pitchFamily="50" charset="-127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"/>
            <a:ext cx="11146693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3333CC"/>
                    </a:gs>
                    <a:gs pos="100000">
                      <a:srgbClr val="18185E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969" tIns="48984" rIns="97969" bIns="489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  <a:endParaRPr lang="ru-RU" altLang="en-US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665308" y="6597651"/>
            <a:ext cx="3436815" cy="26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285" tIns="38570" rIns="19285" bIns="38570" numCol="1" anchor="t" anchorCtr="0" compatLnSpc="1">
            <a:prstTxWarp prst="textNoShape">
              <a:avLst/>
            </a:prstTxWarp>
            <a:spAutoFit/>
          </a:bodyPr>
          <a:lstStyle>
            <a:lvl1pPr defTabSz="979488">
              <a:defRPr kumimoji="1" sz="1200" i="1" smtClean="0">
                <a:solidFill>
                  <a:srgbClr val="000099"/>
                </a:solidFill>
                <a:cs typeface="Times New Roman" pitchFamily="18" charset="0"/>
              </a:defRPr>
            </a:lvl1pPr>
          </a:lstStyle>
          <a:p>
            <a:pPr latinLnBrk="0">
              <a:defRPr/>
            </a:pPr>
            <a:endParaRPr lang="en-US" altLang="en-US" b="0" dirty="0">
              <a:latin typeface="Arial" charset="0"/>
              <a:ea typeface="굴림" pitchFamily="50" charset="-127"/>
            </a:endParaRP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6540" y="549276"/>
            <a:ext cx="11975122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altLang="en-US" smtClean="0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33986" y="6524626"/>
            <a:ext cx="3724031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8570" tIns="38570" rIns="38570" bIns="38570" numCol="1" anchor="t" anchorCtr="0" compatLnSpc="1">
            <a:prstTxWarp prst="textNoShape">
              <a:avLst/>
            </a:prstTxWarp>
            <a:spAutoFit/>
          </a:bodyPr>
          <a:lstStyle>
            <a:lvl1pPr algn="ctr" defTabSz="979488">
              <a:defRPr kumimoji="1" sz="1200" smtClean="0">
                <a:cs typeface="Times New Roman" pitchFamily="18" charset="0"/>
              </a:defRPr>
            </a:lvl1pPr>
          </a:lstStyle>
          <a:p>
            <a:pPr latinLnBrk="0">
              <a:defRPr/>
            </a:pPr>
            <a:fld id="{ADB2B819-34C4-4679-ABC1-E35E0554776C}" type="slidenum">
              <a:rPr lang="ru-RU" altLang="en-US" b="0">
                <a:solidFill>
                  <a:srgbClr val="000000"/>
                </a:solidFill>
                <a:latin typeface="Arial" charset="0"/>
                <a:ea typeface="굴림" pitchFamily="50" charset="-127"/>
              </a:rPr>
              <a:pPr latinLnBrk="0">
                <a:defRPr/>
              </a:pPr>
              <a:t>‹#›</a:t>
            </a:fld>
            <a:r>
              <a:rPr lang="en-US" altLang="ko-KR" b="0" dirty="0">
                <a:solidFill>
                  <a:srgbClr val="000000"/>
                </a:solidFill>
                <a:latin typeface="Arial" charset="0"/>
                <a:ea typeface="굴림" pitchFamily="50" charset="-127"/>
              </a:rPr>
              <a:t>/Total page (excluding Appendix)</a:t>
            </a:r>
            <a:endParaRPr lang="ru-RU" altLang="en-US" b="0">
              <a:solidFill>
                <a:srgbClr val="000000"/>
              </a:solidFill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643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79488" rtl="0" eaLnBrk="1" fontAlgn="base" latinLnBrk="1" hangingPunct="1">
        <a:spcBef>
          <a:spcPct val="0"/>
        </a:spcBef>
        <a:spcAft>
          <a:spcPct val="0"/>
        </a:spcAft>
        <a:defRPr kumimoji="1" b="1">
          <a:solidFill>
            <a:srgbClr val="000000"/>
          </a:solidFill>
          <a:latin typeface="+mj-lt"/>
          <a:ea typeface="+mj-ea"/>
          <a:cs typeface="+mj-cs"/>
        </a:defRPr>
      </a:lvl1pPr>
      <a:lvl2pPr algn="l" defTabSz="979488" rtl="0" eaLnBrk="1" fontAlgn="base" latinLnBrk="1" hangingPunct="1">
        <a:spcBef>
          <a:spcPct val="0"/>
        </a:spcBef>
        <a:spcAft>
          <a:spcPct val="0"/>
        </a:spcAft>
        <a:defRPr kumimoji="1" b="1">
          <a:solidFill>
            <a:srgbClr val="000000"/>
          </a:solidFill>
          <a:latin typeface="Tahoma" pitchFamily="34" charset="0"/>
          <a:cs typeface="Arial" charset="0"/>
        </a:defRPr>
      </a:lvl2pPr>
      <a:lvl3pPr algn="l" defTabSz="979488" rtl="0" eaLnBrk="1" fontAlgn="base" latinLnBrk="1" hangingPunct="1">
        <a:spcBef>
          <a:spcPct val="0"/>
        </a:spcBef>
        <a:spcAft>
          <a:spcPct val="0"/>
        </a:spcAft>
        <a:defRPr kumimoji="1" b="1">
          <a:solidFill>
            <a:srgbClr val="000000"/>
          </a:solidFill>
          <a:latin typeface="Tahoma" pitchFamily="34" charset="0"/>
          <a:cs typeface="Arial" charset="0"/>
        </a:defRPr>
      </a:lvl3pPr>
      <a:lvl4pPr algn="l" defTabSz="979488" rtl="0" eaLnBrk="1" fontAlgn="base" latinLnBrk="1" hangingPunct="1">
        <a:spcBef>
          <a:spcPct val="0"/>
        </a:spcBef>
        <a:spcAft>
          <a:spcPct val="0"/>
        </a:spcAft>
        <a:defRPr kumimoji="1" b="1">
          <a:solidFill>
            <a:srgbClr val="000000"/>
          </a:solidFill>
          <a:latin typeface="Tahoma" pitchFamily="34" charset="0"/>
          <a:cs typeface="Arial" charset="0"/>
        </a:defRPr>
      </a:lvl4pPr>
      <a:lvl5pPr algn="l" defTabSz="979488" rtl="0" eaLnBrk="1" fontAlgn="base" latinLnBrk="1" hangingPunct="1">
        <a:spcBef>
          <a:spcPct val="0"/>
        </a:spcBef>
        <a:spcAft>
          <a:spcPct val="0"/>
        </a:spcAft>
        <a:defRPr kumimoji="1" b="1">
          <a:solidFill>
            <a:srgbClr val="000000"/>
          </a:solidFill>
          <a:latin typeface="Tahoma" pitchFamily="34" charset="0"/>
          <a:cs typeface="Arial" charset="0"/>
        </a:defRPr>
      </a:lvl5pPr>
      <a:lvl6pPr marL="457200" algn="l" defTabSz="979488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rgbClr val="000000"/>
          </a:solidFill>
          <a:latin typeface="Tahoma" pitchFamily="34" charset="0"/>
          <a:cs typeface="Arial" charset="0"/>
        </a:defRPr>
      </a:lvl6pPr>
      <a:lvl7pPr marL="914400" algn="l" defTabSz="979488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rgbClr val="000000"/>
          </a:solidFill>
          <a:latin typeface="Tahoma" pitchFamily="34" charset="0"/>
          <a:cs typeface="Arial" charset="0"/>
        </a:defRPr>
      </a:lvl7pPr>
      <a:lvl8pPr marL="1371600" algn="l" defTabSz="979488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rgbClr val="000000"/>
          </a:solidFill>
          <a:latin typeface="Tahoma" pitchFamily="34" charset="0"/>
          <a:cs typeface="Arial" charset="0"/>
        </a:defRPr>
      </a:lvl8pPr>
      <a:lvl9pPr marL="1828800" algn="l" defTabSz="979488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rgbClr val="000000"/>
          </a:solidFill>
          <a:latin typeface="Tahoma" pitchFamily="34" charset="0"/>
          <a:cs typeface="Arial" charset="0"/>
        </a:defRPr>
      </a:lvl9pPr>
    </p:titleStyle>
    <p:bodyStyle>
      <a:lvl1pPr marL="88900" indent="-88900" algn="l" defTabSz="979488" rtl="0" eaLnBrk="1" fontAlgn="base" latinLnBrk="1" hangingPunct="1">
        <a:spcBef>
          <a:spcPct val="20000"/>
        </a:spcBef>
        <a:spcAft>
          <a:spcPct val="20000"/>
        </a:spcAft>
        <a:buChar char="•"/>
        <a:defRPr kumimoji="1" sz="1200" b="1">
          <a:solidFill>
            <a:schemeClr val="tx1"/>
          </a:solidFill>
          <a:latin typeface="+mn-lt"/>
          <a:ea typeface="+mn-ea"/>
          <a:cs typeface="+mn-cs"/>
        </a:defRPr>
      </a:lvl1pPr>
      <a:lvl2pPr marL="447675" indent="-179388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200" b="1">
          <a:solidFill>
            <a:schemeClr val="tx1"/>
          </a:solidFill>
          <a:latin typeface="+mn-lt"/>
          <a:ea typeface="+mn-ea"/>
          <a:cs typeface="+mn-cs"/>
        </a:defRPr>
      </a:lvl2pPr>
      <a:lvl3pPr marL="809625" indent="-182563" algn="l" defTabSz="979488" rtl="0" eaLnBrk="1" fontAlgn="base" latinLnBrk="1" hangingPunct="1">
        <a:spcBef>
          <a:spcPct val="20000"/>
        </a:spcBef>
        <a:spcAft>
          <a:spcPct val="20000"/>
        </a:spcAft>
        <a:buFont typeface="Arial" charset="0"/>
        <a:buChar char="•"/>
        <a:defRPr kumimoji="1" sz="1000">
          <a:solidFill>
            <a:schemeClr val="tx1"/>
          </a:solidFill>
          <a:latin typeface="+mn-lt"/>
          <a:ea typeface="+mn-ea"/>
          <a:cs typeface="+mn-cs"/>
        </a:defRPr>
      </a:lvl3pPr>
      <a:lvl4pPr marL="1171575" indent="-182563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4pPr>
      <a:lvl5pPr marL="1528763" indent="-177800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5pPr>
      <a:lvl6pPr marL="1985963" indent="-177800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6pPr>
      <a:lvl7pPr marL="2443163" indent="-177800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7pPr>
      <a:lvl8pPr marL="2900363" indent="-177800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8pPr>
      <a:lvl9pPr marL="3357563" indent="-177800" algn="l" defTabSz="979488" rtl="0" eaLnBrk="1" fontAlgn="base" latinLnBrk="1" hangingPunct="1">
        <a:spcBef>
          <a:spcPct val="20000"/>
        </a:spcBef>
        <a:spcAft>
          <a:spcPct val="20000"/>
        </a:spcAft>
        <a:buFont typeface="Symbol" pitchFamily="18" charset="2"/>
        <a:buChar char="-"/>
        <a:defRPr kumimoji="1" sz="1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8370" y="88900"/>
            <a:ext cx="92260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8369" y="650875"/>
            <a:ext cx="11715262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ko-KR" altLang="en-US" sz="1400" b="0" dirty="0">
              <a:solidFill>
                <a:srgbClr val="000000"/>
              </a:solidFill>
              <a:latin typeface="Arial" charset="0"/>
              <a:cs typeface="Arial"/>
              <a:sym typeface="Wingdings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77957" y="125413"/>
            <a:ext cx="2238113" cy="33855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 b="0" dirty="0" smtClean="0">
                <a:solidFill>
                  <a:srgbClr val="FFFFFF">
                    <a:lumMod val="75000"/>
                  </a:srgbClr>
                </a:solidFill>
                <a:latin typeface="Arial" charset="0"/>
                <a:ea typeface="돋움" pitchFamily="50" charset="-127"/>
                <a:cs typeface="Arial"/>
                <a:sym typeface="Wingdings"/>
              </a:rPr>
              <a:t>LGE Internal Use Only</a:t>
            </a:r>
            <a:endParaRPr lang="ko-KR" altLang="en-US" sz="1600" b="0" dirty="0">
              <a:solidFill>
                <a:srgbClr val="FFFFFF">
                  <a:lumMod val="75000"/>
                </a:srgbClr>
              </a:solidFill>
              <a:latin typeface="Arial" charset="0"/>
              <a:ea typeface="돋움" pitchFamily="50" charset="-127"/>
              <a:cs typeface="Arial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416175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hf sldNum="0" hdr="0" ftr="0" dt="0"/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맑은 고딕" pitchFamily="50" charset="-127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defRPr kumimoji="1" b="1">
          <a:solidFill>
            <a:schemeClr val="tx1"/>
          </a:solidFill>
          <a:latin typeface="+mn-lt"/>
          <a:ea typeface="맑은 고딕" pitchFamily="50" charset="-127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굴림" charset="-127"/>
          <a:ea typeface="굴림" charset="-127"/>
        </a:defRPr>
      </a:lvl2pPr>
      <a:lvl3pPr marL="1147763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굴림" charset="-127"/>
          <a:ea typeface="굴림" charset="-127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charset="-127"/>
          <a:ea typeface="굴림" charset="-127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153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410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4469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57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762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73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4008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44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58262" y="115889"/>
            <a:ext cx="567201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185" y="692151"/>
            <a:ext cx="11699631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137823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defRPr kumimoji="1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7763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5179647" y="19051"/>
            <a:ext cx="1460656" cy="246221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sz="1000" b="0" dirty="0">
                <a:solidFill>
                  <a:srgbClr val="FFFFFF">
                    <a:lumMod val="75000"/>
                  </a:srgbClr>
                </a:solidFill>
                <a:latin typeface="Arial" charset="0"/>
                <a:ea typeface="굴림" pitchFamily="50" charset="-127"/>
              </a:rPr>
              <a:t>LGE 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1559933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72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ko-KR" altLang="en-US" sz="1200" dirty="0">
              <a:solidFill>
                <a:srgbClr val="000000"/>
              </a:solidFill>
              <a:latin typeface="Arial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6053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1600">
          <a:solidFill>
            <a:schemeClr val="tx2"/>
          </a:solidFill>
          <a:latin typeface="돋움" pitchFamily="50" charset="-127"/>
          <a:ea typeface="돋움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0" y="548680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ko-KR" altLang="en-US" sz="800" b="0" dirty="0">
              <a:solidFill>
                <a:srgbClr val="000000"/>
              </a:solidFill>
              <a:latin typeface="Arial" charset="0"/>
              <a:ea typeface="돋움체" pitchFamily="49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67739" y="44625"/>
            <a:ext cx="18004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00" b="0" dirty="0" smtClean="0">
                <a:solidFill>
                  <a:srgbClr val="80808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LGE Internal Use Only</a:t>
            </a:r>
            <a:endParaRPr lang="ko-KR" altLang="en-US" sz="1000" b="0" dirty="0">
              <a:solidFill>
                <a:srgbClr val="80808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78240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3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1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ko-KR" altLang="en-US" sz="1800" b="0">
              <a:solidFill>
                <a:srgbClr val="000000"/>
              </a:solidFill>
              <a:latin typeface="Arial" charset="0"/>
              <a:ea typeface="돋움" pitchFamily="50" charset="-127"/>
            </a:endParaRPr>
          </a:p>
        </p:txBody>
      </p:sp>
      <p:sp>
        <p:nvSpPr>
          <p:cNvPr id="82952" name="Line 21"/>
          <p:cNvSpPr>
            <a:spLocks noChangeShapeType="1"/>
          </p:cNvSpPr>
          <p:nvPr/>
        </p:nvSpPr>
        <p:spPr bwMode="auto">
          <a:xfrm>
            <a:off x="0" y="6453188"/>
            <a:ext cx="12192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ko-KR" altLang="en-US" sz="1800" b="0">
              <a:solidFill>
                <a:srgbClr val="000000"/>
              </a:solidFill>
              <a:latin typeface="Arial" charset="0"/>
              <a:ea typeface="돋움" pitchFamily="50" charset="-127"/>
            </a:endParaRPr>
          </a:p>
        </p:txBody>
      </p:sp>
      <p:pic>
        <p:nvPicPr>
          <p:cNvPr id="3081" name="Picture 2" descr="D:\●2012\업무계획수립\과제별\슬로건 변경안\신규 Visual파일들\LGE Slogan 2012_Text_PPT용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6062" y="6600825"/>
            <a:ext cx="3544277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9"/>
          <p:cNvPicPr>
            <a:picLocks noChangeAspect="1" noChangeArrowheads="1"/>
          </p:cNvPicPr>
          <p:nvPr/>
        </p:nvPicPr>
        <p:blipFill>
          <a:blip r:embed="rId15" cstate="print"/>
          <a:srcRect b="6294"/>
          <a:stretch>
            <a:fillRect/>
          </a:stretch>
        </p:blipFill>
        <p:spPr bwMode="auto">
          <a:xfrm>
            <a:off x="11156463" y="34926"/>
            <a:ext cx="937846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521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defRPr kumimoji="1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굴림" charset="-127"/>
          <a:ea typeface="굴림" charset="-127"/>
        </a:defRPr>
      </a:lvl2pPr>
      <a:lvl3pPr marL="1147763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굴림" charset="-127"/>
          <a:ea typeface="굴림" charset="-127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charset="-127"/>
          <a:ea typeface="굴림" charset="-127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200" smtClean="0">
              <a:solidFill>
                <a:srgbClr val="000000"/>
              </a:solidFill>
              <a:latin typeface="Arial" pitchFamily="34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7045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굴림" pitchFamily="50" charset="-127"/>
          <a:ea typeface="굴림" pitchFamily="50" charset="-127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굴림" pitchFamily="50" charset="-127"/>
          <a:ea typeface="굴림" pitchFamily="50" charset="-127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굴림" pitchFamily="50" charset="-127"/>
          <a:ea typeface="굴림" pitchFamily="50" charset="-127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ko-KR" altLang="en-US" sz="1200" smtClean="0">
              <a:solidFill>
                <a:srgbClr val="000000"/>
              </a:solidFill>
              <a:latin typeface="Arial" pitchFamily="34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5364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1"/>
          </a:solidFill>
          <a:latin typeface="Arial" charset="0"/>
          <a:ea typeface="돋움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defRPr kumimoji="1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굴림" charset="-127"/>
          <a:ea typeface="굴림" charset="-127"/>
        </a:defRPr>
      </a:lvl2pPr>
      <a:lvl3pPr marL="1147763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굴림" charset="-127"/>
          <a:ea typeface="굴림" charset="-127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charset="-127"/>
          <a:ea typeface="굴림" charset="-127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Line 14"/>
          <p:cNvSpPr>
            <a:spLocks noChangeShapeType="1"/>
          </p:cNvSpPr>
          <p:nvPr/>
        </p:nvSpPr>
        <p:spPr bwMode="auto">
          <a:xfrm>
            <a:off x="0" y="534987"/>
            <a:ext cx="1219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69" tIns="45687" rIns="91369" bIns="45687"/>
          <a:lstStyle/>
          <a:p>
            <a:endParaRPr lang="ko-KR" altLang="en-US" sz="1800" b="0" i="1">
              <a:solidFill>
                <a:srgbClr val="0000FF"/>
              </a:solidFill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171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686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3731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0591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7459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650" indent="-34265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402" indent="-28554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2161" indent="-228432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9024" indent="-228432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900">
          <a:solidFill>
            <a:schemeClr val="tx1"/>
          </a:solidFill>
          <a:latin typeface="+mn-lt"/>
          <a:ea typeface="+mn-ea"/>
        </a:defRPr>
      </a:lvl4pPr>
      <a:lvl5pPr marL="2055890" indent="-22843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5pPr>
      <a:lvl6pPr marL="2512752" indent="-22843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2969620" indent="-22843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3426482" indent="-22843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3883345" indent="-22843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65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31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91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459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22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85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050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914" algn="l" defTabSz="913731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1" name="Line 14"/>
          <p:cNvSpPr>
            <a:spLocks noChangeShapeType="1"/>
          </p:cNvSpPr>
          <p:nvPr/>
        </p:nvSpPr>
        <p:spPr bwMode="auto">
          <a:xfrm>
            <a:off x="0" y="534988"/>
            <a:ext cx="12192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</p:spPr>
        <p:txBody>
          <a:bodyPr lIns="68425" tIns="34213" rIns="68425" bIns="34213"/>
          <a:lstStyle/>
          <a:p>
            <a:pPr algn="ctr">
              <a:defRPr/>
            </a:pPr>
            <a:endParaRPr lang="ko-KR" altLang="en-US" sz="1300" b="0" dirty="0">
              <a:solidFill>
                <a:srgbClr val="000000"/>
              </a:solidFill>
              <a:latin typeface="Arial" pitchFamily="34" charset="0"/>
              <a:ea typeface="돋움" pitchFamily="50" charset="-127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8370" y="88900"/>
            <a:ext cx="92260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8369" y="649289"/>
            <a:ext cx="1171526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46875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 baseline="0">
          <a:solidFill>
            <a:schemeClr val="tx1"/>
          </a:solidFill>
          <a:latin typeface="Arial" pitchFamily="34" charset="0"/>
          <a:ea typeface="돋움" pitchFamily="50" charset="-127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5pPr>
      <a:lvl6pPr marL="457200"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6pPr>
      <a:lvl7pPr marL="914400"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7pPr>
      <a:lvl8pPr marL="1371600"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8pPr>
      <a:lvl9pPr marL="1828800" algn="l" defTabSz="1222375" rtl="0" eaLnBrk="1" fontAlgn="base" latinLnBrk="1" hangingPunct="1">
        <a:spcBef>
          <a:spcPct val="0"/>
        </a:spcBef>
        <a:spcAft>
          <a:spcPct val="0"/>
        </a:spcAft>
        <a:defRPr kumimoji="1" sz="1900" b="1">
          <a:solidFill>
            <a:schemeClr val="tx1"/>
          </a:solidFill>
          <a:latin typeface="Arial" charset="0"/>
          <a:ea typeface="돋움" pitchFamily="50" charset="-127"/>
        </a:defRPr>
      </a:lvl9pPr>
    </p:titleStyle>
    <p:bodyStyle>
      <a:lvl1pPr marL="341313" indent="-341313" algn="l" defTabSz="1222375" rtl="0" eaLnBrk="1" fontAlgn="base" latinLnBrk="1" hangingPunct="1">
        <a:spcBef>
          <a:spcPct val="20000"/>
        </a:spcBef>
        <a:spcAft>
          <a:spcPct val="0"/>
        </a:spcAft>
        <a:defRPr kumimoji="1" sz="2400" baseline="0">
          <a:solidFill>
            <a:schemeClr val="tx1"/>
          </a:solidFill>
          <a:latin typeface="Arial" pitchFamily="34" charset="0"/>
          <a:ea typeface="돋움" pitchFamily="50" charset="-127"/>
          <a:cs typeface="+mn-cs"/>
        </a:defRPr>
      </a:lvl1pPr>
      <a:lvl2pPr marL="742950" indent="-28416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굴림" charset="-127"/>
          <a:ea typeface="굴림" charset="-127"/>
        </a:defRPr>
      </a:lvl2pPr>
      <a:lvl3pPr marL="114776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굴림" charset="-127"/>
          <a:ea typeface="굴림" charset="-127"/>
        </a:defRPr>
      </a:lvl3pPr>
      <a:lvl4pPr marL="1598613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굴림" charset="-127"/>
          <a:ea typeface="굴림" charset="-127"/>
        </a:defRPr>
      </a:lvl4pPr>
      <a:lvl5pPr marL="205581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5pPr>
      <a:lvl6pPr marL="251301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6pPr>
      <a:lvl7pPr marL="297021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7pPr>
      <a:lvl8pPr marL="342741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8pPr>
      <a:lvl9pPr marL="3884613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charset="-127"/>
          <a:ea typeface="굴림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5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0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l" defTabSz="1222375" rtl="0" eaLnBrk="1" fontAlgn="base" latinLnBrk="1" hangingPunct="1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342082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68416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026243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368325" algn="l" rtl="0" eaLnBrk="1" fontAlgn="base" latinLnBrk="1" hangingPunct="1">
        <a:spcBef>
          <a:spcPct val="0"/>
        </a:spcBef>
        <a:spcAft>
          <a:spcPct val="0"/>
        </a:spcAft>
        <a:defRPr kumimoji="1" sz="1500" b="1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39725" indent="-339725" algn="l" defTabSz="1222375" rtl="0" eaLnBrk="1" fontAlgn="base" latinLnBrk="1" hangingPunct="1">
        <a:spcBef>
          <a:spcPct val="20000"/>
        </a:spcBef>
        <a:spcAft>
          <a:spcPct val="0"/>
        </a:spcAft>
        <a:defRPr kumimoji="1" sz="16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0988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39825" indent="-225425" algn="l" defTabSz="1222375" rtl="0" eaLnBrk="1" fontAlgn="base" latinLnBrk="1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597025" indent="-227013" algn="l" defTabSz="1222375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2638" indent="-223838" algn="l" defTabSz="1222375" rtl="0" eaLnBrk="1" fontAlgn="base" latinLnBrk="1" hangingPunct="1">
        <a:spcBef>
          <a:spcPct val="2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1881446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6pPr>
      <a:lvl7pPr marL="2223528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7pPr>
      <a:lvl8pPr marL="2565609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8pPr>
      <a:lvl9pPr marL="2907690" indent="-17104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82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6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43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25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406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87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68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49" algn="l" defTabSz="684163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259226" y="940036"/>
            <a:ext cx="11721982" cy="1800805"/>
          </a:xfrm>
        </p:spPr>
        <p:txBody>
          <a:bodyPr/>
          <a:lstStyle/>
          <a:p>
            <a:pPr algn="l"/>
            <a:r>
              <a:rPr lang="en-US" altLang="ko-KR" sz="3200" b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JVET-X0147</a:t>
            </a:r>
            <a:r>
              <a:rPr lang="en-US" altLang="ko-KR" sz="8000" b="1" smtClean="0"/>
              <a:t/>
            </a:r>
            <a:br>
              <a:rPr lang="en-US" altLang="ko-KR" sz="8000" b="1" smtClean="0"/>
            </a:br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EE2-related : intra mode derivation based on TIMD for GPM inter/intra</a:t>
            </a:r>
            <a:endParaRPr lang="ko-KR" altLang="en-US" sz="280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ja-JP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H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. Jang, S. Kim, J. Lim (LGE)</a:t>
            </a:r>
            <a:endParaRPr lang="en-US" altLang="ko-KR" smtClean="0"/>
          </a:p>
          <a:p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Y. Kidani, H. Kato and K. Kawamura (KDDI)</a:t>
            </a:r>
          </a:p>
          <a:p>
            <a:endParaRPr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43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473" y="8546"/>
            <a:ext cx="2700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Summary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59520" y="571052"/>
            <a:ext cx="11787499" cy="2040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Proposal </a:t>
            </a:r>
          </a:p>
          <a:p>
            <a:pPr marL="645920" lvl="1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Without extra signaling, applying intra </a:t>
            </a:r>
            <a:r>
              <a:rPr lang="en-US" altLang="ko-KR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mode </a:t>
            </a:r>
            <a:r>
              <a:rPr lang="en-US" altLang="ko-KR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derived by </a:t>
            </a:r>
            <a:r>
              <a:rPr lang="en-US" altLang="ko-KR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“TIMD” for intra coded GPM separate </a:t>
            </a:r>
            <a:r>
              <a:rPr lang="en-US" altLang="ko-KR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region</a:t>
            </a:r>
          </a:p>
          <a:p>
            <a:pPr marL="1103120" lvl="2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12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Identical approach in CIIP + TIMD</a:t>
            </a:r>
            <a:endParaRPr lang="en-CA" altLang="ja-JP" sz="12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645920" lvl="1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CA" altLang="ja-JP" sz="12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Restriction </a:t>
            </a:r>
            <a:r>
              <a:rPr lang="en-CA" altLang="ja-JP" sz="12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of the case for GPM-Intra/Intra for inter </a:t>
            </a:r>
            <a:r>
              <a:rPr lang="en-CA" altLang="ja-JP" sz="1200" b="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CU</a:t>
            </a:r>
          </a:p>
          <a:p>
            <a:pPr marL="1103120" lvl="2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Identical with option2 in JVET-X0166</a:t>
            </a:r>
          </a:p>
          <a:p>
            <a:pPr marL="645920" lvl="1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supplemental test, applying GPM storage modification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introduced</a:t>
            </a:r>
          </a:p>
          <a:p>
            <a:pPr marL="1103120" lvl="2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Identical with option5 in </a:t>
            </a:r>
            <a:r>
              <a:rPr lang="en-US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JVET-X0166</a:t>
            </a:r>
            <a:endParaRPr lang="en-CA" altLang="ja-JP" sz="12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24289" y="2965643"/>
            <a:ext cx="117874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</a:t>
            </a: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RA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 :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-0.06%, -0.15%, -0.11% / 101% </a:t>
            </a:r>
            <a:r>
              <a:rPr lang="en-CA" altLang="ja-JP" sz="12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, 100% </a:t>
            </a:r>
            <a:r>
              <a:rPr lang="en-CA" altLang="ja-JP" sz="12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endParaRPr lang="en-CA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LDB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: -0.13%, -0.54%, -0.59% / 102% </a:t>
            </a:r>
            <a:r>
              <a:rPr lang="en-CA" altLang="ja-JP" sz="12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, 100% </a:t>
            </a:r>
            <a:r>
              <a:rPr lang="en-CA" altLang="ja-JP" sz="12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lang="en-CA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LDP : -0.48%, -1.64%, -1.19% / 106% </a:t>
            </a:r>
            <a:r>
              <a:rPr lang="en-CA" altLang="ja-JP" sz="12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,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 99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% </a:t>
            </a:r>
            <a:r>
              <a:rPr lang="en-CA" altLang="ja-JP" sz="12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endParaRPr lang="en-CA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9519" y="4410816"/>
            <a:ext cx="11787499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Supplemental simulation </a:t>
            </a:r>
            <a:r>
              <a:rPr lang="en-CA" altLang="ja-JP" sz="14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result</a:t>
            </a: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RA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 :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%,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%,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 /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 </a:t>
            </a:r>
            <a:r>
              <a:rPr lang="en-CA" altLang="ja-JP" sz="1200" dirty="0" err="1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,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 </a:t>
            </a:r>
            <a:r>
              <a:rPr lang="en-CA" altLang="ja-JP" sz="1200" dirty="0" err="1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endParaRPr lang="en-CA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LDB 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: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%,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%, 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TBD % / TBD % </a:t>
            </a:r>
            <a:r>
              <a:rPr lang="en-CA" altLang="ja-JP" sz="1200" dirty="0" err="1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, TBD % </a:t>
            </a:r>
            <a:r>
              <a:rPr lang="en-CA" altLang="ja-JP" sz="1200" dirty="0" err="1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r>
              <a:rPr lang="en-CA" altLang="ja-JP" sz="12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lang="en-CA" altLang="ja-JP" sz="12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LDP : -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0.54%, 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1.60%, 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1.35% 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/ 106% </a:t>
            </a:r>
            <a:r>
              <a:rPr lang="en-CA" altLang="ja-JP" sz="12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EncT</a:t>
            </a:r>
            <a:r>
              <a:rPr lang="en-CA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, </a:t>
            </a:r>
            <a:r>
              <a:rPr lang="en-CA" altLang="ja-JP" sz="12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 98% </a:t>
            </a:r>
            <a:r>
              <a:rPr lang="en-CA" altLang="ja-JP" sz="12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DecT</a:t>
            </a:r>
            <a:endParaRPr lang="en-CA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733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473" y="8546"/>
            <a:ext cx="5563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Proposed method.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59520" y="803462"/>
            <a:ext cx="11787499" cy="5570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1. </a:t>
            </a:r>
            <a:r>
              <a:rPr lang="en-CA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CA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I</a:t>
            </a:r>
            <a:r>
              <a:rPr lang="en-CA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ntra </a:t>
            </a:r>
            <a:r>
              <a:rPr lang="en-CA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mode derivation from TIMD</a:t>
            </a:r>
          </a:p>
          <a:p>
            <a:pPr marL="342900" indent="-342900" hangingPunct="0">
              <a:lnSpc>
                <a:spcPct val="150000"/>
              </a:lnSpc>
              <a:buFontTx/>
              <a:buChar char="-"/>
            </a:pPr>
            <a:r>
              <a:rPr lang="en-US" altLang="ko-KR" sz="2000" dirty="0" smtClean="0"/>
              <a:t>the </a:t>
            </a:r>
            <a:r>
              <a:rPr lang="en-US" altLang="ko-KR" sz="2000" dirty="0"/>
              <a:t>intra prediction mode with the smallest SATD values in the TIMD mode list is selected and mapped to one of the 67 regular intra prediction modes. </a:t>
            </a:r>
            <a:endParaRPr lang="en-US" altLang="ko-KR" sz="2000" dirty="0" smtClean="0"/>
          </a:p>
          <a:p>
            <a:pPr hangingPunct="0">
              <a:lnSpc>
                <a:spcPct val="150000"/>
              </a:lnSpc>
            </a:pPr>
            <a:endParaRPr lang="en-US" altLang="ja-JP" sz="2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>
              <a:lnSpc>
                <a:spcPct val="150000"/>
              </a:lnSpc>
            </a:pPr>
            <a:r>
              <a:rPr lang="en-US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2. Restriction </a:t>
            </a:r>
            <a:r>
              <a:rPr lang="en-US" altLang="ja-JP" sz="20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 combination intra-intra GPM block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endParaRPr lang="en-US" altLang="ko-KR" sz="2000" dirty="0"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endParaRPr lang="en-US" altLang="ko-KR" sz="2000" dirty="0" smtClean="0">
              <a:ea typeface="Meiryo UI" panose="020B0604030504040204" pitchFamily="50" charset="-128"/>
            </a:endParaRP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endParaRPr lang="en-US" altLang="ko-KR" sz="1600" dirty="0" smtClean="0"/>
          </a:p>
          <a:p>
            <a:pPr hangingPunct="0">
              <a:lnSpc>
                <a:spcPct val="150000"/>
              </a:lnSpc>
            </a:pPr>
            <a:endParaRPr lang="en-US" altLang="ja-JP" sz="16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>
              <a:lnSpc>
                <a:spcPct val="150000"/>
              </a:lnSpc>
            </a:pP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>
              <a:lnSpc>
                <a:spcPct val="150000"/>
              </a:lnSpc>
            </a:pPr>
            <a:endParaRPr lang="en-US" altLang="ja-JP" sz="1600" b="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>
              <a:lnSpc>
                <a:spcPct val="150000"/>
              </a:lnSpc>
            </a:pPr>
            <a:endParaRPr lang="en-US" altLang="ja-JP" sz="1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>
              <a:lnSpc>
                <a:spcPct val="150000"/>
              </a:lnSpc>
            </a:pP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직사각형 4"/>
          <p:cNvSpPr/>
          <p:nvPr/>
        </p:nvSpPr>
        <p:spPr bwMode="auto">
          <a:xfrm>
            <a:off x="638503" y="3579284"/>
            <a:ext cx="1982624" cy="186298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7" name="직선 연결선 6"/>
          <p:cNvCxnSpPr/>
          <p:nvPr/>
        </p:nvCxnSpPr>
        <p:spPr bwMode="auto">
          <a:xfrm>
            <a:off x="1108522" y="3579284"/>
            <a:ext cx="1128045" cy="1862983"/>
          </a:xfrm>
          <a:prstGeom prst="lin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71789" y="4587689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rPr>
              <a:t>intra</a:t>
            </a:r>
            <a:endParaRPr lang="ko-KR" altLang="en-US" sz="1400" b="0" dirty="0" smtClean="0">
              <a:solidFill>
                <a:srgbClr val="FF0000"/>
              </a:solidFill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6369" y="4168815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0" smtClean="0">
                <a:latin typeface="Arial" pitchFamily="34" charset="0"/>
                <a:ea typeface="돋움" pitchFamily="50" charset="-127"/>
                <a:cs typeface="Arial" pitchFamily="34" charset="0"/>
              </a:rPr>
              <a:t>inter</a:t>
            </a:r>
            <a:endParaRPr lang="ko-KR" altLang="en-US" sz="1400" b="0" dirty="0" smtClean="0"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3091146" y="3579284"/>
            <a:ext cx="1982624" cy="186298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 bwMode="auto">
          <a:xfrm>
            <a:off x="3561165" y="3579284"/>
            <a:ext cx="1128045" cy="1862983"/>
          </a:xfrm>
          <a:prstGeom prst="lin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3424432" y="4587689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rPr>
              <a:t>intra</a:t>
            </a:r>
            <a:endParaRPr lang="ko-KR" altLang="en-US" sz="1400" b="0" dirty="0" smtClean="0">
              <a:solidFill>
                <a:srgbClr val="FF0000"/>
              </a:solidFill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9012" y="4168815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rPr>
              <a:t>intra</a:t>
            </a:r>
            <a:endParaRPr lang="ko-KR" altLang="en-US" sz="1400" b="0" dirty="0" smtClean="0">
              <a:solidFill>
                <a:srgbClr val="FF0000"/>
              </a:solidFill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38048" y="5463439"/>
            <a:ext cx="792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0" smtClean="0">
                <a:latin typeface="Arial" pitchFamily="34" charset="0"/>
                <a:ea typeface="돋움" pitchFamily="50" charset="-127"/>
                <a:cs typeface="Arial" pitchFamily="34" charset="0"/>
              </a:rPr>
              <a:t>allowed</a:t>
            </a:r>
            <a:endParaRPr lang="ko-KR" altLang="en-US" sz="1400" b="0" dirty="0" smtClean="0"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67777" y="5463439"/>
            <a:ext cx="10214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rPr>
              <a:t>disallowed</a:t>
            </a:r>
            <a:endParaRPr lang="ko-KR" altLang="en-US" sz="1400" b="0" dirty="0" smtClean="0">
              <a:solidFill>
                <a:srgbClr val="FF0000"/>
              </a:solidFill>
              <a:latin typeface="Arial" pitchFamily="34" charset="0"/>
              <a:ea typeface="돋움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49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276" y="8546"/>
            <a:ext cx="11662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Considering throughput in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Low delay </a:t>
            </a:r>
            <a:r>
              <a:rPr lang="en-US" altLang="ko-KR" sz="28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Scenario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59520" y="803462"/>
            <a:ext cx="11787499" cy="5755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Current ECM-2.0, by the CIIP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 LDB, Bi-directional motion compensation with intra predictor blending is allowed 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 LDP, </a:t>
            </a:r>
            <a:r>
              <a:rPr lang="en-US" altLang="ja-JP" sz="1400" dirty="0" err="1" smtClean="0">
                <a:latin typeface="Meiryo UI" panose="020B0604030504040204" pitchFamily="50" charset="-128"/>
                <a:ea typeface="Meiryo UI" panose="020B0604030504040204" pitchFamily="50" charset="-128"/>
              </a:rPr>
              <a:t>Uni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-directional motion compensation with intra predictor blending is also allowed</a:t>
            </a:r>
          </a:p>
          <a:p>
            <a:pPr marL="342900" indent="-342900" hangingPunct="0">
              <a:lnSpc>
                <a:spcPct val="150000"/>
              </a:lnSpc>
              <a:buFont typeface="+mj-lt"/>
              <a:buAutoNum type="arabicPeriod"/>
            </a:pPr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With </a:t>
            </a:r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 propose method</a:t>
            </a:r>
            <a:r>
              <a:rPr lang="en-US" altLang="ja-JP" sz="16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,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There is no additional requirement for memory bandwidth and throughput delay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LDP, if one of GPM separate region is coded as inter, the other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is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implicitly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derived to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be coded as intra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 hangingPunct="0">
              <a:lnSpc>
                <a:spcPct val="150000"/>
              </a:lnSpc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lang="en-US" altLang="ja-JP" sz="1400" dirty="0" smtClean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So 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far, GPM is not allowed due to the restriction for bi-directional prediction in LDP.</a:t>
            </a:r>
          </a:p>
          <a:p>
            <a:pPr marL="800100" lvl="1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This proposed method can enabled GPM in LDP without any additional requirement</a:t>
            </a:r>
            <a:r>
              <a:rPr lang="en-US" altLang="ja-JP" sz="1400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  <a:endParaRPr lang="en-US" altLang="ko-KR" sz="1600" dirty="0" smtClean="0"/>
          </a:p>
          <a:p>
            <a:pPr hangingPunct="0">
              <a:lnSpc>
                <a:spcPct val="150000"/>
              </a:lnSpc>
            </a:pP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316421" y="3082673"/>
            <a:ext cx="8028994" cy="2191932"/>
            <a:chOff x="1623848" y="2302280"/>
            <a:chExt cx="8028994" cy="2191932"/>
          </a:xfrm>
        </p:grpSpPr>
        <p:sp>
          <p:nvSpPr>
            <p:cNvPr id="6" name="직사각형 5"/>
            <p:cNvSpPr/>
            <p:nvPr/>
          </p:nvSpPr>
          <p:spPr bwMode="auto">
            <a:xfrm>
              <a:off x="1623848" y="2302280"/>
              <a:ext cx="1982624" cy="186298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7" name="직선 연결선 6"/>
            <p:cNvCxnSpPr/>
            <p:nvPr/>
          </p:nvCxnSpPr>
          <p:spPr bwMode="auto">
            <a:xfrm>
              <a:off x="2093867" y="2302280"/>
              <a:ext cx="1128045" cy="1862983"/>
            </a:xfrm>
            <a:prstGeom prst="line">
              <a:avLst/>
            </a:prstGeom>
            <a:noFill/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" name="TextBox 7"/>
            <p:cNvSpPr txBox="1"/>
            <p:nvPr/>
          </p:nvSpPr>
          <p:spPr>
            <a:xfrm>
              <a:off x="1957134" y="3310685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inter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811714" y="2891811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inter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23393" y="4186435"/>
              <a:ext cx="10214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disallowed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1" name="직사각형 10"/>
            <p:cNvSpPr/>
            <p:nvPr/>
          </p:nvSpPr>
          <p:spPr bwMode="auto">
            <a:xfrm>
              <a:off x="5376042" y="2302280"/>
              <a:ext cx="1982624" cy="186298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2" name="직선 연결선 11"/>
            <p:cNvCxnSpPr/>
            <p:nvPr/>
          </p:nvCxnSpPr>
          <p:spPr bwMode="auto">
            <a:xfrm>
              <a:off x="5846061" y="2302280"/>
              <a:ext cx="1128045" cy="1862983"/>
            </a:xfrm>
            <a:prstGeom prst="line">
              <a:avLst/>
            </a:prstGeom>
            <a:noFill/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" name="TextBox 12"/>
            <p:cNvSpPr txBox="1"/>
            <p:nvPr/>
          </p:nvSpPr>
          <p:spPr>
            <a:xfrm>
              <a:off x="5709328" y="3310685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solidFill>
                    <a:srgbClr val="FF0000"/>
                  </a:solidFill>
                  <a:latin typeface="Arial" pitchFamily="34" charset="0"/>
                  <a:ea typeface="돋움" pitchFamily="50" charset="-127"/>
                  <a:cs typeface="Arial" pitchFamily="34" charset="0"/>
                </a:rPr>
                <a:t>intra</a:t>
              </a:r>
              <a:endParaRPr lang="ko-KR" altLang="en-US" sz="1400" b="0" dirty="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63908" y="2891811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inter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81652" y="4186435"/>
              <a:ext cx="6815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forced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6" name="직사각형 15"/>
            <p:cNvSpPr/>
            <p:nvPr/>
          </p:nvSpPr>
          <p:spPr bwMode="auto">
            <a:xfrm>
              <a:off x="7670218" y="2302280"/>
              <a:ext cx="1982624" cy="1862983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7" name="직선 연결선 16"/>
            <p:cNvCxnSpPr/>
            <p:nvPr/>
          </p:nvCxnSpPr>
          <p:spPr bwMode="auto">
            <a:xfrm>
              <a:off x="8140237" y="2302280"/>
              <a:ext cx="1128045" cy="1862983"/>
            </a:xfrm>
            <a:prstGeom prst="line">
              <a:avLst/>
            </a:prstGeom>
            <a:noFill/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8861977" y="2891810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solidFill>
                    <a:srgbClr val="FF0000"/>
                  </a:solidFill>
                  <a:latin typeface="Arial" pitchFamily="34" charset="0"/>
                  <a:ea typeface="돋움" pitchFamily="50" charset="-127"/>
                  <a:cs typeface="Arial" pitchFamily="34" charset="0"/>
                </a:rPr>
                <a:t>intra</a:t>
              </a:r>
              <a:endParaRPr lang="ko-KR" altLang="en-US" sz="1400" b="0" dirty="0" smtClean="0">
                <a:solidFill>
                  <a:srgbClr val="FF0000"/>
                </a:solidFill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03504" y="3310684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0" dirty="0" smtClean="0">
                  <a:latin typeface="Arial" pitchFamily="34" charset="0"/>
                  <a:ea typeface="돋움" pitchFamily="50" charset="-127"/>
                  <a:cs typeface="Arial" pitchFamily="34" charset="0"/>
                </a:rPr>
                <a:t>inter</a:t>
              </a:r>
              <a:endParaRPr lang="ko-KR" altLang="en-US" sz="1400" b="0" dirty="0" smtClean="0">
                <a:latin typeface="Arial" pitchFamily="34" charset="0"/>
                <a:ea typeface="돋움" pitchFamily="50" charset="-127"/>
                <a:cs typeface="Arial" pitchFamily="34" charset="0"/>
              </a:endParaRPr>
            </a:p>
          </p:txBody>
        </p:sp>
        <p:sp>
          <p:nvSpPr>
            <p:cNvPr id="3" name="오른쪽 화살표 2"/>
            <p:cNvSpPr/>
            <p:nvPr/>
          </p:nvSpPr>
          <p:spPr bwMode="auto">
            <a:xfrm>
              <a:off x="4033466" y="2891810"/>
              <a:ext cx="1051724" cy="726651"/>
            </a:xfrm>
            <a:prstGeom prst="rightArrow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46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472" y="8546"/>
            <a:ext cx="6751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Simulation result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58449"/>
              </p:ext>
            </p:extLst>
          </p:nvPr>
        </p:nvGraphicFramePr>
        <p:xfrm>
          <a:off x="264919" y="2349748"/>
          <a:ext cx="11382286" cy="2179450"/>
        </p:xfrm>
        <a:graphic>
          <a:graphicData uri="http://schemas.openxmlformats.org/drawingml/2006/table">
            <a:tbl>
              <a:tblPr firstRow="1" firstCol="1" bandRow="1"/>
              <a:tblGrid>
                <a:gridCol w="521412"/>
                <a:gridCol w="755935"/>
                <a:gridCol w="739997"/>
                <a:gridCol w="739997"/>
                <a:gridCol w="699012"/>
                <a:gridCol w="621597"/>
                <a:gridCol w="755935"/>
                <a:gridCol w="739997"/>
                <a:gridCol w="739997"/>
                <a:gridCol w="699012"/>
                <a:gridCol w="710396"/>
                <a:gridCol w="760489"/>
                <a:gridCol w="739997"/>
                <a:gridCol w="739997"/>
                <a:gridCol w="699012"/>
                <a:gridCol w="719504"/>
              </a:tblGrid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200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-2.29%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-1.64%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직사각형 3"/>
          <p:cNvSpPr/>
          <p:nvPr/>
        </p:nvSpPr>
        <p:spPr>
          <a:xfrm>
            <a:off x="159520" y="748281"/>
            <a:ext cx="117874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Intra mode derived from TIMD for GPM intra region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Restrict intra/intra blending</a:t>
            </a:r>
          </a:p>
        </p:txBody>
      </p:sp>
    </p:spTree>
    <p:extLst>
      <p:ext uri="{BB962C8B-B14F-4D97-AF65-F5344CB8AC3E}">
        <p14:creationId xmlns:p14="http://schemas.microsoft.com/office/powerpoint/2010/main" val="68438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472" y="8546"/>
            <a:ext cx="6751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Supplemental simulation result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834734"/>
              </p:ext>
            </p:extLst>
          </p:nvPr>
        </p:nvGraphicFramePr>
        <p:xfrm>
          <a:off x="261996" y="2393507"/>
          <a:ext cx="11382286" cy="2179450"/>
        </p:xfrm>
        <a:graphic>
          <a:graphicData uri="http://schemas.openxmlformats.org/drawingml/2006/table">
            <a:tbl>
              <a:tblPr firstRow="1" firstCol="1" bandRow="1"/>
              <a:tblGrid>
                <a:gridCol w="521412"/>
                <a:gridCol w="755935"/>
                <a:gridCol w="739997"/>
                <a:gridCol w="739997"/>
                <a:gridCol w="699012"/>
                <a:gridCol w="621597"/>
                <a:gridCol w="755935"/>
                <a:gridCol w="739997"/>
                <a:gridCol w="739997"/>
                <a:gridCol w="699012"/>
                <a:gridCol w="710396"/>
                <a:gridCol w="760489"/>
                <a:gridCol w="739997"/>
                <a:gridCol w="739997"/>
                <a:gridCol w="699012"/>
                <a:gridCol w="719504"/>
              </a:tblGrid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LP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바탕" panose="02030600000101010101" pitchFamily="18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1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바탕" panose="02030600000101010101" pitchFamily="18" charset="-127"/>
                        </a:rPr>
                        <a:t>TBD</a:t>
                      </a:r>
                      <a:endParaRPr lang="ko-KR" altLang="ko-KR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945"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-1.35%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1" hangingPunct="1"/>
                      <a:r>
                        <a:rPr lang="en-US" alt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59520" y="748281"/>
            <a:ext cx="1178749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Intra mode derived from TIMD for GPM intra region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Restrict intra/intra blending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US" altLang="ja-JP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GPM storage modification (option 5 in JVET-X0166)</a:t>
            </a:r>
          </a:p>
        </p:txBody>
      </p:sp>
    </p:spTree>
    <p:extLst>
      <p:ext uri="{BB962C8B-B14F-4D97-AF65-F5344CB8AC3E}">
        <p14:creationId xmlns:p14="http://schemas.microsoft.com/office/powerpoint/2010/main" val="273124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472" y="8546"/>
            <a:ext cx="6751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smtClean="0"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Conclusion</a:t>
            </a:r>
            <a:endParaRPr lang="ko-KR" altLang="en-US" sz="2800" b="0" dirty="0" smtClean="0"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59520" y="803462"/>
            <a:ext cx="11787499" cy="169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ja-JP" sz="1733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This contribution suggest GPM intra/inter mode using conventional TIMD intra mode derivation as is,</a:t>
            </a:r>
          </a:p>
          <a:p>
            <a:pPr hangingPunct="0">
              <a:lnSpc>
                <a:spcPct val="150000"/>
              </a:lnSpc>
            </a:pPr>
            <a:r>
              <a:rPr lang="en-CA" altLang="ja-JP" sz="1733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without additional throughput delay and bandwidth requirement.</a:t>
            </a:r>
          </a:p>
          <a:p>
            <a:pPr hangingPunct="0">
              <a:lnSpc>
                <a:spcPct val="150000"/>
              </a:lnSpc>
            </a:pPr>
            <a:r>
              <a:rPr lang="en-CA" altLang="ja-JP" sz="1733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Therefore, It is suggest to consider to adopt Next ECM software.</a:t>
            </a:r>
          </a:p>
          <a:p>
            <a:pPr hangingPunct="0">
              <a:lnSpc>
                <a:spcPct val="150000"/>
              </a:lnSpc>
            </a:pPr>
            <a:endParaRPr lang="en-CA" altLang="ja-JP" sz="1733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13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2DBPMRbQEK4PwqppxHtXg"/>
</p:tagLst>
</file>

<file path=ppt/theme/theme1.xml><?xml version="1.0" encoding="utf-8"?>
<a:theme xmlns:a="http://schemas.openxmlformats.org/drawingml/2006/main" name="12월_주간계획_template_장형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noFill/>
        <a:ln w="9525" cap="flat" cmpd="sng" algn="ctr">
          <a:solidFill>
            <a:srgbClr val="00206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400" b="0" dirty="0" smtClean="0">
            <a:latin typeface="Arial" pitchFamily="34" charset="0"/>
            <a:ea typeface="돋움" pitchFamily="50" charset="-127"/>
            <a:cs typeface="Arial" pitchFamily="34" charset="0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default">
  <a:themeElements>
    <a:clrScheme name="default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">
      <a:majorFont>
        <a:latin typeface="Tahoma"/>
        <a:ea typeface=""/>
        <a:cs typeface="Arial"/>
      </a:majorFont>
      <a:minorFont>
        <a:latin typeface="Arial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LG_Internal_Use_Template" id="{E60FEFD1-3DA8-4A43-8F31-3BC0911C8E51}" vid="{7EFC1E82-7A17-4031-A7D6-822EE23A8BDF}"/>
    </a:ext>
  </a:extLst>
</a:theme>
</file>

<file path=ppt/theme/theme11.xml><?xml version="1.0" encoding="utf-8"?>
<a:theme xmlns:a="http://schemas.openxmlformats.org/drawingml/2006/main" name="6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Arial"/>
        <a:ea typeface="돋움"/>
        <a:cs typeface=""/>
      </a:majorFont>
      <a:minorFont>
        <a:latin typeface="Arial"/>
        <a:ea typeface="돋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7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8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9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1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2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디자인 사용자 지정">
  <a:themeElements>
    <a:clrScheme name="1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4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6_기본 디자인">
  <a:themeElements>
    <a:clrScheme name="5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기본 디자인">
      <a:majorFont>
        <a:latin typeface="돋움"/>
        <a:ea typeface="돋움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1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1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5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7_기본 디자인">
  <a:themeElements>
    <a:clrScheme name="6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G문서작성Font">
      <a:majorFont>
        <a:latin typeface="Arial Narrow"/>
        <a:ea typeface="LG스마트체 Regular"/>
        <a:cs typeface=""/>
      </a:majorFont>
      <a:minorFont>
        <a:latin typeface="Arial Narrow"/>
        <a:ea typeface="LG스마트체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1" lang="ko-KR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1" lang="ko-KR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맑은 고딕" pitchFamily="50" charset="-127"/>
            <a:ea typeface="맑은 고딕" pitchFamily="50" charset="-127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100" dirty="0" err="1" smtClean="0">
            <a:latin typeface="+mn-lt"/>
            <a:ea typeface="+mn-ea"/>
          </a:defRPr>
        </a:defPPr>
      </a:lstStyle>
    </a:txDef>
  </a:objectDefaults>
  <a:extraClrSchemeLst>
    <a:extraClrScheme>
      <a:clrScheme name="6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Arial"/>
        <a:ea typeface="돋움"/>
        <a:cs typeface=""/>
      </a:majorFont>
      <a:minorFont>
        <a:latin typeface="Arial"/>
        <a:ea typeface="돋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5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Arial"/>
        <a:ea typeface="돋움"/>
        <a:cs typeface=""/>
      </a:majorFont>
      <a:minorFont>
        <a:latin typeface="Arial"/>
        <a:ea typeface="돋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디자인 사용자 지정">
  <a:themeElements>
    <a:clrScheme name="3_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디자인 사용자 지정">
      <a:majorFont>
        <a:latin typeface="Arial"/>
        <a:ea typeface="돋움"/>
        <a:cs typeface=""/>
      </a:majorFont>
      <a:minorFont>
        <a:latin typeface="Arial"/>
        <a:ea typeface="돋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디자인 사용자 지정">
  <a:themeElements>
    <a:clrScheme name="사용자 지정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12월_주간계획_template_장형문</Template>
  <TotalTime>6038</TotalTime>
  <Words>953</Words>
  <Application>Microsoft Office PowerPoint</Application>
  <PresentationFormat>와이드스크린</PresentationFormat>
  <Paragraphs>369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22</vt:i4>
      </vt:variant>
      <vt:variant>
        <vt:lpstr>슬라이드 제목</vt:lpstr>
      </vt:variant>
      <vt:variant>
        <vt:i4>7</vt:i4>
      </vt:variant>
    </vt:vector>
  </HeadingPairs>
  <TitlesOfParts>
    <vt:vector size="41" baseType="lpstr">
      <vt:lpstr>LG스마트체 Regular</vt:lpstr>
      <vt:lpstr>Meiryo UI</vt:lpstr>
      <vt:lpstr>굴림</vt:lpstr>
      <vt:lpstr>돋움</vt:lpstr>
      <vt:lpstr>돋움체</vt:lpstr>
      <vt:lpstr>맑은 고딕</vt:lpstr>
      <vt:lpstr>바탕</vt:lpstr>
      <vt:lpstr>Arial</vt:lpstr>
      <vt:lpstr>Symbol</vt:lpstr>
      <vt:lpstr>Tahoma</vt:lpstr>
      <vt:lpstr>Times New Roman</vt:lpstr>
      <vt:lpstr>Wingdings</vt:lpstr>
      <vt:lpstr>12월_주간계획_template_장형문</vt:lpstr>
      <vt:lpstr>1_디자인 사용자 지정</vt:lpstr>
      <vt:lpstr>2_디자인 사용자 지정</vt:lpstr>
      <vt:lpstr>2_기본 디자인</vt:lpstr>
      <vt:lpstr>35_디자인 사용자 지정</vt:lpstr>
      <vt:lpstr>1_기본 디자인</vt:lpstr>
      <vt:lpstr>3_디자인 사용자 지정</vt:lpstr>
      <vt:lpstr>4_디자인 사용자 지정</vt:lpstr>
      <vt:lpstr>5_디자인 사용자 지정</vt:lpstr>
      <vt:lpstr>2_default</vt:lpstr>
      <vt:lpstr>6_디자인 사용자 지정</vt:lpstr>
      <vt:lpstr>7_디자인 사용자 지정</vt:lpstr>
      <vt:lpstr>8_디자인 사용자 지정</vt:lpstr>
      <vt:lpstr>9_디자인 사용자 지정</vt:lpstr>
      <vt:lpstr>10_디자인 사용자 지정</vt:lpstr>
      <vt:lpstr>11_디자인 사용자 지정</vt:lpstr>
      <vt:lpstr>12_디자인 사용자 지정</vt:lpstr>
      <vt:lpstr>13_디자인 사용자 지정</vt:lpstr>
      <vt:lpstr>14_디자인 사용자 지정</vt:lpstr>
      <vt:lpstr>4_기본 디자인</vt:lpstr>
      <vt:lpstr>6_기본 디자인</vt:lpstr>
      <vt:lpstr>17_기본 디자인</vt:lpstr>
      <vt:lpstr>JVET-X0147 EE2-related : intra mode derivation based on TIMD for GPM inter/intra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JVET-X0147 EE2-related : intra mode derivation based on TIMD for GPM inter/intra</dc:title>
  <dc:creator>Hyeongmun Jang</dc:creator>
  <cp:lastModifiedBy>장형문/선임연구원/미래기술센터 C&amp;M표준(연)미디어표준Task(hm.jang@lge.com)</cp:lastModifiedBy>
  <cp:revision>18</cp:revision>
  <dcterms:created xsi:type="dcterms:W3CDTF">2021-10-07T00:14:21Z</dcterms:created>
  <dcterms:modified xsi:type="dcterms:W3CDTF">2021-10-11T04:54:35Z</dcterms:modified>
</cp:coreProperties>
</file>