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334" r:id="rId2"/>
    <p:sldId id="394" r:id="rId3"/>
    <p:sldId id="428" r:id="rId4"/>
    <p:sldId id="430" r:id="rId5"/>
    <p:sldId id="41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2021/10/6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2021/10/6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232197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13277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JVET-X0120 </a:t>
            </a: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/>
              <a:t>AHG12: On sign prediction 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2021/10/6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ECM sign prediction method has following two constraints.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The maximum number of signs ( </a:t>
            </a:r>
            <a:r>
              <a:rPr lang="en-US" sz="2400" dirty="0" err="1"/>
              <a:t>maxNumPredSigns</a:t>
            </a:r>
            <a:r>
              <a:rPr lang="en-US" sz="2400" dirty="0"/>
              <a:t>) to be predicted is signaled in SPS. The allowable value of </a:t>
            </a:r>
            <a:r>
              <a:rPr lang="en-US" sz="2400" dirty="0" err="1"/>
              <a:t>maxNumPredSigns</a:t>
            </a:r>
            <a:r>
              <a:rPr lang="en-US" sz="2400" dirty="0"/>
              <a:t> is 0 to 8, inclusive. In CTC, the value of </a:t>
            </a:r>
            <a:r>
              <a:rPr lang="en-US" sz="2400" dirty="0" err="1"/>
              <a:t>maxNumPredSigns</a:t>
            </a:r>
            <a:r>
              <a:rPr lang="en-US" sz="2400" dirty="0"/>
              <a:t> is set to 8.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Only signs of the top-left 4x4 block of a TB are predicted. The rest of the signs are EP coded.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CA" sz="2400" dirty="0"/>
              <a:t>If the number of signs of the top left 4x4 block of a TB is larger than maximum limit, first </a:t>
            </a:r>
            <a:r>
              <a:rPr lang="en-CA" sz="2400" dirty="0" err="1"/>
              <a:t>maxNumPredSigns</a:t>
            </a:r>
            <a:r>
              <a:rPr lang="en-CA" sz="2400" dirty="0"/>
              <a:t> signs (</a:t>
            </a:r>
            <a:r>
              <a:rPr lang="en-CA" sz="2400" b="1" dirty="0"/>
              <a:t>in raster scan order</a:t>
            </a:r>
            <a:r>
              <a:rPr lang="en-CA" sz="2400" dirty="0"/>
              <a:t>) are predicted. </a:t>
            </a:r>
            <a:endParaRPr lang="en-US" sz="2400" dirty="0"/>
          </a:p>
          <a:p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A12CF2D8-AD32-4609-A1D2-81B6CBA5DC35}"/>
              </a:ext>
            </a:extLst>
          </p:cNvPr>
          <p:cNvSpPr/>
          <p:nvPr/>
        </p:nvSpPr>
        <p:spPr>
          <a:xfrm>
            <a:off x="763953" y="934233"/>
            <a:ext cx="9871587" cy="4408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/>
              <a:t>Two modifications:</a:t>
            </a:r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000" b="1" dirty="0"/>
              <a:t>Selecting the signs to be predicted:</a:t>
            </a:r>
            <a:r>
              <a:rPr lang="en-CA" sz="2000" dirty="0"/>
              <a:t> Sorting base approached</a:t>
            </a:r>
          </a:p>
          <a:p>
            <a:pPr marL="800100" lvl="1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Sort the TB is sorted based on the </a:t>
            </a:r>
            <a:r>
              <a:rPr lang="en-CA" dirty="0" err="1"/>
              <a:t>qIdx</a:t>
            </a:r>
            <a:r>
              <a:rPr lang="en-CA" dirty="0"/>
              <a:t> values. The coefficient which has highest value of </a:t>
            </a:r>
            <a:r>
              <a:rPr lang="en-CA" dirty="0" err="1"/>
              <a:t>qIdx</a:t>
            </a:r>
            <a:r>
              <a:rPr lang="en-CA" dirty="0"/>
              <a:t> is placed at the beginning of the sorted TB. </a:t>
            </a:r>
          </a:p>
          <a:p>
            <a:pPr marL="800100" lvl="1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/>
              <a:t>The sign of the first </a:t>
            </a:r>
            <a:r>
              <a:rPr lang="en-CA" dirty="0" err="1"/>
              <a:t>maxNumPredSigns</a:t>
            </a:r>
            <a:r>
              <a:rPr lang="en-CA" dirty="0"/>
              <a:t> signs in the sorted TB is predicted and rest of the signs are EP coded. </a:t>
            </a:r>
          </a:p>
          <a:p>
            <a:pPr marL="800100" lvl="1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/>
          </a:p>
          <a:p>
            <a:pPr marL="800100" lvl="1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/>
          </a:p>
          <a:p>
            <a:pPr marL="800100" lvl="1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/>
          </a:p>
          <a:p>
            <a:pPr marL="800100" lvl="1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/>
          </a:p>
          <a:p>
            <a:pPr marL="342900" indent="-342900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b="1" dirty="0"/>
              <a:t>Extend the sign-prediction area </a:t>
            </a:r>
            <a:r>
              <a:rPr lang="en-US" sz="2000" dirty="0"/>
              <a:t>to 4x4 to maximum 32x32</a:t>
            </a:r>
            <a:endParaRPr lang="en-US" dirty="0"/>
          </a:p>
          <a:p>
            <a:pPr lvl="2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EF1BE6-846F-4AB1-B8C3-ED52E2C4961C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878" y="2976725"/>
            <a:ext cx="3847736" cy="904550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36A1762-474B-4F66-83B4-87E2AEC573AE}"/>
              </a:ext>
            </a:extLst>
          </p:cNvPr>
          <p:cNvSpPr/>
          <p:nvPr/>
        </p:nvSpPr>
        <p:spPr>
          <a:xfrm>
            <a:off x="2863890" y="4018552"/>
            <a:ext cx="38250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 err="1"/>
              <a:t>qIdx</a:t>
            </a:r>
            <a:r>
              <a:rPr lang="en-US" dirty="0"/>
              <a:t> = (abs(level) &lt;&lt; 1) - (state &amp; 1);</a:t>
            </a:r>
          </a:p>
        </p:txBody>
      </p:sp>
    </p:spTree>
    <p:extLst>
      <p:ext uri="{BB962C8B-B14F-4D97-AF65-F5344CB8AC3E}">
        <p14:creationId xmlns:p14="http://schemas.microsoft.com/office/powerpoint/2010/main" val="21325362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12973" y="17723"/>
            <a:ext cx="1301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6F985BC-8FC2-4B7A-A11B-CDAE88DC4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2113099"/>
              </p:ext>
            </p:extLst>
          </p:nvPr>
        </p:nvGraphicFramePr>
        <p:xfrm>
          <a:off x="3274141" y="248596"/>
          <a:ext cx="4862429" cy="6107754"/>
        </p:xfrm>
        <a:graphic>
          <a:graphicData uri="http://schemas.openxmlformats.org/drawingml/2006/table">
            <a:tbl>
              <a:tblPr firstRow="1" firstCol="1" bandRow="1"/>
              <a:tblGrid>
                <a:gridCol w="810404">
                  <a:extLst>
                    <a:ext uri="{9D8B030D-6E8A-4147-A177-3AD203B41FA5}">
                      <a16:colId xmlns:a16="http://schemas.microsoft.com/office/drawing/2014/main" val="3048795841"/>
                    </a:ext>
                  </a:extLst>
                </a:gridCol>
                <a:gridCol w="874625">
                  <a:extLst>
                    <a:ext uri="{9D8B030D-6E8A-4147-A177-3AD203B41FA5}">
                      <a16:colId xmlns:a16="http://schemas.microsoft.com/office/drawing/2014/main" val="1188749710"/>
                    </a:ext>
                  </a:extLst>
                </a:gridCol>
                <a:gridCol w="873861">
                  <a:extLst>
                    <a:ext uri="{9D8B030D-6E8A-4147-A177-3AD203B41FA5}">
                      <a16:colId xmlns:a16="http://schemas.microsoft.com/office/drawing/2014/main" val="3812358571"/>
                    </a:ext>
                  </a:extLst>
                </a:gridCol>
                <a:gridCol w="873861">
                  <a:extLst>
                    <a:ext uri="{9D8B030D-6E8A-4147-A177-3AD203B41FA5}">
                      <a16:colId xmlns:a16="http://schemas.microsoft.com/office/drawing/2014/main" val="95064108"/>
                    </a:ext>
                  </a:extLst>
                </a:gridCol>
                <a:gridCol w="714839">
                  <a:extLst>
                    <a:ext uri="{9D8B030D-6E8A-4147-A177-3AD203B41FA5}">
                      <a16:colId xmlns:a16="http://schemas.microsoft.com/office/drawing/2014/main" val="1725124884"/>
                    </a:ext>
                  </a:extLst>
                </a:gridCol>
                <a:gridCol w="714839">
                  <a:extLst>
                    <a:ext uri="{9D8B030D-6E8A-4147-A177-3AD203B41FA5}">
                      <a16:colId xmlns:a16="http://schemas.microsoft.com/office/drawing/2014/main" val="4047047211"/>
                    </a:ext>
                  </a:extLst>
                </a:gridCol>
              </a:tblGrid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4361384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6134590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2815221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6879104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712660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817982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8256801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2216760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26359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7160194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997723"/>
                  </a:ext>
                </a:extLst>
              </a:tr>
              <a:tr h="1690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36692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400363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769836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058511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3052993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704101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2376547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1576954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48008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28928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30194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424473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476597"/>
                  </a:ext>
                </a:extLst>
              </a:tr>
              <a:tr h="1690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938637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560463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575774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ECM-2.0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949211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800148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5819280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78919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19871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1141631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666598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1217145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98305"/>
                  </a:ext>
                </a:extLst>
              </a:tr>
              <a:tr h="9976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4004305"/>
                  </a:ext>
                </a:extLst>
              </a:tr>
              <a:tr h="169018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2254" marR="42254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774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5034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summary, improvement of sign prediction is proposed.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AI:  -0.11% (Y), -0.10%(U),  -0.08%(V),  105%(</a:t>
            </a:r>
            <a:r>
              <a:rPr lang="en-US" sz="2400" dirty="0" err="1"/>
              <a:t>EncTime</a:t>
            </a:r>
            <a:r>
              <a:rPr lang="en-US" sz="2400" dirty="0"/>
              <a:t>), 105% (</a:t>
            </a:r>
            <a:r>
              <a:rPr lang="en-US" sz="2400" dirty="0" err="1"/>
              <a:t>DecTime</a:t>
            </a:r>
            <a:r>
              <a:rPr lang="en-US" sz="2400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RA: -0.14% (Y), -0.05 %(U), -0.05 %(V), 102%(</a:t>
            </a:r>
            <a:r>
              <a:rPr lang="en-US" sz="2400" dirty="0" err="1"/>
              <a:t>EncTime</a:t>
            </a:r>
            <a:r>
              <a:rPr lang="en-US" sz="2400" dirty="0"/>
              <a:t>), 107% (</a:t>
            </a:r>
            <a:r>
              <a:rPr lang="en-US" sz="2400" dirty="0" err="1"/>
              <a:t>DecTime</a:t>
            </a:r>
            <a:r>
              <a:rPr lang="en-US" sz="2400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400" dirty="0"/>
              <a:t>LB: -0.16% (Y),    0.16 %(U),  0.09 %(V), 102%(</a:t>
            </a:r>
            <a:r>
              <a:rPr lang="en-US" sz="2400" dirty="0" err="1"/>
              <a:t>EncTime</a:t>
            </a:r>
            <a:r>
              <a:rPr lang="en-US" sz="2400" dirty="0"/>
              <a:t>), 106% (</a:t>
            </a:r>
            <a:r>
              <a:rPr lang="en-US" sz="2400" dirty="0" err="1"/>
              <a:t>DecTime</a:t>
            </a:r>
            <a:r>
              <a:rPr lang="en-US" sz="2400" dirty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E56C48-21B1-4657-8AC1-C2C4A9152E80}"/>
              </a:ext>
            </a:extLst>
          </p:cNvPr>
          <p:cNvSpPr/>
          <p:nvPr/>
        </p:nvSpPr>
        <p:spPr>
          <a:xfrm>
            <a:off x="3163024" y="3549511"/>
            <a:ext cx="78097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/>
              <a:t>Thanks Qualcomm for cross-checking.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18480</TotalTime>
  <Words>671</Words>
  <Application>Microsoft Office PowerPoint</Application>
  <PresentationFormat>Widescreen</PresentationFormat>
  <Paragraphs>221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DengXian</vt:lpstr>
      <vt:lpstr>Microsoft YaHei</vt:lpstr>
      <vt:lpstr>宋体</vt:lpstr>
      <vt:lpstr>Arial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1562</cp:revision>
  <dcterms:created xsi:type="dcterms:W3CDTF">2018-05-21T01:42:17Z</dcterms:created>
  <dcterms:modified xsi:type="dcterms:W3CDTF">2021-10-07T05:09:20Z</dcterms:modified>
</cp:coreProperties>
</file>