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65" r:id="rId2"/>
    <p:sldId id="270" r:id="rId3"/>
    <p:sldId id="271" r:id="rId4"/>
    <p:sldId id="272" r:id="rId5"/>
    <p:sldId id="273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orient="horz" pos="2448" userDrawn="1">
          <p15:clr>
            <a:srgbClr val="A4A3A4"/>
          </p15:clr>
        </p15:guide>
        <p15:guide id="10" pos="3552" userDrawn="1">
          <p15:clr>
            <a:srgbClr val="A4A3A4"/>
          </p15:clr>
        </p15:guide>
        <p15:guide id="11" orient="horz" pos="3888" userDrawn="1">
          <p15:clr>
            <a:srgbClr val="A4A3A4"/>
          </p15:clr>
        </p15:guide>
        <p15:guide id="12" pos="4128" userDrawn="1">
          <p15:clr>
            <a:srgbClr val="A4A3A4"/>
          </p15:clr>
        </p15:guide>
        <p15:guide id="13" orient="horz" pos="2304" userDrawn="1">
          <p15:clr>
            <a:srgbClr val="A4A3A4"/>
          </p15:clr>
        </p15:guide>
        <p15:guide id="14" pos="7296" userDrawn="1">
          <p15:clr>
            <a:srgbClr val="A4A3A4"/>
          </p15:clr>
        </p15:guide>
        <p15:guide id="15" pos="4704" userDrawn="1">
          <p15:clr>
            <a:srgbClr val="A4A3A4"/>
          </p15:clr>
        </p15:guide>
        <p15:guide id="16" orient="horz" pos="17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  <p:cmAuthor id="2" name="Xiang Li" initials="XL" lastIdx="2" clrIdx="1">
    <p:extLst>
      <p:ext uri="{19B8F6BF-5375-455C-9EA6-DF929625EA0E}">
        <p15:presenceInfo xmlns:p15="http://schemas.microsoft.com/office/powerpoint/2012/main" userId="S::xlxiangli@tencentamerica.com::a40f8f1e-1d06-4c7b-ae28-3f2503f10c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75062-78D9-4153-B865-B79154A2427D}" v="48" dt="2021-01-04T21:17:56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30" y="26"/>
      </p:cViewPr>
      <p:guideLst>
        <p:guide orient="horz" pos="864"/>
        <p:guide orient="horz" pos="4320"/>
        <p:guide pos="384"/>
        <p:guide orient="horz" pos="2448"/>
        <p:guide pos="3552"/>
        <p:guide orient="horz" pos="3888"/>
        <p:guide pos="4128"/>
        <p:guide orient="horz" pos="2304"/>
        <p:guide pos="7296"/>
        <p:guide pos="4704"/>
        <p:guide orient="horz"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14400"/>
            <a:ext cx="9144000" cy="2743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5400" dirty="0"/>
              <a:t>AHG10: Deblocking filter setting for VTM</a:t>
            </a:r>
            <a:br>
              <a:rPr lang="en-US" sz="5400" dirty="0"/>
            </a:br>
            <a:r>
              <a:rPr lang="en-US" sz="2400" dirty="0"/>
              <a:t> </a:t>
            </a:r>
            <a:br>
              <a:rPr lang="en-US" sz="5400" dirty="0"/>
            </a:br>
            <a:r>
              <a:rPr lang="en-US" sz="4000" dirty="0"/>
              <a:t>JVET-</a:t>
            </a:r>
            <a:r>
              <a:rPr lang="en-US" altLang="zh-CN" sz="4000" dirty="0"/>
              <a:t>X0063</a:t>
            </a:r>
            <a:endParaRPr lang="en-US" sz="5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dirty="0"/>
              <a:t>Han Zhang</a:t>
            </a:r>
            <a:r>
              <a:rPr lang="en-US" dirty="0"/>
              <a:t>, Xiang Li, Shan Liu</a:t>
            </a:r>
          </a:p>
          <a:p>
            <a:r>
              <a:rPr lang="en-US" dirty="0"/>
              <a:t>Tencent</a:t>
            </a:r>
          </a:p>
        </p:txBody>
      </p:sp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2900"/>
            <a:ext cx="10515600" cy="10287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11430000" cy="4805363"/>
          </a:xfrm>
        </p:spPr>
        <p:txBody>
          <a:bodyPr>
            <a:normAutofit/>
          </a:bodyPr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In ECM-2.0,</a:t>
            </a:r>
            <a:r>
              <a:rPr lang="zh-CN" altLang="en-US" dirty="0"/>
              <a:t> </a:t>
            </a:r>
            <a:r>
              <a:rPr lang="en-US" altLang="zh-CN" dirty="0"/>
              <a:t>the DBF control parameters </a:t>
            </a:r>
            <a:r>
              <a:rPr lang="en-CA" altLang="zh-CN" i="1" dirty="0"/>
              <a:t>BetaOffset_div2 </a:t>
            </a:r>
            <a:r>
              <a:rPr lang="en-US" altLang="zh-CN" dirty="0"/>
              <a:t>and </a:t>
            </a:r>
            <a:r>
              <a:rPr lang="en-CA" altLang="zh-CN" i="1" dirty="0"/>
              <a:t>TcOffset_div2 </a:t>
            </a:r>
            <a:r>
              <a:rPr lang="en-US" altLang="zh-CN" dirty="0"/>
              <a:t>vary with the temporal layer</a:t>
            </a:r>
          </a:p>
          <a:p>
            <a:pPr lvl="1"/>
            <a:r>
              <a:rPr lang="en-US" altLang="zh-CN" dirty="0"/>
              <a:t>But two new syntax elements - </a:t>
            </a:r>
            <a:r>
              <a:rPr lang="en-CA" altLang="zh-CN" i="1" dirty="0"/>
              <a:t>pps_beta_offset_div2_num_minus1 </a:t>
            </a:r>
            <a:r>
              <a:rPr lang="en-US" altLang="zh-CN" dirty="0"/>
              <a:t>and </a:t>
            </a:r>
            <a:r>
              <a:rPr lang="en-CA" altLang="zh-CN" i="1" dirty="0"/>
              <a:t>pps_beta_Tc_div2_num_minus1</a:t>
            </a:r>
            <a:r>
              <a:rPr lang="en-US" altLang="zh-CN" i="1" dirty="0"/>
              <a:t> </a:t>
            </a:r>
            <a:r>
              <a:rPr lang="en-US" altLang="zh-CN" dirty="0"/>
              <a:t>are also signaled</a:t>
            </a:r>
          </a:p>
          <a:p>
            <a:pPr lvl="1"/>
            <a:r>
              <a:rPr lang="en-US" altLang="zh-CN" dirty="0"/>
              <a:t>In VTM, these parameters are set to the same value</a:t>
            </a:r>
          </a:p>
          <a:p>
            <a:r>
              <a:rPr lang="en-US" altLang="zh-CN" dirty="0"/>
              <a:t>Proposed</a:t>
            </a:r>
          </a:p>
          <a:p>
            <a:pPr lvl="1"/>
            <a:r>
              <a:rPr lang="en-US" altLang="zh-CN" dirty="0"/>
              <a:t>Use temporal layer dependent DBF control parameters in VTM</a:t>
            </a:r>
          </a:p>
          <a:p>
            <a:pPr lvl="1"/>
            <a:r>
              <a:rPr lang="en-US" altLang="zh-CN" dirty="0"/>
              <a:t>Only encoder cfg files changed</a:t>
            </a:r>
          </a:p>
          <a:p>
            <a:pPr lvl="1"/>
            <a:r>
              <a:rPr lang="en-US" altLang="zh-CN" dirty="0"/>
              <a:t>No new syntax elements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338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1201400" cy="54864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Temporal layer dependent DBF control parameters in VTM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In line with ECM-2.0 parameters</a:t>
            </a:r>
          </a:p>
          <a:p>
            <a:r>
              <a:rPr lang="en-US" altLang="zh-CN" dirty="0"/>
              <a:t>Only modifying the DBF related parameters in the configuration files</a:t>
            </a:r>
          </a:p>
          <a:p>
            <a:pPr marL="0" indent="0">
              <a:buNone/>
            </a:pPr>
            <a:endParaRPr lang="en-US" altLang="zh-CN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623F8B-AFAE-485C-9D08-2AB4668525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432401"/>
              </p:ext>
            </p:extLst>
          </p:nvPr>
        </p:nvGraphicFramePr>
        <p:xfrm>
          <a:off x="3162935" y="2220099"/>
          <a:ext cx="5937250" cy="1094740"/>
        </p:xfrm>
        <a:graphic>
          <a:graphicData uri="http://schemas.openxmlformats.org/drawingml/2006/table">
            <a:tbl>
              <a:tblPr firstRow="1" firstCol="1" bandRow="1"/>
              <a:tblGrid>
                <a:gridCol w="741680">
                  <a:extLst>
                    <a:ext uri="{9D8B030D-6E8A-4147-A177-3AD203B41FA5}">
                      <a16:colId xmlns:a16="http://schemas.microsoft.com/office/drawing/2014/main" val="3938712320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76561510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28927060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44507091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137676121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5277638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99029255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7568945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85119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62326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036180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059CA9B-B36D-4ED3-A243-17560D68B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337145"/>
              </p:ext>
            </p:extLst>
          </p:nvPr>
        </p:nvGraphicFramePr>
        <p:xfrm>
          <a:off x="2209800" y="3915549"/>
          <a:ext cx="2807970" cy="1000760"/>
        </p:xfrm>
        <a:graphic>
          <a:graphicData uri="http://schemas.openxmlformats.org/drawingml/2006/table">
            <a:tbl>
              <a:tblPr firstRow="1" firstCol="1" bandRow="1"/>
              <a:tblGrid>
                <a:gridCol w="1550504">
                  <a:extLst>
                    <a:ext uri="{9D8B030D-6E8A-4147-A177-3AD203B41FA5}">
                      <a16:colId xmlns:a16="http://schemas.microsoft.com/office/drawing/2014/main" val="501888426"/>
                    </a:ext>
                  </a:extLst>
                </a:gridCol>
                <a:gridCol w="628733">
                  <a:extLst>
                    <a:ext uri="{9D8B030D-6E8A-4147-A177-3AD203B41FA5}">
                      <a16:colId xmlns:a16="http://schemas.microsoft.com/office/drawing/2014/main" val="2075085814"/>
                    </a:ext>
                  </a:extLst>
                </a:gridCol>
                <a:gridCol w="628733">
                  <a:extLst>
                    <a:ext uri="{9D8B030D-6E8A-4147-A177-3AD203B41FA5}">
                      <a16:colId xmlns:a16="http://schemas.microsoft.com/office/drawing/2014/main" val="2639059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38232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0828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60203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3AD93F5-33F8-4CE4-9A33-D063EB413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763499"/>
              </p:ext>
            </p:extLst>
          </p:nvPr>
        </p:nvGraphicFramePr>
        <p:xfrm>
          <a:off x="7696200" y="3915549"/>
          <a:ext cx="2807970" cy="1000760"/>
        </p:xfrm>
        <a:graphic>
          <a:graphicData uri="http://schemas.openxmlformats.org/drawingml/2006/table">
            <a:tbl>
              <a:tblPr firstRow="1" firstCol="1" bandRow="1"/>
              <a:tblGrid>
                <a:gridCol w="1403985">
                  <a:extLst>
                    <a:ext uri="{9D8B030D-6E8A-4147-A177-3AD203B41FA5}">
                      <a16:colId xmlns:a16="http://schemas.microsoft.com/office/drawing/2014/main" val="1779852185"/>
                    </a:ext>
                  </a:extLst>
                </a:gridCol>
                <a:gridCol w="1403985">
                  <a:extLst>
                    <a:ext uri="{9D8B030D-6E8A-4147-A177-3AD203B41FA5}">
                      <a16:colId xmlns:a16="http://schemas.microsoft.com/office/drawing/2014/main" val="3926307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718495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19339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34497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7A5FE1E-AFB1-4483-8027-6824A68B542B}"/>
              </a:ext>
            </a:extLst>
          </p:cNvPr>
          <p:cNvSpPr txBox="1"/>
          <p:nvPr/>
        </p:nvSpPr>
        <p:spPr>
          <a:xfrm>
            <a:off x="2470785" y="35022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LD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602380-2B72-410E-A2BA-FA154092747B}"/>
              </a:ext>
            </a:extLst>
          </p:cNvPr>
          <p:cNvSpPr txBox="1"/>
          <p:nvPr/>
        </p:nvSpPr>
        <p:spPr>
          <a:xfrm>
            <a:off x="7957185" y="35022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AI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23D406-D83B-4C95-ABD1-0DAE70C80727}"/>
              </a:ext>
            </a:extLst>
          </p:cNvPr>
          <p:cNvSpPr txBox="1"/>
          <p:nvPr/>
        </p:nvSpPr>
        <p:spPr>
          <a:xfrm>
            <a:off x="4953000" y="1828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RA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605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 Results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972800" cy="4805363"/>
          </a:xfrm>
        </p:spPr>
        <p:txBody>
          <a:bodyPr/>
          <a:lstStyle/>
          <a:p>
            <a:r>
              <a:rPr lang="en-US" altLang="zh-CN" dirty="0"/>
              <a:t>Anchor is VTM-14.0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BFDC48D-8E13-41EB-BB80-FF5843CAC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481522"/>
              </p:ext>
            </p:extLst>
          </p:nvPr>
        </p:nvGraphicFramePr>
        <p:xfrm>
          <a:off x="838200" y="2057400"/>
          <a:ext cx="4406900" cy="201358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137652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696828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950218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105158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33521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735452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163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905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615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383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232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4330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02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454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872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327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411245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6D6CB16-1ABE-421F-B1EE-A86369C0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785481"/>
              </p:ext>
            </p:extLst>
          </p:nvPr>
        </p:nvGraphicFramePr>
        <p:xfrm>
          <a:off x="6096000" y="1920240"/>
          <a:ext cx="4406900" cy="215074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5720385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806697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180753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340804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772401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895407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30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455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403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297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183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150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53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192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961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07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590246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831135E-8365-4DD6-968D-A5CFA6E6E7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654828"/>
              </p:ext>
            </p:extLst>
          </p:nvPr>
        </p:nvGraphicFramePr>
        <p:xfrm>
          <a:off x="838200" y="4402455"/>
          <a:ext cx="4406900" cy="201358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0847946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300859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069671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101969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750376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7352625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059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91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511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141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509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614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5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523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82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337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274065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8AC8BBC-AA85-4250-9BB8-D05CE1B8B0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726954"/>
              </p:ext>
            </p:extLst>
          </p:nvPr>
        </p:nvGraphicFramePr>
        <p:xfrm>
          <a:off x="6096000" y="4387215"/>
          <a:ext cx="4406900" cy="201358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4415189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374473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9466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348372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17549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43888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19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166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944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224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571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778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41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312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9163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877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405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7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972800" cy="4805363"/>
          </a:xfrm>
        </p:spPr>
        <p:txBody>
          <a:bodyPr/>
          <a:lstStyle/>
          <a:p>
            <a:r>
              <a:rPr lang="en-US" altLang="zh-CN" dirty="0"/>
              <a:t>Encoder only settings on DBF control parameters for VTM is presented</a:t>
            </a:r>
          </a:p>
          <a:p>
            <a:r>
              <a:rPr lang="en-US" altLang="zh-CN" dirty="0"/>
              <a:t>Coding gains are achieved with similar encoding and decoding time</a:t>
            </a:r>
          </a:p>
          <a:p>
            <a:r>
              <a:rPr lang="en-US" altLang="zh-CN" dirty="0"/>
              <a:t>Propose to adopt the cfg changes into the next version of VTM</a:t>
            </a:r>
          </a:p>
          <a:p>
            <a:r>
              <a:rPr lang="en-US" altLang="zh-CN" dirty="0"/>
              <a:t>Thanks Kwai 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688379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0C5F8C-8AB0-497F-920F-AB8B9AE94F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518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15527</TotalTime>
  <Words>698</Words>
  <Application>Microsoft Office PowerPoint</Application>
  <PresentationFormat>宽屏</PresentationFormat>
  <Paragraphs>326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Wingdings</vt:lpstr>
      <vt:lpstr>Office Theme</vt:lpstr>
      <vt:lpstr>AHG10: Deblocking filter setting for VTM   JVET-X0063</vt:lpstr>
      <vt:lpstr>Summary</vt:lpstr>
      <vt:lpstr>Proposed Method</vt:lpstr>
      <vt:lpstr>Test  Results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HanZhang</cp:lastModifiedBy>
  <cp:revision>242</cp:revision>
  <dcterms:created xsi:type="dcterms:W3CDTF">2019-07-31T23:26:52Z</dcterms:created>
  <dcterms:modified xsi:type="dcterms:W3CDTF">2021-10-08T03:58:34Z</dcterms:modified>
</cp:coreProperties>
</file>