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6" r:id="rId2"/>
    <p:sldId id="258" r:id="rId3"/>
    <p:sldId id="279" r:id="rId4"/>
    <p:sldId id="272" r:id="rId5"/>
    <p:sldId id="274" r:id="rId6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CFF99"/>
    <a:srgbClr val="CC3300"/>
    <a:srgbClr val="000066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7011" autoAdjust="0"/>
    <p:restoredTop sz="89286" autoAdjust="0"/>
  </p:normalViewPr>
  <p:slideViewPr>
    <p:cSldViewPr snapToGrid="0">
      <p:cViewPr varScale="1">
        <p:scale>
          <a:sx n="83" d="100"/>
          <a:sy n="83" d="100"/>
        </p:scale>
        <p:origin x="-1022" y="-77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6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2021-07-06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6107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09558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724916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2021-07-06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2021-07-06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476667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2021-07-06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2021-07-06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2021-07-06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2021-07-06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2021-07-06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2021-07-06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2021-07-06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2021-07-06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9084036" cy="1296987"/>
          </a:xfrm>
        </p:spPr>
        <p:txBody>
          <a:bodyPr>
            <a:normAutofit/>
          </a:bodyPr>
          <a:lstStyle/>
          <a:p>
            <a:pPr eaLnBrk="0" latinLnBrk="0" hangingPunct="0"/>
            <a:r>
              <a:rPr lang="en-US" altLang="ko-KR" dirty="0"/>
              <a:t>EE2-Related: </a:t>
            </a:r>
            <a:r>
              <a:rPr lang="en-US" altLang="ko-KR" dirty="0"/>
              <a:t>DIMD with implicitly derived multiple blending modes</a:t>
            </a:r>
            <a:r>
              <a:rPr lang="en-CA" altLang="ko-KR" dirty="0" smtClean="0"/>
              <a:t/>
            </a:r>
            <a:br>
              <a:rPr lang="en-CA" altLang="ko-KR" dirty="0" smtClean="0"/>
            </a:br>
            <a:r>
              <a:rPr lang="en-US" altLang="ko-KR" dirty="0" smtClean="0"/>
              <a:t>(</a:t>
            </a:r>
            <a:r>
              <a:rPr lang="en-US" altLang="ko-KR" dirty="0" smtClean="0"/>
              <a:t>JVET-W0126)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933452" y="3602038"/>
            <a:ext cx="8035131" cy="568909"/>
          </a:xfrm>
        </p:spPr>
        <p:txBody>
          <a:bodyPr>
            <a:normAutofit fontScale="92500" lnSpcReduction="20000"/>
          </a:bodyPr>
          <a:lstStyle/>
          <a:p>
            <a:r>
              <a:rPr lang="en-US" altLang="ko-KR" sz="1600" dirty="0" smtClean="0"/>
              <a:t>Jie Zhao</a:t>
            </a:r>
            <a:r>
              <a:rPr lang="en-US" altLang="ko-KR" sz="1600" dirty="0"/>
              <a:t>, </a:t>
            </a:r>
            <a:r>
              <a:rPr lang="en-US" altLang="ko-KR" sz="1600" dirty="0" smtClean="0"/>
              <a:t> </a:t>
            </a:r>
            <a:r>
              <a:rPr lang="en-US" altLang="ko-KR" sz="1600" dirty="0" err="1" smtClean="0"/>
              <a:t>Seethal</a:t>
            </a:r>
            <a:r>
              <a:rPr lang="en-US" altLang="ko-KR" sz="1600" dirty="0" smtClean="0"/>
              <a:t> </a:t>
            </a:r>
            <a:r>
              <a:rPr lang="en-US" altLang="ko-KR" sz="1600" dirty="0" err="1" smtClean="0"/>
              <a:t>Paluri</a:t>
            </a:r>
            <a:r>
              <a:rPr lang="en-US" altLang="ko-KR" sz="1600" dirty="0" smtClean="0"/>
              <a:t>,  and </a:t>
            </a:r>
            <a:r>
              <a:rPr lang="en-US" altLang="ko-KR" sz="1600" dirty="0" err="1" smtClean="0"/>
              <a:t>Seung</a:t>
            </a:r>
            <a:r>
              <a:rPr lang="en-US" altLang="ko-KR" sz="1600" dirty="0"/>
              <a:t>-</a:t>
            </a:r>
            <a:r>
              <a:rPr lang="en-US" altLang="ko-KR" sz="1600" smtClean="0"/>
              <a:t>Hwan </a:t>
            </a:r>
            <a:r>
              <a:rPr lang="en-US" altLang="ko-KR" sz="1600" dirty="0" smtClean="0"/>
              <a:t>Kim</a:t>
            </a:r>
          </a:p>
          <a:p>
            <a:r>
              <a:rPr lang="en-US" altLang="ko-KR" sz="1600" dirty="0" smtClean="0"/>
              <a:t>LG Electronics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301384"/>
          </a:xfrm>
        </p:spPr>
        <p:txBody>
          <a:bodyPr>
            <a:normAutofit/>
          </a:bodyPr>
          <a:lstStyle/>
          <a:p>
            <a:pPr eaLnBrk="0" latinLnBrk="0" hangingPunct="0"/>
            <a:endParaRPr lang="en-US" altLang="ko-KR" dirty="0" smtClean="0"/>
          </a:p>
          <a:p>
            <a:pPr eaLnBrk="0" latinLnBrk="0" hangingPunct="0"/>
            <a:r>
              <a:rPr lang="en-US" altLang="ko-KR" dirty="0" smtClean="0"/>
              <a:t>This proposal is based on </a:t>
            </a:r>
            <a:r>
              <a:rPr lang="en-US" altLang="ko-KR" dirty="0"/>
              <a:t>techniques in both </a:t>
            </a:r>
            <a:r>
              <a:rPr lang="en-US" altLang="ko-KR" dirty="0" smtClean="0"/>
              <a:t>EE2-2.1 and 2.2.</a:t>
            </a:r>
          </a:p>
          <a:p>
            <a:pPr lvl="1" eaLnBrk="0" latinLnBrk="0" hangingPunct="0"/>
            <a:r>
              <a:rPr lang="en-US" altLang="ko-KR" dirty="0" smtClean="0"/>
              <a:t>EE2-2.2 </a:t>
            </a:r>
            <a:r>
              <a:rPr lang="en-US" altLang="ko-KR" dirty="0"/>
              <a:t>-- DIMD with multiple blending modes and </a:t>
            </a:r>
            <a:endParaRPr lang="en-US" altLang="ko-KR" dirty="0" smtClean="0"/>
          </a:p>
          <a:p>
            <a:pPr lvl="1" eaLnBrk="0" latinLnBrk="0" hangingPunct="0"/>
            <a:r>
              <a:rPr lang="en-US" altLang="ko-KR" dirty="0" smtClean="0"/>
              <a:t>EE2-2.1 </a:t>
            </a:r>
            <a:r>
              <a:rPr lang="en-US" altLang="ko-KR" dirty="0"/>
              <a:t>– </a:t>
            </a:r>
            <a:r>
              <a:rPr lang="en-US" altLang="ko-KR" dirty="0" smtClean="0"/>
              <a:t>Template-based </a:t>
            </a:r>
            <a:r>
              <a:rPr lang="en-US" altLang="ko-KR" dirty="0"/>
              <a:t>decoder mode derivation (</a:t>
            </a:r>
            <a:r>
              <a:rPr lang="en-US" altLang="ko-KR" dirty="0" smtClean="0"/>
              <a:t>TIMD)</a:t>
            </a:r>
          </a:p>
          <a:p>
            <a:pPr eaLnBrk="0" latinLnBrk="0" hangingPunct="0"/>
            <a:r>
              <a:rPr lang="en-US" altLang="ko-KR" dirty="0" smtClean="0"/>
              <a:t>Proposes a way to implicitly </a:t>
            </a:r>
            <a:r>
              <a:rPr lang="en-US" altLang="ko-KR" dirty="0"/>
              <a:t>derive the DIMD blending </a:t>
            </a:r>
            <a:r>
              <a:rPr lang="en-US" altLang="ko-KR" dirty="0" smtClean="0"/>
              <a:t>modes using template-based method. </a:t>
            </a:r>
          </a:p>
          <a:p>
            <a:pPr eaLnBrk="0" latinLnBrk="0" hangingPunct="0"/>
            <a:r>
              <a:rPr lang="en-US" altLang="ko-KR" dirty="0" smtClean="0"/>
              <a:t>Performance:</a:t>
            </a:r>
          </a:p>
          <a:p>
            <a:pPr lvl="1" eaLnBrk="0" latinLnBrk="0" hangingPunct="0">
              <a:buFont typeface="Courier New" pitchFamily="49" charset="0"/>
              <a:buChar char="o"/>
            </a:pPr>
            <a:r>
              <a:rPr lang="en-US" altLang="ko-KR" dirty="0" smtClean="0"/>
              <a:t>AI:  -0.04%    -</a:t>
            </a:r>
            <a:r>
              <a:rPr lang="en-US" altLang="ko-KR" dirty="0"/>
              <a:t>0.04</a:t>
            </a:r>
            <a:r>
              <a:rPr lang="en-US" altLang="ko-KR" dirty="0" smtClean="0"/>
              <a:t>%    -</a:t>
            </a:r>
            <a:r>
              <a:rPr lang="en-US" altLang="ko-KR" dirty="0"/>
              <a:t>0.08</a:t>
            </a:r>
            <a:r>
              <a:rPr lang="en-US" altLang="ko-KR" dirty="0" smtClean="0"/>
              <a:t>%    101%(</a:t>
            </a:r>
            <a:r>
              <a:rPr lang="en-US" altLang="ko-KR" dirty="0" err="1" smtClean="0"/>
              <a:t>Enc</a:t>
            </a:r>
            <a:r>
              <a:rPr lang="en-US" altLang="ko-KR" dirty="0" smtClean="0"/>
              <a:t>)</a:t>
            </a:r>
            <a:r>
              <a:rPr lang="en-US" altLang="ko-KR" dirty="0"/>
              <a:t>	112</a:t>
            </a:r>
            <a:r>
              <a:rPr lang="en-US" altLang="ko-KR" dirty="0" smtClean="0"/>
              <a:t>%(Dec)</a:t>
            </a:r>
            <a:endParaRPr lang="en-US" altLang="ko-KR" dirty="0"/>
          </a:p>
          <a:p>
            <a:pPr lvl="1" eaLnBrk="0" latinLnBrk="0" hangingPunct="0">
              <a:buFont typeface="Courier New" pitchFamily="49" charset="0"/>
              <a:buChar char="o"/>
            </a:pPr>
            <a:r>
              <a:rPr lang="en-US" altLang="ko-KR" dirty="0" smtClean="0"/>
              <a:t>RA: -0.01%   0.00%     -0.12%     100%(</a:t>
            </a:r>
            <a:r>
              <a:rPr lang="en-US" altLang="ko-KR" dirty="0" err="1" smtClean="0"/>
              <a:t>Enc</a:t>
            </a:r>
            <a:r>
              <a:rPr lang="en-US" altLang="ko-KR" dirty="0" smtClean="0"/>
              <a:t>)</a:t>
            </a:r>
            <a:r>
              <a:rPr lang="en-US" altLang="ko-KR" dirty="0"/>
              <a:t>	100</a:t>
            </a:r>
            <a:r>
              <a:rPr lang="en-US" altLang="ko-KR" dirty="0" smtClean="0"/>
              <a:t>%(Dec)</a:t>
            </a:r>
            <a:endParaRPr lang="en-US" altLang="ko-KR" dirty="0"/>
          </a:p>
          <a:p>
            <a:pPr eaLnBrk="0" latinLnBrk="0" hangingPunct="0"/>
            <a:endParaRPr lang="en-US" altLang="ko-KR" dirty="0" smtClean="0"/>
          </a:p>
          <a:p>
            <a:pPr eaLnBrk="0" latinLnBrk="0" hangingPunct="0"/>
            <a:endParaRPr lang="en-US" altLang="ko-KR" dirty="0" smtClean="0"/>
          </a:p>
          <a:p>
            <a:pPr eaLnBrk="0" latinLnBrk="0" hangingPunct="0"/>
            <a:endParaRPr lang="en-US" altLang="ko-KR" dirty="0" smtClean="0"/>
          </a:p>
          <a:p>
            <a:pPr marL="0" indent="0" eaLnBrk="0" latinLnBrk="0" hangingPunct="0">
              <a:buNone/>
            </a:pPr>
            <a:r>
              <a:rPr lang="en-US" altLang="ko-KR" dirty="0"/>
              <a:t> 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313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8" y="631824"/>
            <a:ext cx="9008736" cy="2934335"/>
          </a:xfrm>
        </p:spPr>
        <p:txBody>
          <a:bodyPr>
            <a:noAutofit/>
          </a:bodyPr>
          <a:lstStyle/>
          <a:p>
            <a:pPr eaLnBrk="0" latinLnBrk="0" hangingPunct="0"/>
            <a:r>
              <a:rPr lang="en-US" altLang="ko-KR" sz="1800" dirty="0" smtClean="0"/>
              <a:t>In </a:t>
            </a:r>
            <a:r>
              <a:rPr lang="en-US" altLang="ko-KR" sz="1800" dirty="0"/>
              <a:t>ECM1.0, one of the intra tools is Decoder Side Intra Mode Derivation (DIMD). </a:t>
            </a:r>
          </a:p>
          <a:p>
            <a:pPr lvl="1" eaLnBrk="0" latinLnBrk="0" hangingPunct="0"/>
            <a:r>
              <a:rPr lang="en-US" altLang="ko-KR" dirty="0"/>
              <a:t>Two intra modes are derived from the reconstructed neighboring samples based on Histogram of Gradients (</a:t>
            </a:r>
            <a:r>
              <a:rPr lang="en-US" altLang="ko-KR" dirty="0" err="1"/>
              <a:t>HoG</a:t>
            </a:r>
            <a:r>
              <a:rPr lang="en-US" altLang="ko-KR" dirty="0"/>
              <a:t>)</a:t>
            </a:r>
          </a:p>
          <a:p>
            <a:pPr lvl="1" eaLnBrk="0" latinLnBrk="0" hangingPunct="0"/>
            <a:r>
              <a:rPr lang="en-US" altLang="ko-KR" dirty="0"/>
              <a:t>Prediction is done by blending the predictions from </a:t>
            </a:r>
            <a:r>
              <a:rPr lang="en-US" altLang="ko-KR" dirty="0" smtClean="0"/>
              <a:t>planar and the </a:t>
            </a:r>
            <a:r>
              <a:rPr lang="en-US" altLang="ko-KR" dirty="0"/>
              <a:t>two </a:t>
            </a:r>
            <a:r>
              <a:rPr lang="en-US" altLang="ko-KR" dirty="0" smtClean="0"/>
              <a:t>derived intra modes</a:t>
            </a:r>
            <a:endParaRPr lang="en-US" altLang="ko-KR" dirty="0"/>
          </a:p>
          <a:p>
            <a:pPr lvl="1" eaLnBrk="0" latinLnBrk="0" hangingPunct="0"/>
            <a:r>
              <a:rPr lang="en-CA" dirty="0"/>
              <a:t>A </a:t>
            </a:r>
            <a:r>
              <a:rPr lang="en-CA" dirty="0" err="1"/>
              <a:t>dimd_flag</a:t>
            </a:r>
            <a:r>
              <a:rPr lang="en-CA" dirty="0"/>
              <a:t> is signalled</a:t>
            </a:r>
          </a:p>
          <a:p>
            <a:pPr eaLnBrk="0" latinLnBrk="0" hangingPunct="0"/>
            <a:r>
              <a:rPr lang="en-CA" altLang="ko-KR" sz="1800" dirty="0"/>
              <a:t>EE2-2.2 </a:t>
            </a:r>
            <a:r>
              <a:rPr lang="en-CA" sz="1800" dirty="0"/>
              <a:t>extends the DIMD </a:t>
            </a:r>
            <a:r>
              <a:rPr lang="en-CA" sz="1800" dirty="0" smtClean="0"/>
              <a:t>to 3 </a:t>
            </a:r>
            <a:r>
              <a:rPr lang="en-CA" sz="1800" dirty="0"/>
              <a:t>blending modes. </a:t>
            </a:r>
            <a:endParaRPr lang="en-CA" sz="1800" dirty="0" smtClean="0"/>
          </a:p>
          <a:p>
            <a:pPr lvl="1" eaLnBrk="0" latinLnBrk="0" hangingPunct="0"/>
            <a:r>
              <a:rPr lang="en-CA" dirty="0" smtClean="0"/>
              <a:t>The 3 blending modes have different weights for planar and </a:t>
            </a:r>
            <a:r>
              <a:rPr lang="en-US" altLang="ko-KR" dirty="0" smtClean="0"/>
              <a:t>the </a:t>
            </a:r>
            <a:r>
              <a:rPr lang="en-US" altLang="ko-KR" dirty="0"/>
              <a:t>two </a:t>
            </a:r>
            <a:r>
              <a:rPr lang="en-US" altLang="ko-KR" dirty="0" smtClean="0"/>
              <a:t>derived intra modes</a:t>
            </a:r>
            <a:endParaRPr lang="en-US" altLang="ko-KR" dirty="0"/>
          </a:p>
          <a:p>
            <a:pPr lvl="1" eaLnBrk="0" latinLnBrk="0" hangingPunct="0"/>
            <a:r>
              <a:rPr lang="en-CA" dirty="0" smtClean="0"/>
              <a:t>A </a:t>
            </a:r>
            <a:r>
              <a:rPr lang="en-CA" dirty="0"/>
              <a:t>DIMD index </a:t>
            </a:r>
            <a:r>
              <a:rPr lang="en-CA" dirty="0" smtClean="0"/>
              <a:t>{0, 1, 2,  3) is </a:t>
            </a:r>
            <a:r>
              <a:rPr lang="en-CA" dirty="0"/>
              <a:t>signalled.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pic>
        <p:nvPicPr>
          <p:cNvPr id="5" name="图片 25" descr="图示, 工程绘图&#10;&#10;描述已自动生成"/>
          <p:cNvPicPr/>
          <p:nvPr/>
        </p:nvPicPr>
        <p:blipFill>
          <a:blip r:embed="rId2"/>
          <a:stretch>
            <a:fillRect/>
          </a:stretch>
        </p:blipFill>
        <p:spPr>
          <a:xfrm>
            <a:off x="5624223" y="3369975"/>
            <a:ext cx="3832225" cy="2549525"/>
          </a:xfrm>
          <a:prstGeom prst="rect">
            <a:avLst/>
          </a:prstGeom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338328" y="3803073"/>
            <a:ext cx="5075335" cy="222365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latinLnBrk="0" hangingPunct="0"/>
            <a:r>
              <a:rPr lang="en-CA" altLang="ko-KR" sz="1800" dirty="0" smtClean="0"/>
              <a:t>EE2-2.1 introduces template-based decoder side intra mode derivation using MPM.</a:t>
            </a:r>
          </a:p>
          <a:p>
            <a:pPr lvl="1" eaLnBrk="0" latinLnBrk="0" hangingPunct="0"/>
            <a:r>
              <a:rPr lang="en-CA" dirty="0" smtClean="0"/>
              <a:t>Given the template, mode with minimum SATD is chosen as TIMD mode</a:t>
            </a:r>
          </a:p>
          <a:p>
            <a:pPr lvl="1" eaLnBrk="0" latinLnBrk="0" hangingPunct="0"/>
            <a:r>
              <a:rPr lang="en-CA" dirty="0" smtClean="0"/>
              <a:t>A TIMD flag is signalled</a:t>
            </a:r>
          </a:p>
          <a:p>
            <a:pPr eaLnBrk="0" latinLnBrk="0" hangingPunct="0"/>
            <a:r>
              <a:rPr lang="en-US" sz="1800" dirty="0" smtClean="0"/>
              <a:t>EE2-2.1 and 2.2 both added additional full RDO checks to encoder, therefore they both have large encoding time increase ~20%.  </a:t>
            </a:r>
            <a:endParaRPr lang="en-US" sz="1800" dirty="0"/>
          </a:p>
        </p:txBody>
      </p:sp>
      <p:sp>
        <p:nvSpPr>
          <p:cNvPr id="7" name="TextBox 6"/>
          <p:cNvSpPr txBox="1"/>
          <p:nvPr/>
        </p:nvSpPr>
        <p:spPr>
          <a:xfrm>
            <a:off x="5541655" y="5984116"/>
            <a:ext cx="39053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/>
              <a:t>Figure 1.</a:t>
            </a:r>
            <a:r>
              <a:rPr lang="en-CA" sz="1200" dirty="0"/>
              <a:t> </a:t>
            </a:r>
            <a:r>
              <a:rPr lang="en-CA" sz="1200" b="1" dirty="0"/>
              <a:t>Template and its reference samples used in TIMD</a:t>
            </a:r>
            <a:endParaRPr lang="en-US" sz="1200" dirty="0"/>
          </a:p>
          <a:p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2103322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238167" cy="5509203"/>
          </a:xfrm>
        </p:spPr>
        <p:txBody>
          <a:bodyPr>
            <a:normAutofit lnSpcReduction="10000"/>
          </a:bodyPr>
          <a:lstStyle/>
          <a:p>
            <a:pPr lvl="1" eaLnBrk="0" latinLnBrk="0" hangingPunct="0"/>
            <a:r>
              <a:rPr lang="en-US" altLang="ko-KR" dirty="0"/>
              <a:t>Proposes a way to implicitly derive the DIMD blending modes using template-based method. </a:t>
            </a:r>
          </a:p>
          <a:p>
            <a:pPr lvl="1" eaLnBrk="0" latinLnBrk="0" hangingPunct="0"/>
            <a:r>
              <a:rPr lang="en-CA" dirty="0"/>
              <a:t>It shows another way of combining these two </a:t>
            </a:r>
            <a:r>
              <a:rPr lang="en-CA" dirty="0" smtClean="0"/>
              <a:t>technologies in </a:t>
            </a:r>
            <a:r>
              <a:rPr lang="en-US" altLang="ko-KR" dirty="0" smtClean="0"/>
              <a:t>EE2-2.2 and EE2-2.1. </a:t>
            </a:r>
            <a:endParaRPr lang="en-US" dirty="0"/>
          </a:p>
          <a:p>
            <a:pPr lvl="1" eaLnBrk="0" latinLnBrk="0" hangingPunct="0"/>
            <a:r>
              <a:rPr lang="en-US" altLang="ko-KR" dirty="0" smtClean="0"/>
              <a:t>Has 3 blending modes</a:t>
            </a:r>
          </a:p>
          <a:p>
            <a:pPr lvl="2" eaLnBrk="0" latinLnBrk="0" hangingPunct="0"/>
            <a:endParaRPr lang="en-US" altLang="ko-KR" dirty="0" smtClean="0"/>
          </a:p>
          <a:p>
            <a:pPr lvl="2" eaLnBrk="0" latinLnBrk="0" hangingPunct="0"/>
            <a:endParaRPr lang="en-US" altLang="ko-KR" dirty="0" smtClean="0"/>
          </a:p>
          <a:p>
            <a:pPr lvl="2" eaLnBrk="0" latinLnBrk="0" hangingPunct="0"/>
            <a:endParaRPr lang="en-US" altLang="ko-KR" dirty="0"/>
          </a:p>
          <a:p>
            <a:pPr marL="914400" lvl="2" indent="0" eaLnBrk="0" latinLnBrk="0" hangingPunct="0">
              <a:buNone/>
            </a:pPr>
            <a:endParaRPr lang="en-US" altLang="ko-KR" dirty="0" smtClean="0"/>
          </a:p>
          <a:p>
            <a:pPr lvl="1" eaLnBrk="0" latinLnBrk="0" hangingPunct="0"/>
            <a:endParaRPr lang="en-US" altLang="ko-KR" dirty="0" smtClean="0"/>
          </a:p>
          <a:p>
            <a:pPr lvl="1" eaLnBrk="0" latinLnBrk="0" hangingPunct="0"/>
            <a:endParaRPr lang="en-US" altLang="ko-KR" dirty="0" smtClean="0"/>
          </a:p>
          <a:p>
            <a:pPr lvl="1" eaLnBrk="0" latinLnBrk="0" hangingPunct="0"/>
            <a:endParaRPr lang="en-US" altLang="ko-KR" dirty="0" smtClean="0"/>
          </a:p>
          <a:p>
            <a:pPr lvl="1" eaLnBrk="0" latinLnBrk="0" hangingPunct="0"/>
            <a:endParaRPr lang="en-US" altLang="ko-KR" dirty="0" smtClean="0"/>
          </a:p>
          <a:p>
            <a:pPr lvl="1" eaLnBrk="0" latinLnBrk="0" hangingPunct="0"/>
            <a:r>
              <a:rPr lang="en-US" altLang="ko-KR" dirty="0" smtClean="0"/>
              <a:t>The best blending modes is selected based-on template-based method as in EE2-2.1, template </a:t>
            </a:r>
            <a:r>
              <a:rPr lang="en-CA" dirty="0" smtClean="0"/>
              <a:t>and reference samples used are the same as those in EE2-2.1, as shown in Fig. 1.</a:t>
            </a:r>
          </a:p>
          <a:p>
            <a:pPr lvl="1" eaLnBrk="0" latinLnBrk="0" hangingPunct="0"/>
            <a:r>
              <a:rPr lang="en-CA" dirty="0" smtClean="0"/>
              <a:t>Given </a:t>
            </a:r>
            <a:r>
              <a:rPr lang="en-CA" dirty="0"/>
              <a:t>the template, for each blending mode, prediction is performed by blending the predictions from </a:t>
            </a:r>
            <a:r>
              <a:rPr lang="en-CA" dirty="0" smtClean="0"/>
              <a:t>planar and the </a:t>
            </a:r>
            <a:r>
              <a:rPr lang="en-CA" dirty="0"/>
              <a:t>two </a:t>
            </a:r>
            <a:r>
              <a:rPr lang="en-CA" dirty="0" err="1" smtClean="0"/>
              <a:t>HoG</a:t>
            </a:r>
            <a:r>
              <a:rPr lang="en-CA" dirty="0" smtClean="0"/>
              <a:t> derived intra modes. </a:t>
            </a:r>
          </a:p>
          <a:p>
            <a:pPr lvl="1" eaLnBrk="0" latinLnBrk="0" hangingPunct="0"/>
            <a:r>
              <a:rPr lang="en-US" altLang="ko-KR" dirty="0"/>
              <a:t>The best blending mode is selected based on the </a:t>
            </a:r>
            <a:r>
              <a:rPr lang="en-US" altLang="ko-KR" dirty="0" smtClean="0"/>
              <a:t>SATD cost between prediction and reconstruction samples within the  template.</a:t>
            </a:r>
            <a:endParaRPr lang="en-US" altLang="ko-KR" dirty="0"/>
          </a:p>
          <a:p>
            <a:pPr lvl="1" eaLnBrk="0" latinLnBrk="0" hangingPunct="0"/>
            <a:r>
              <a:rPr lang="en-US" altLang="ko-KR" dirty="0" smtClean="0"/>
              <a:t>Does not add additional full RDO checks at encoder</a:t>
            </a:r>
          </a:p>
          <a:p>
            <a:pPr lvl="1" eaLnBrk="0" latinLnBrk="0" hangingPunct="0"/>
            <a:r>
              <a:rPr lang="en-US" altLang="ko-KR" dirty="0" err="1" smtClean="0"/>
              <a:t>Dimd_flag</a:t>
            </a:r>
            <a:r>
              <a:rPr lang="en-US" altLang="ko-KR" dirty="0" smtClean="0"/>
              <a:t> signaling is the same as ECM1.0, no </a:t>
            </a:r>
            <a:r>
              <a:rPr lang="en-US" altLang="ko-KR" dirty="0"/>
              <a:t>need to signal the blending mode. </a:t>
            </a:r>
            <a:r>
              <a:rPr lang="en-US" altLang="ko-KR" dirty="0" smtClean="0"/>
              <a:t>. </a:t>
            </a:r>
          </a:p>
          <a:p>
            <a:pPr marL="0" indent="0" eaLnBrk="0" latinLnBrk="0" hangingPunct="0">
              <a:buNone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297033"/>
              </p:ext>
            </p:extLst>
          </p:nvPr>
        </p:nvGraphicFramePr>
        <p:xfrm>
          <a:off x="1211886" y="2018838"/>
          <a:ext cx="7350529" cy="1688284"/>
        </p:xfrm>
        <a:graphic>
          <a:graphicData uri="http://schemas.openxmlformats.org/drawingml/2006/table">
            <a:tbl>
              <a:tblPr firstRow="1" firstCol="1" bandRow="1"/>
              <a:tblGrid>
                <a:gridCol w="783475"/>
                <a:gridCol w="6567054"/>
              </a:tblGrid>
              <a:tr h="52545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>
                          <a:effectLst/>
                          <a:latin typeface="Times New Roman"/>
                          <a:ea typeface="Times New Roman"/>
                        </a:rPr>
                        <a:t>DIMD blend mode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805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en-US" sz="14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smtClean="0">
                          <a:effectLst/>
                          <a:latin typeface="Times New Roman"/>
                          <a:ea typeface="Times New Roman"/>
                        </a:rPr>
                        <a:t>Blend predictions of Mode1, Mode2 and Planar(</a:t>
                      </a:r>
                      <a:r>
                        <a:rPr lang="en-CA" sz="1400" dirty="0" err="1" smtClean="0">
                          <a:effectLst/>
                          <a:latin typeface="Times New Roman"/>
                          <a:ea typeface="Times New Roman"/>
                        </a:rPr>
                        <a:t>w</a:t>
                      </a:r>
                      <a:r>
                        <a:rPr lang="en-CA" sz="1400" baseline="-25000" dirty="0" err="1" smtClean="0">
                          <a:effectLst/>
                          <a:latin typeface="Times New Roman"/>
                          <a:ea typeface="Times New Roman"/>
                        </a:rPr>
                        <a:t>P</a:t>
                      </a:r>
                      <a:r>
                        <a:rPr lang="en-CA" sz="1400" dirty="0" smtClean="0">
                          <a:effectLst/>
                          <a:latin typeface="Times New Roman"/>
                          <a:ea typeface="Times New Roman"/>
                        </a:rPr>
                        <a:t> = 1/3) ,</a:t>
                      </a:r>
                      <a:r>
                        <a:rPr lang="en-CA" sz="1400" baseline="0" dirty="0" smtClean="0">
                          <a:effectLst/>
                          <a:latin typeface="Times New Roman"/>
                          <a:ea typeface="Times New Roman"/>
                        </a:rPr>
                        <a:t> i.e. the existing blending mode in ECM1.0</a:t>
                      </a:r>
                      <a:endParaRPr lang="en-US" sz="14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805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en-US" sz="1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/>
                          <a:ea typeface="Times New Roman"/>
                        </a:rPr>
                        <a:t>Blend predictions of Mode2 and Planar (</a:t>
                      </a:r>
                      <a:r>
                        <a:rPr lang="en-CA" sz="1400" dirty="0" err="1">
                          <a:effectLst/>
                          <a:latin typeface="Times New Roman"/>
                          <a:ea typeface="Times New Roman"/>
                        </a:rPr>
                        <a:t>w</a:t>
                      </a:r>
                      <a:r>
                        <a:rPr lang="en-CA" sz="1400" baseline="-25000" dirty="0" err="1">
                          <a:effectLst/>
                          <a:latin typeface="Times New Roman"/>
                          <a:ea typeface="Times New Roman"/>
                        </a:rPr>
                        <a:t>P</a:t>
                      </a:r>
                      <a:r>
                        <a:rPr lang="en-CA" sz="1400" dirty="0">
                          <a:effectLst/>
                          <a:latin typeface="Times New Roman"/>
                          <a:ea typeface="Times New Roman"/>
                        </a:rPr>
                        <a:t> = 1/3)</a:t>
                      </a:r>
                      <a:endParaRPr lang="en-US" sz="14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805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en-US" sz="1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CA" sz="1400" dirty="0" smtClean="0">
                          <a:effectLst/>
                          <a:latin typeface="Times New Roman"/>
                          <a:ea typeface="Times New Roman"/>
                        </a:rPr>
                        <a:t>Blend predictions of Mode1 and Mode2</a:t>
                      </a:r>
                      <a:endParaRPr lang="en-US" sz="1400" dirty="0" smtClean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3188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Experimental </a:t>
            </a:r>
            <a:r>
              <a:rPr lang="en-US" altLang="ko-KR" dirty="0" smtClean="0"/>
              <a:t>Results &amp; Conclusion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1519094"/>
          </a:xfrm>
        </p:spPr>
        <p:txBody>
          <a:bodyPr>
            <a:normAutofit/>
          </a:bodyPr>
          <a:lstStyle/>
          <a:p>
            <a:endParaRPr lang="en-US" altLang="ko-KR" dirty="0" smtClean="0"/>
          </a:p>
          <a:p>
            <a:r>
              <a:rPr lang="en-US" altLang="ko-KR" dirty="0" smtClean="0"/>
              <a:t>Implemented on top of ECM1.0, and also based on EE2-2.2 and 2.1 code</a:t>
            </a:r>
            <a:endParaRPr lang="en-US" altLang="ko-KR" dirty="0"/>
          </a:p>
          <a:p>
            <a:r>
              <a:rPr lang="en-US" altLang="ko-KR" dirty="0" smtClean="0"/>
              <a:t>Small gain of 0.04% in AI, little encoding time change, 12% decoding time increase</a:t>
            </a:r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04008" y="1385455"/>
            <a:ext cx="807899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04723"/>
              </p:ext>
            </p:extLst>
          </p:nvPr>
        </p:nvGraphicFramePr>
        <p:xfrm>
          <a:off x="433137" y="2112263"/>
          <a:ext cx="4128654" cy="222614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8109"/>
                <a:gridCol w="688109"/>
                <a:gridCol w="688109"/>
                <a:gridCol w="688109"/>
                <a:gridCol w="688109"/>
                <a:gridCol w="688109"/>
              </a:tblGrid>
              <a:tr h="202377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All Intra Main10 </a:t>
                      </a:r>
                      <a:endParaRPr lang="en-US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2377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 ECM1.0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2377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0237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-0.02%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0.00%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-0.11%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101%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107%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0237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-0.02%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-0.03%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-0.05%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101%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110%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0237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-0.04%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0.00%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-0.07%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101%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111%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0237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-0.01%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-0.03%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-0.11%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102%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119%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0237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-0.11%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-0.20%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-0.03%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102%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114%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0237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Overall </a:t>
                      </a:r>
                      <a:endParaRPr lang="en-US" sz="10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-0.04%</a:t>
                      </a:r>
                      <a:endParaRPr lang="en-US" sz="10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-0.04%</a:t>
                      </a:r>
                      <a:endParaRPr lang="en-US" sz="10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-0.08%</a:t>
                      </a:r>
                      <a:endParaRPr lang="en-US" sz="10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101%</a:t>
                      </a:r>
                      <a:endParaRPr lang="en-US" sz="10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112%</a:t>
                      </a:r>
                      <a:endParaRPr lang="en-US" sz="10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0237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0.00%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-0.22%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0.08%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102%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122%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0237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F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0.05%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-0.02%</a:t>
                      </a:r>
                      <a:endParaRPr lang="en-US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0.03%</a:t>
                      </a:r>
                      <a:endParaRPr lang="en-US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106%</a:t>
                      </a:r>
                      <a:endParaRPr lang="en-US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7583660"/>
              </p:ext>
            </p:extLst>
          </p:nvPr>
        </p:nvGraphicFramePr>
        <p:xfrm>
          <a:off x="5068825" y="2103116"/>
          <a:ext cx="4218708" cy="221326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03118"/>
                <a:gridCol w="703118"/>
                <a:gridCol w="703118"/>
                <a:gridCol w="703118"/>
                <a:gridCol w="703118"/>
                <a:gridCol w="703118"/>
              </a:tblGrid>
              <a:tr h="201206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Random Access Main 10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120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 ECM1.0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120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0120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0.00%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-0.10%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-0.13%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101%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0120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0.00%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0.01%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-0.13%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99%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99%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0120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-0.03%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0.00%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0.01%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99%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0120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-0.01%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0.08%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-0.27%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101%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0120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0120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Overall</a:t>
                      </a:r>
                      <a:endParaRPr lang="en-US" sz="10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-0.01%</a:t>
                      </a:r>
                      <a:endParaRPr lang="en-US" sz="10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0.00%</a:t>
                      </a:r>
                      <a:endParaRPr lang="en-US" sz="10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-0.12%</a:t>
                      </a:r>
                      <a:endParaRPr lang="en-US" sz="10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100%</a:t>
                      </a:r>
                      <a:endParaRPr lang="en-US" sz="10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100%</a:t>
                      </a:r>
                      <a:endParaRPr lang="en-US" sz="10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0120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-0.02%</a:t>
                      </a:r>
                      <a:endParaRPr lang="en-US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0.03%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0.07%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101%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0120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F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0.05%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-0.29%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-0.05%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99%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100%</a:t>
                      </a:r>
                      <a:endParaRPr lang="en-US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8" name="내용 개체 틀 2"/>
          <p:cNvSpPr txBox="1">
            <a:spLocks/>
          </p:cNvSpPr>
          <p:nvPr/>
        </p:nvSpPr>
        <p:spPr>
          <a:xfrm>
            <a:off x="295977" y="4617720"/>
            <a:ext cx="9344528" cy="15727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 smtClean="0"/>
              <a:t>Conclusion: </a:t>
            </a:r>
          </a:p>
          <a:p>
            <a:pPr lvl="1"/>
            <a:r>
              <a:rPr lang="en-US" altLang="ko-KR" dirty="0" smtClean="0"/>
              <a:t>Presented a method to implicitly derive the DIMD blending modes using template-based method. </a:t>
            </a:r>
          </a:p>
          <a:p>
            <a:pPr lvl="1"/>
            <a:r>
              <a:rPr lang="en-US" altLang="ko-KR" dirty="0" smtClean="0"/>
              <a:t>Result shows small gain, little encoding time change, with some decoding time increase.</a:t>
            </a:r>
          </a:p>
          <a:p>
            <a:pPr lvl="1"/>
            <a:r>
              <a:rPr lang="en-US" altLang="ko-KR" dirty="0" smtClean="0"/>
              <a:t>Would like further study on this.</a:t>
            </a:r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795564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9460</TotalTime>
  <Words>733</Words>
  <Application>Microsoft Office PowerPoint</Application>
  <PresentationFormat>A4 Paper (210x297 mm)</PresentationFormat>
  <Paragraphs>183</Paragraphs>
  <Slides>5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테마</vt:lpstr>
      <vt:lpstr>EE2-Related: DIMD with implicitly derived multiple blending modes (JVET-W0126)</vt:lpstr>
      <vt:lpstr>Introduction</vt:lpstr>
      <vt:lpstr>Background</vt:lpstr>
      <vt:lpstr>Proposed Methods</vt:lpstr>
      <vt:lpstr>Experimental Results &amp; Conclusion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유선미/주임연구원/차세대표준(연)ABM팀(sunmi.yoo@lge.com)</dc:creator>
  <cp:lastModifiedBy>Jane Zhao/LGEUS Video Codec Part(jie.zhao@lge.com)</cp:lastModifiedBy>
  <cp:revision>372</cp:revision>
  <dcterms:created xsi:type="dcterms:W3CDTF">2016-10-06T06:23:02Z</dcterms:created>
  <dcterms:modified xsi:type="dcterms:W3CDTF">2021-07-07T21:56:00Z</dcterms:modified>
</cp:coreProperties>
</file>