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2"/>
  </p:notesMasterIdLst>
  <p:sldIdLst>
    <p:sldId id="256" r:id="rId3"/>
    <p:sldId id="273" r:id="rId4"/>
    <p:sldId id="288" r:id="rId5"/>
    <p:sldId id="275" r:id="rId6"/>
    <p:sldId id="289" r:id="rId7"/>
    <p:sldId id="290" r:id="rId8"/>
    <p:sldId id="276" r:id="rId9"/>
    <p:sldId id="280" r:id="rId10"/>
    <p:sldId id="26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3"/>
            <p14:sldId id="288"/>
            <p14:sldId id="275"/>
            <p14:sldId id="289"/>
            <p14:sldId id="290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94541"/>
  </p:normalViewPr>
  <p:slideViewPr>
    <p:cSldViewPr snapToGrid="0" snapToObjects="1">
      <p:cViewPr varScale="1">
        <p:scale>
          <a:sx n="53" d="100"/>
          <a:sy n="53" d="100"/>
        </p:scale>
        <p:origin x="3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2021/7/7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2021/7/7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/>
              <a:t>JVET-W0116</a:t>
            </a:r>
            <a:br>
              <a:rPr kumimoji="1" lang="en-US" altLang="zh-CN" sz="6000" dirty="0"/>
            </a:br>
            <a:r>
              <a:rPr kumimoji="1" lang="en-US" altLang="zh-CN" sz="6000" dirty="0"/>
              <a:t/>
            </a:r>
            <a:br>
              <a:rPr kumimoji="1" lang="en-US" altLang="zh-CN" sz="6000" dirty="0"/>
            </a:br>
            <a:r>
              <a:rPr lang="en-US" altLang="zh-CN" sz="6000" b="1" dirty="0"/>
              <a:t>CE related: High throughput 4:4:4 16 intra profile for VVC</a:t>
            </a:r>
            <a:br>
              <a:rPr lang="en-US" altLang="zh-CN" sz="6000" b="1" dirty="0"/>
            </a:br>
            <a:r>
              <a:rPr lang="en-US" altLang="zh-CN" sz="6000" b="1" dirty="0"/>
              <a:t/>
            </a:r>
            <a:br>
              <a:rPr lang="en-US" altLang="zh-CN" sz="6000" b="1" dirty="0"/>
            </a:br>
            <a:r>
              <a:rPr lang="en-US" altLang="zh-CN" sz="2800" b="1" dirty="0"/>
              <a:t>Fan Wang</a:t>
            </a:r>
            <a:br>
              <a:rPr lang="en-US" altLang="zh-CN" sz="2800" b="1" dirty="0"/>
            </a:br>
            <a:r>
              <a:rPr lang="en-US" altLang="zh-CN" sz="2800" b="1" dirty="0"/>
              <a:t>Z. </a:t>
            </a:r>
            <a:r>
              <a:rPr lang="en-US" altLang="zh-CN" sz="2800" b="1" dirty="0" err="1"/>
              <a:t>Xie</a:t>
            </a:r>
            <a:r>
              <a:rPr lang="en-US" altLang="zh-CN" sz="2800" b="1" dirty="0"/>
              <a:t>, Y. Yu, H. Yu, D. Wang</a:t>
            </a:r>
            <a:endParaRPr kumimoji="1" lang="zh-CN" alt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All-Intra codec, with 4:4:4, 16-bit, and high throughput capabilities, is highly desirable in content creation applications 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High throughput 4:4:4 16 intra profile was established in HEVC </a:t>
            </a:r>
            <a:r>
              <a:rPr lang="en-US" altLang="zh-CN" sz="4000" dirty="0" err="1"/>
              <a:t>RExt</a:t>
            </a:r>
            <a:endParaRPr lang="en-US" altLang="zh-CN" sz="40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A demand for high throughput was expressed for high bit depth and high bit rate extensions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The weighted peak bin to bit ratio of VTM13 is still higher HEVC High throughput 4:4:4 16 Intra profile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A high throughput 4:4:4 16 intra profile </a:t>
            </a:r>
            <a:r>
              <a:rPr lang="en-US" altLang="zh-CN" sz="4000" dirty="0" smtClean="0"/>
              <a:t>is </a:t>
            </a:r>
            <a:r>
              <a:rPr lang="en-US" altLang="zh-CN" sz="4000" dirty="0"/>
              <a:t>desired for VVC operation range extension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36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774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1701210"/>
            <a:ext cx="22841774" cy="10923168"/>
          </a:xfrm>
        </p:spPr>
        <p:txBody>
          <a:bodyPr>
            <a:normAutofit lnSpcReduction="10000"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This contribution first proposes to establish High throughput 4:4:4 16 Intra Profile in VVC operation range extensions. 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Furthermore, this contribution proposes to enable both methods proposed in CE-1.1 and CE-3.2 in this profile. 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800" dirty="0"/>
              <a:t>CE-1.1 proposes that, for high bit-rate coding, a set of alternative coordinates of the last significant coefficient is measured and coded in reference to the bottom-right corner of zero-out transform block. This method reportedly is simple to implement and can bring a coding gain of {-0.29%, -0.28%, -0.28%} for {G, B, R} in SVT 16-bit AI tests. Accordingly, </a:t>
            </a:r>
            <a:r>
              <a:rPr lang="en-US" altLang="zh-CN" sz="2800" dirty="0" err="1"/>
              <a:t>sps_reverse_last_sig_coeff_enabled_flag</a:t>
            </a:r>
            <a:r>
              <a:rPr lang="en-US" altLang="zh-CN" sz="2800" dirty="0"/>
              <a:t> is set to be 1, and CE-1.1 method applies.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2800" dirty="0"/>
              <a:t>CE-3.2 proposes a high throughput mode, with which all the syntax elements involved in the residual coding except for the last significant coefficient position in RRC, are coded as bypass-coded bins. A bit alignment mechanism is applied only once after coding the last significant coefficient position in RRC and at the very beginning of TSRC coding. As a result, this method can truly enable decoding of all the coefficients simply by using a shift register and multiple coded bins can be decoded in parallel. The simulation results showed improvements of -37.53 % (weighted average Delta </a:t>
            </a:r>
            <a:r>
              <a:rPr lang="en-US" altLang="zh-CN" sz="2800" dirty="0" err="1"/>
              <a:t>Binrate</a:t>
            </a:r>
            <a:r>
              <a:rPr lang="en-US" altLang="zh-CN" sz="2800" dirty="0"/>
              <a:t>), -10.57 % (peak unweighted Bin2Bit), -37.45 % (peak weighted Bin2Bit) for SVT 16-bit AI tests. The decoding time reduction is around 25%. Accordingly, </a:t>
            </a:r>
            <a:r>
              <a:rPr lang="en-US" altLang="zh-CN" sz="2800" dirty="0" err="1"/>
              <a:t>sps_high_throughput_flag</a:t>
            </a:r>
            <a:r>
              <a:rPr lang="en-US" altLang="zh-CN" sz="2800" dirty="0"/>
              <a:t> is set to be 1, and the CE-3.2 method applies. 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32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08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The “anchor” is produced by VTM13, the “test” is produced by the proposed method</a:t>
            </a:r>
          </a:p>
          <a:p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807367"/>
              </p:ext>
            </p:extLst>
          </p:nvPr>
        </p:nvGraphicFramePr>
        <p:xfrm>
          <a:off x="776287" y="7478712"/>
          <a:ext cx="22842540" cy="3208338"/>
        </p:xfrm>
        <a:graphic>
          <a:graphicData uri="http://schemas.openxmlformats.org/drawingml/2006/table">
            <a:tbl>
              <a:tblPr firstRow="1" firstCol="1" bandRow="1"/>
              <a:tblGrid>
                <a:gridCol w="1631610">
                  <a:extLst>
                    <a:ext uri="{9D8B030D-6E8A-4147-A177-3AD203B41FA5}">
                      <a16:colId xmlns:a16="http://schemas.microsoft.com/office/drawing/2014/main" val="3775227713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3661558657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3208998915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2562003735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2249722788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2333316780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3999716913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469434850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4116970150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1606645623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1903802049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3944065580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1697384595"/>
                    </a:ext>
                  </a:extLst>
                </a:gridCol>
                <a:gridCol w="1631610">
                  <a:extLst>
                    <a:ext uri="{9D8B030D-6E8A-4147-A177-3AD203B41FA5}">
                      <a16:colId xmlns:a16="http://schemas.microsoft.com/office/drawing/2014/main" val="3321365457"/>
                    </a:ext>
                  </a:extLst>
                </a:gridCol>
              </a:tblGrid>
              <a:tr h="5347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 RGB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878986"/>
                  </a:ext>
                </a:extLst>
              </a:tr>
              <a:tr h="5347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VTM13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870533"/>
                  </a:ext>
                </a:extLst>
              </a:tr>
              <a:tr h="10694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binrate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(average, weighted)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Binrate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/>
                      </a:r>
                      <a:b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291494"/>
                  </a:ext>
                </a:extLst>
              </a:tr>
              <a:tr h="5347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psnrG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psnrB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psnrR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psnrG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psnrB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psnrR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034451"/>
                  </a:ext>
                </a:extLst>
              </a:tr>
              <a:tr h="5347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SVT16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-41.67%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-41.63%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-41.63%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-41.50%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1.16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1.02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0.47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0.28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-41.43%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5629643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420034"/>
              </p:ext>
            </p:extLst>
          </p:nvPr>
        </p:nvGraphicFramePr>
        <p:xfrm>
          <a:off x="7399814" y="4670148"/>
          <a:ext cx="7644923" cy="2555631"/>
        </p:xfrm>
        <a:graphic>
          <a:graphicData uri="http://schemas.openxmlformats.org/drawingml/2006/table">
            <a:tbl>
              <a:tblPr firstRow="1" firstCol="1" bandRow="1"/>
              <a:tblGrid>
                <a:gridCol w="1801455">
                  <a:extLst>
                    <a:ext uri="{9D8B030D-6E8A-4147-A177-3AD203B41FA5}">
                      <a16:colId xmlns:a16="http://schemas.microsoft.com/office/drawing/2014/main" val="4005388692"/>
                    </a:ext>
                  </a:extLst>
                </a:gridCol>
                <a:gridCol w="1125909">
                  <a:extLst>
                    <a:ext uri="{9D8B030D-6E8A-4147-A177-3AD203B41FA5}">
                      <a16:colId xmlns:a16="http://schemas.microsoft.com/office/drawing/2014/main" val="3132195418"/>
                    </a:ext>
                  </a:extLst>
                </a:gridCol>
                <a:gridCol w="1125909">
                  <a:extLst>
                    <a:ext uri="{9D8B030D-6E8A-4147-A177-3AD203B41FA5}">
                      <a16:colId xmlns:a16="http://schemas.microsoft.com/office/drawing/2014/main" val="2233378798"/>
                    </a:ext>
                  </a:extLst>
                </a:gridCol>
                <a:gridCol w="1339832">
                  <a:extLst>
                    <a:ext uri="{9D8B030D-6E8A-4147-A177-3AD203B41FA5}">
                      <a16:colId xmlns:a16="http://schemas.microsoft.com/office/drawing/2014/main" val="670761895"/>
                    </a:ext>
                  </a:extLst>
                </a:gridCol>
                <a:gridCol w="1125909">
                  <a:extLst>
                    <a:ext uri="{9D8B030D-6E8A-4147-A177-3AD203B41FA5}">
                      <a16:colId xmlns:a16="http://schemas.microsoft.com/office/drawing/2014/main" val="1933450240"/>
                    </a:ext>
                  </a:extLst>
                </a:gridCol>
                <a:gridCol w="1125909">
                  <a:extLst>
                    <a:ext uri="{9D8B030D-6E8A-4147-A177-3AD203B41FA5}">
                      <a16:colId xmlns:a16="http://schemas.microsoft.com/office/drawing/2014/main" val="2003915019"/>
                    </a:ext>
                  </a:extLst>
                </a:gridCol>
              </a:tblGrid>
              <a:tr h="5983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 RGB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18377"/>
                  </a:ext>
                </a:extLst>
              </a:tr>
              <a:tr h="897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VTM13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683152"/>
                  </a:ext>
                </a:extLst>
              </a:tr>
              <a:tr h="5298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psnrG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psnrB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psnrR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257549"/>
                  </a:ext>
                </a:extLst>
              </a:tr>
              <a:tr h="5298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SVT16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221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CTC low QP results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228" y="3826392"/>
            <a:ext cx="16259175" cy="1971675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227" y="6402129"/>
            <a:ext cx="16259175" cy="1971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4228" y="8977866"/>
            <a:ext cx="162591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334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sz="2400" dirty="0"/>
              <a:t>the QP range in {-47,-44,-41,-38,-35,-32} for 16-bit and {-23,-21,-19,-17,-15,-13} for 12-bit</a:t>
            </a:r>
          </a:p>
          <a:p>
            <a:endParaRPr lang="en-US" altLang="zh-CN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804" y="6788465"/>
            <a:ext cx="16259175" cy="19716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Lower QP results 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804" y="4120238"/>
            <a:ext cx="16259175" cy="1971675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803" y="9456692"/>
            <a:ext cx="162591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02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This contribution proposes to establish High throughput 4:4:4 16 Intra Profile in VVC operation range extensions.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It is further proposed to include both methods proposed in CE-1.1 and CE-3.2 in the proposed high throughput 4:4:4 16 intra profile. 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Simulation results show that the BD-bitrate performance and throughput are improved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It is suggested to adopt the proposed profile in VVC operation range extensions.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Thanks to Sony for crosschecking !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5027</TotalTime>
  <Words>661</Words>
  <Application>Microsoft Office PowerPoint</Application>
  <PresentationFormat>自定义</PresentationFormat>
  <Paragraphs>119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宋体</vt:lpstr>
      <vt:lpstr>Arial</vt:lpstr>
      <vt:lpstr>Helvetica</vt:lpstr>
      <vt:lpstr>Times New Roman</vt:lpstr>
      <vt:lpstr>White 白底</vt:lpstr>
      <vt:lpstr>Black 黑底</vt:lpstr>
      <vt:lpstr>JVET-W0116  CE related: High throughput 4:4:4 16 intra profile for VVC  Fan Wang Z. Xie, Y. Yu, H. Yu, D. Wang</vt:lpstr>
      <vt:lpstr>Introduction </vt:lpstr>
      <vt:lpstr>Proposed Method </vt:lpstr>
      <vt:lpstr>Simulation results</vt:lpstr>
      <vt:lpstr>CTC low QP results</vt:lpstr>
      <vt:lpstr>Lower QP results 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</cp:lastModifiedBy>
  <cp:revision>115</cp:revision>
  <dcterms:modified xsi:type="dcterms:W3CDTF">2021-07-07T15:02:27Z</dcterms:modified>
</cp:coreProperties>
</file>