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6"/>
  </p:notesMasterIdLst>
  <p:sldIdLst>
    <p:sldId id="256" r:id="rId3"/>
    <p:sldId id="289" r:id="rId4"/>
    <p:sldId id="290" r:id="rId5"/>
    <p:sldId id="288" r:id="rId6"/>
    <p:sldId id="291" r:id="rId7"/>
    <p:sldId id="275" r:id="rId8"/>
    <p:sldId id="292" r:id="rId9"/>
    <p:sldId id="295" r:id="rId10"/>
    <p:sldId id="296" r:id="rId11"/>
    <p:sldId id="294" r:id="rId12"/>
    <p:sldId id="276" r:id="rId13"/>
    <p:sldId id="280" r:id="rId14"/>
    <p:sldId id="269" r:id="rId1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89"/>
            <p14:sldId id="290"/>
            <p14:sldId id="288"/>
            <p14:sldId id="291"/>
            <p14:sldId id="275"/>
            <p14:sldId id="292"/>
            <p14:sldId id="295"/>
            <p14:sldId id="296"/>
            <p14:sldId id="294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0"/>
    <p:restoredTop sz="94541"/>
  </p:normalViewPr>
  <p:slideViewPr>
    <p:cSldViewPr snapToGrid="0" snapToObjects="1">
      <p:cViewPr varScale="1">
        <p:scale>
          <a:sx n="53" d="100"/>
          <a:sy n="53" d="100"/>
        </p:scale>
        <p:origin x="3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2021/7/7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2021/7/7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/>
              <a:t>JVET-W0117</a:t>
            </a:r>
            <a:br>
              <a:rPr kumimoji="1" lang="en-US" altLang="zh-CN" sz="6000" dirty="0"/>
            </a:br>
            <a:r>
              <a:rPr kumimoji="1" lang="en-US" altLang="zh-CN" sz="6000" dirty="0"/>
              <a:t/>
            </a:r>
            <a:br>
              <a:rPr kumimoji="1" lang="en-US" altLang="zh-CN" sz="6000" dirty="0"/>
            </a:br>
            <a:r>
              <a:rPr lang="en-US" altLang="zh-CN" sz="6000" b="1" dirty="0"/>
              <a:t>CE-3 related: a slice level high throughput mode</a:t>
            </a:r>
            <a:br>
              <a:rPr lang="en-US" altLang="zh-CN" sz="6000" b="1" dirty="0"/>
            </a:br>
            <a:r>
              <a:rPr lang="en-US" altLang="zh-CN" sz="6000" b="1" dirty="0"/>
              <a:t/>
            </a:r>
            <a:br>
              <a:rPr lang="en-US" altLang="zh-CN" sz="6000" b="1" dirty="0"/>
            </a:br>
            <a:r>
              <a:rPr lang="en-US" altLang="zh-CN" sz="2800" b="1" dirty="0"/>
              <a:t>Fan Wang</a:t>
            </a:r>
            <a:br>
              <a:rPr lang="en-US" altLang="zh-CN" sz="2800" b="1" dirty="0"/>
            </a:br>
            <a:r>
              <a:rPr lang="en-US" altLang="zh-CN" sz="2800" b="1" dirty="0"/>
              <a:t>Z. </a:t>
            </a:r>
            <a:r>
              <a:rPr lang="en-US" altLang="zh-CN" sz="2800" b="1" dirty="0" err="1"/>
              <a:t>Xie</a:t>
            </a:r>
            <a:r>
              <a:rPr lang="en-US" altLang="zh-CN" sz="2800" b="1" dirty="0"/>
              <a:t>, Y. Yu, H. Yu, D. Wang</a:t>
            </a:r>
            <a:endParaRPr kumimoji="1" lang="zh-CN" alt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 smtClean="0"/>
              <a:t>additional lower </a:t>
            </a:r>
            <a:r>
              <a:rPr lang="en-US" altLang="zh-CN" sz="5400" dirty="0"/>
              <a:t>QP test: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SVT</a:t>
            </a:r>
          </a:p>
          <a:p>
            <a:endParaRPr lang="en-US" altLang="zh-CN" dirty="0"/>
          </a:p>
          <a:p>
            <a:r>
              <a:rPr lang="en-US" altLang="zh-CN" dirty="0" smtClean="0"/>
              <a:t>PQ</a:t>
            </a:r>
          </a:p>
          <a:p>
            <a:endParaRPr lang="en-US" altLang="zh-CN" dirty="0"/>
          </a:p>
          <a:p>
            <a:r>
              <a:rPr lang="en-US" altLang="zh-CN" dirty="0" smtClean="0"/>
              <a:t>HLG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sz="2600" dirty="0"/>
              <a:t>the QP range in {-47,-44,-41,-38,-35,-32} for 16-bit and {-23,-21,-19,-17,-15,-13} for 12-bit</a:t>
            </a:r>
          </a:p>
          <a:p>
            <a:endParaRPr lang="en-US" altLang="zh-CN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595" y="3170751"/>
            <a:ext cx="16173450" cy="1933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595" y="5730875"/>
            <a:ext cx="16173450" cy="1933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6595" y="8290999"/>
            <a:ext cx="161734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350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This contribution proposes a slice level control mothed over the CE-3.2 high throughput mode.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It is suggested to adopt the proposed method in VVC operation range extensions.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Thanks to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 </a:t>
            </a:r>
            <a:r>
              <a:rPr lang="en-US" altLang="zh-CN" dirty="0"/>
              <a:t>for crosschecking !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126729"/>
            <a:ext cx="22841774" cy="10143026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The high throughput mode in CE-3.2: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A SPS level syntax element </a:t>
            </a:r>
            <a:r>
              <a:rPr lang="en-US" altLang="zh-CN" sz="3600" dirty="0" err="1"/>
              <a:t>sps_high_throughput_flag</a:t>
            </a:r>
            <a:r>
              <a:rPr lang="en-US" altLang="zh-CN" sz="3600" dirty="0"/>
              <a:t> is used to enable/disable the proposed method. </a:t>
            </a:r>
            <a:r>
              <a:rPr lang="en-US" altLang="zh-CN" sz="3200" dirty="0"/>
              <a:t>If </a:t>
            </a:r>
            <a:r>
              <a:rPr lang="en-US" altLang="zh-CN" sz="3200" dirty="0" err="1"/>
              <a:t>sps_high_throughput_flag</a:t>
            </a:r>
            <a:r>
              <a:rPr lang="en-US" altLang="zh-CN" sz="3200" dirty="0"/>
              <a:t> is equal to 1, the following aspects are changed: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3600" dirty="0"/>
          </a:p>
          <a:p>
            <a:pPr marL="2476500" lvl="2" indent="-571500">
              <a:buFont typeface="+mj-lt"/>
              <a:buAutoNum type="arabicPeriod"/>
            </a:pPr>
            <a:r>
              <a:rPr lang="en-US" altLang="zh-CN" sz="3200" dirty="0"/>
              <a:t>The initial value of remBinsPass1 in RRC and </a:t>
            </a:r>
            <a:r>
              <a:rPr lang="en-US" altLang="zh-CN" sz="3200" dirty="0" err="1"/>
              <a:t>RemCcbs</a:t>
            </a:r>
            <a:r>
              <a:rPr lang="en-US" altLang="zh-CN" sz="3200" dirty="0"/>
              <a:t> in TSRC are set to 0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the coefficient or residual levels at all positions are coded only in the bypass mode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endParaRPr lang="en-US" altLang="zh-CN" sz="3200" dirty="0"/>
          </a:p>
          <a:p>
            <a:pPr marL="2476500" lvl="2" indent="-571500">
              <a:buFont typeface="+mj-lt"/>
              <a:buAutoNum type="arabicPeriod"/>
            </a:pPr>
            <a:r>
              <a:rPr lang="en-US" altLang="zh-CN" sz="3200" dirty="0"/>
              <a:t>The </a:t>
            </a:r>
            <a:r>
              <a:rPr lang="en-US" altLang="zh-CN" sz="3200" dirty="0" err="1"/>
              <a:t>sb_coded_flag</a:t>
            </a:r>
            <a:r>
              <a:rPr lang="en-US" altLang="zh-CN" sz="3200" dirty="0"/>
              <a:t> is always coded in bypass mode.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Syntax elements in sub-blocks are coded only in the bypass mode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2476500" lvl="2" indent="-571500">
              <a:buFont typeface="+mj-lt"/>
              <a:buAutoNum type="arabicPeriod"/>
            </a:pPr>
            <a:r>
              <a:rPr lang="en-US" altLang="zh-CN" sz="3200" dirty="0"/>
              <a:t>The alignment happens before going into sub-block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after coding of last significant coefficient position in RRC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at the very beginning of </a:t>
            </a:r>
            <a:r>
              <a:rPr lang="en-US" altLang="zh-CN" sz="2800" dirty="0" err="1"/>
              <a:t>residual_ts_coding</a:t>
            </a:r>
            <a:r>
              <a:rPr lang="en-US" altLang="zh-CN" sz="2800" dirty="0"/>
              <a:t> in TSRC</a:t>
            </a:r>
          </a:p>
          <a:p>
            <a:pPr marL="3111500" lvl="3" indent="-571500">
              <a:buFont typeface="+mj-lt"/>
              <a:buAutoNum type="arabicPeriod"/>
            </a:pPr>
            <a:endParaRPr lang="en-US" altLang="zh-CN" sz="2800" dirty="0"/>
          </a:p>
          <a:p>
            <a:pPr marL="1841500" lvl="1" indent="-571500">
              <a:buFont typeface="+mj-lt"/>
              <a:buAutoNum type="arabicPeriod"/>
            </a:pPr>
            <a:endParaRPr lang="en-US" altLang="zh-CN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636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1847462"/>
            <a:ext cx="22841774" cy="10776916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The performance of the high throughput mode depends on the video content and QP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For high bitrate cases, it provides significant reduction in BD-bin rate, bin-to-bit ratio and decoding </a:t>
            </a:r>
            <a:r>
              <a:rPr lang="en-US" altLang="zh-CN" sz="2800" dirty="0" smtClean="0"/>
              <a:t>time with negligible BD-bit rate loss</a:t>
            </a:r>
            <a:endParaRPr lang="en-US" altLang="zh-CN" sz="28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For less throughput demanding cases, it may not be a good choice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32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Bitrate may change significantly </a:t>
            </a:r>
            <a:r>
              <a:rPr lang="en-US" altLang="zh-CN" sz="3200" dirty="0" smtClean="0"/>
              <a:t>when </a:t>
            </a:r>
            <a:r>
              <a:rPr lang="en-US" altLang="zh-CN" sz="3200" dirty="0"/>
              <a:t>scene-cut occurs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Especially scenes with different complexity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32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It is desirable to enable/disable the high throughput mode at slice level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when a </a:t>
            </a:r>
            <a:r>
              <a:rPr lang="en-US" altLang="zh-CN" sz="2800" dirty="0" smtClean="0"/>
              <a:t>slice is </a:t>
            </a:r>
            <a:r>
              <a:rPr lang="en-US" altLang="zh-CN" sz="2800" dirty="0"/>
              <a:t>expected to produce a great amount of bits, enabled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Otherwise, disabled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206091"/>
              </p:ext>
            </p:extLst>
          </p:nvPr>
        </p:nvGraphicFramePr>
        <p:xfrm>
          <a:off x="8920065" y="9339943"/>
          <a:ext cx="6904654" cy="2734177"/>
        </p:xfrm>
        <a:graphic>
          <a:graphicData uri="http://schemas.openxmlformats.org/drawingml/2006/table">
            <a:tbl>
              <a:tblPr/>
              <a:tblGrid>
                <a:gridCol w="1143446">
                  <a:extLst>
                    <a:ext uri="{9D8B030D-6E8A-4147-A177-3AD203B41FA5}">
                      <a16:colId xmlns:a16="http://schemas.microsoft.com/office/drawing/2014/main" val="3816983147"/>
                    </a:ext>
                  </a:extLst>
                </a:gridCol>
                <a:gridCol w="1319360">
                  <a:extLst>
                    <a:ext uri="{9D8B030D-6E8A-4147-A177-3AD203B41FA5}">
                      <a16:colId xmlns:a16="http://schemas.microsoft.com/office/drawing/2014/main" val="3677794266"/>
                    </a:ext>
                  </a:extLst>
                </a:gridCol>
                <a:gridCol w="1715169">
                  <a:extLst>
                    <a:ext uri="{9D8B030D-6E8A-4147-A177-3AD203B41FA5}">
                      <a16:colId xmlns:a16="http://schemas.microsoft.com/office/drawing/2014/main" val="1158274113"/>
                    </a:ext>
                  </a:extLst>
                </a:gridCol>
                <a:gridCol w="1143446">
                  <a:extLst>
                    <a:ext uri="{9D8B030D-6E8A-4147-A177-3AD203B41FA5}">
                      <a16:colId xmlns:a16="http://schemas.microsoft.com/office/drawing/2014/main" val="635330086"/>
                    </a:ext>
                  </a:extLst>
                </a:gridCol>
                <a:gridCol w="1583233">
                  <a:extLst>
                    <a:ext uri="{9D8B030D-6E8A-4147-A177-3AD203B41FA5}">
                      <a16:colId xmlns:a16="http://schemas.microsoft.com/office/drawing/2014/main" val="1993811348"/>
                    </a:ext>
                  </a:extLst>
                </a:gridCol>
              </a:tblGrid>
              <a:tr h="5544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sequece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QP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1st frame bits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456794"/>
                  </a:ext>
                </a:extLst>
              </a:tr>
              <a:tr h="53536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12-bit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PQ-AI444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BalloonFestival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12028928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608548"/>
                  </a:ext>
                </a:extLst>
              </a:tr>
              <a:tr h="5353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HLG-AI444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DayStreet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30470656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499803"/>
                  </a:ext>
                </a:extLst>
              </a:tr>
              <a:tr h="5544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SVT-AI12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OldTownCross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49198072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8455124"/>
                  </a:ext>
                </a:extLst>
              </a:tr>
              <a:tr h="5544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16-bit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SVT-AI16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OldTownCross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70225400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383181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094920" y="12179260"/>
            <a:ext cx="406200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Example of slice bit consuming in CTC </a:t>
            </a:r>
            <a:endParaRPr kumimoji="0" lang="zh-CN" altLang="en-US" sz="1600" b="1" i="0" u="none" strike="noStrike" cap="none" spc="0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74663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An SPS level syntax element </a:t>
            </a:r>
            <a:r>
              <a:rPr lang="en-US" altLang="zh-CN" sz="4000" dirty="0" err="1"/>
              <a:t>sps_high_throughput_mode_enabled_flag</a:t>
            </a:r>
            <a:r>
              <a:rPr lang="en-US" altLang="zh-CN" sz="4000" dirty="0"/>
              <a:t> is used to enable/disable the high throughput mode for current sequence.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A slice level syntax element </a:t>
            </a:r>
            <a:r>
              <a:rPr lang="en-US" altLang="zh-CN" sz="4000" dirty="0" err="1"/>
              <a:t>sh_high_throughput_mode_flag</a:t>
            </a:r>
            <a:r>
              <a:rPr lang="en-US" altLang="zh-CN" sz="4000" dirty="0"/>
              <a:t> is used to signal whether the high throughput mode is invoked in the current slice. 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08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Encoder setting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占位符 2"/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pPr marL="685800" indent="-685800">
                  <a:buFont typeface="Arial" panose="020B0604020202020204" pitchFamily="34" charset="0"/>
                  <a:buChar char="•"/>
                </a:pPr>
                <a:r>
                  <a:rPr lang="en-US" altLang="zh-CN" sz="4000" dirty="0"/>
                  <a:t>For the first slice, the initial setting of </a:t>
                </a:r>
                <a:r>
                  <a:rPr lang="en-CA" altLang="zh-CN" sz="4000" dirty="0" err="1"/>
                  <a:t>sh_high_throughput_mode_flag</a:t>
                </a:r>
                <a:r>
                  <a:rPr lang="en-CA" altLang="zh-CN" sz="4000" dirty="0"/>
                  <a:t> is based on the slice QP </a:t>
                </a:r>
                <a:r>
                  <a:rPr lang="en-US" altLang="zh-CN" sz="4000" dirty="0"/>
                  <a:t>and input </a:t>
                </a:r>
                <a:r>
                  <a:rPr lang="en-US" altLang="zh-CN" sz="4000" dirty="0" err="1"/>
                  <a:t>bitdepth</a:t>
                </a:r>
                <a:r>
                  <a:rPr lang="en-US" altLang="zh-CN" sz="4000" dirty="0"/>
                  <a:t>. 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r>
                  <a:rPr lang="en-US" altLang="zh-CN" sz="3600" dirty="0"/>
                  <a:t>If the input </a:t>
                </a:r>
                <a:r>
                  <a:rPr lang="en-US" altLang="zh-CN" sz="3600" dirty="0" err="1"/>
                  <a:t>bitdepth</a:t>
                </a:r>
                <a:r>
                  <a:rPr lang="en-US" altLang="zh-CN" sz="3600" dirty="0"/>
                  <a:t> is 16 and QP is not greater than -5, </a:t>
                </a:r>
                <a:r>
                  <a:rPr lang="en-US" altLang="zh-CN" sz="3600" dirty="0" err="1"/>
                  <a:t>sh_high_throughput_mode_flag</a:t>
                </a:r>
                <a:r>
                  <a:rPr lang="en-US" altLang="zh-CN" sz="3600" dirty="0"/>
                  <a:t> is set to be 1. 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r>
                  <a:rPr lang="en-US" altLang="zh-CN" sz="3600" dirty="0"/>
                  <a:t>Otherwise, </a:t>
                </a:r>
                <a:r>
                  <a:rPr lang="en-US" altLang="zh-CN" sz="3600" dirty="0" err="1"/>
                  <a:t>sh_high_throughput_mode_flag</a:t>
                </a:r>
                <a:r>
                  <a:rPr lang="en-US" altLang="zh-CN" sz="3600" dirty="0"/>
                  <a:t> is set to be 0.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endParaRPr lang="en-CA" altLang="zh-CN" sz="3600" dirty="0"/>
              </a:p>
              <a:p>
                <a:pPr marL="685800" indent="-685800">
                  <a:buFont typeface="Arial" panose="020B0604020202020204" pitchFamily="34" charset="0"/>
                  <a:buChar char="•"/>
                </a:pPr>
                <a:r>
                  <a:rPr lang="en-CA" altLang="zh-CN" sz="4000" dirty="0"/>
                  <a:t>For other slices, the setting of </a:t>
                </a:r>
                <a:r>
                  <a:rPr lang="en-CA" altLang="zh-CN" sz="4000" dirty="0" err="1"/>
                  <a:t>sh_high_throughput_mode_flag</a:t>
                </a:r>
                <a:r>
                  <a:rPr lang="en-CA" altLang="zh-CN" sz="4000" dirty="0"/>
                  <a:t> is based on the previous coded slice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r>
                  <a:rPr lang="en-CA" altLang="zh-CN" sz="3600" dirty="0"/>
                  <a:t>if the bits consumed in the previous coded slice is greater than a threshold, </a:t>
                </a:r>
                <a:r>
                  <a:rPr lang="en-CA" altLang="zh-CN" sz="3600" dirty="0" err="1"/>
                  <a:t>sh_high_throughput_mode_flag</a:t>
                </a:r>
                <a:r>
                  <a:rPr lang="en-CA" altLang="zh-CN" sz="3600" dirty="0"/>
                  <a:t> is set to be 1</a:t>
                </a:r>
              </a:p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threshold</m:t>
                      </m:r>
                      <m: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width</m:t>
                      </m:r>
                      <m:r>
                        <a:rPr lang="en-CA" altLang="zh-CN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∗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height</m:t>
                      </m:r>
                      <m:r>
                        <a:rPr lang="en-CA" altLang="zh-CN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∗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format</m:t>
                      </m:r>
                      <m: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para</m:t>
                      </m:r>
                      <m:r>
                        <a:rPr lang="en-CA" altLang="zh-CN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∗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thr</m:t>
                      </m:r>
                      <m: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para</m:t>
                      </m:r>
                    </m:oMath>
                  </m:oMathPara>
                </a14:m>
                <a:endParaRPr lang="zh-CN" altLang="zh-CN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lvl="1" indent="0">
                  <a:buNone/>
                </a:pPr>
                <a:r>
                  <a:rPr lang="en-US" altLang="zh-CN" sz="3600" dirty="0"/>
                  <a:t>      where width and height are the width and height of that slice; </a:t>
                </a:r>
                <a:r>
                  <a:rPr lang="en-US" altLang="zh-CN" sz="3600" dirty="0" err="1"/>
                  <a:t>format_para</a:t>
                </a:r>
                <a:r>
                  <a:rPr lang="en-US" altLang="zh-CN" sz="3600" dirty="0"/>
                  <a:t> is 12 for 4:4:4 coding and 8 for </a:t>
                </a:r>
                <a:r>
                  <a:rPr lang="en-US" altLang="zh-CN" sz="3600" dirty="0" smtClean="0"/>
                  <a:t>4:2:2 </a:t>
                </a:r>
                <a:r>
                  <a:rPr lang="en-US" altLang="zh-CN" sz="3600" dirty="0"/>
                  <a:t>coding; </a:t>
                </a:r>
                <a:r>
                  <a:rPr lang="en-US" altLang="zh-CN" sz="3600" dirty="0" err="1"/>
                  <a:t>thr_para</a:t>
                </a:r>
                <a:r>
                  <a:rPr lang="en-US" altLang="zh-CN" sz="3600" dirty="0"/>
                  <a:t> is 1.5.</a:t>
                </a:r>
                <a:r>
                  <a:rPr lang="en-CA" altLang="zh-CN" sz="3600" dirty="0"/>
                  <a:t> 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r>
                  <a:rPr lang="en-CA" altLang="zh-CN" sz="3600" dirty="0"/>
                  <a:t>otherwise, </a:t>
                </a:r>
                <a:r>
                  <a:rPr lang="en-CA" altLang="zh-CN" sz="3600" dirty="0" err="1"/>
                  <a:t>sh_high_throughput_mode_flag</a:t>
                </a:r>
                <a:r>
                  <a:rPr lang="en-CA" altLang="zh-CN" sz="3600" dirty="0"/>
                  <a:t> is set to be 0.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endParaRPr lang="zh-CN" altLang="en-US" sz="3600" dirty="0"/>
              </a:p>
            </p:txBody>
          </p:sp>
        </mc:Choice>
        <mc:Fallback xmlns="">
          <p:sp>
            <p:nvSpPr>
              <p:cNvPr id="3" name="文本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667" r="-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871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CTC low QP test: the QP range in {-33,-28,-23,-18,-13,-8} for 16-bit and {-13,-8,-3,2,7,12} for 12-bit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36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Additional lower QP test: the QP range in {-47,-44,-41,-38,-35,-32} for 16-bit and {-23,-21,-19,-17,-15,-13} for 12-bit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3600" dirty="0"/>
          </a:p>
          <a:p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526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CTC low QP test: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SVT</a:t>
            </a:r>
          </a:p>
          <a:p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171" y="3667125"/>
            <a:ext cx="18427065" cy="774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95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CTC low QP test: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PQ</a:t>
            </a:r>
            <a:endParaRPr lang="en-US" altLang="zh-CN" dirty="0" smtClean="0"/>
          </a:p>
          <a:p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307" y="3667125"/>
            <a:ext cx="18427065" cy="774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308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CTC low QP test: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HLG</a:t>
            </a:r>
            <a:endParaRPr lang="en-US" altLang="zh-CN" dirty="0" smtClean="0"/>
          </a:p>
          <a:p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191" y="3721989"/>
            <a:ext cx="18427065" cy="774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059573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4068</TotalTime>
  <Words>619</Words>
  <Application>Microsoft Office PowerPoint</Application>
  <PresentationFormat>自定义</PresentationFormat>
  <Paragraphs>88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Arial</vt:lpstr>
      <vt:lpstr>Cambria Math</vt:lpstr>
      <vt:lpstr>Helvetica</vt:lpstr>
      <vt:lpstr>Times New Roman</vt:lpstr>
      <vt:lpstr>White 白底</vt:lpstr>
      <vt:lpstr>Black 黑底</vt:lpstr>
      <vt:lpstr>JVET-W0117  CE-3 related: a slice level high throughput mode  Fan Wang Z. Xie, Y. Yu, H. Yu, D. Wang</vt:lpstr>
      <vt:lpstr>Introduction</vt:lpstr>
      <vt:lpstr>Introduction</vt:lpstr>
      <vt:lpstr>Proposed Method </vt:lpstr>
      <vt:lpstr>Encoder setting</vt:lpstr>
      <vt:lpstr>Simulation results</vt:lpstr>
      <vt:lpstr>CTC low QP test:</vt:lpstr>
      <vt:lpstr>CTC low QP test:</vt:lpstr>
      <vt:lpstr>CTC low QP test:</vt:lpstr>
      <vt:lpstr>additional lower QP test: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</cp:lastModifiedBy>
  <cp:revision>127</cp:revision>
  <dcterms:modified xsi:type="dcterms:W3CDTF">2021-07-07T15:56:07Z</dcterms:modified>
</cp:coreProperties>
</file>