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1"/>
  </p:notesMasterIdLst>
  <p:sldIdLst>
    <p:sldId id="256" r:id="rId3"/>
    <p:sldId id="273" r:id="rId4"/>
    <p:sldId id="287" r:id="rId5"/>
    <p:sldId id="288" r:id="rId6"/>
    <p:sldId id="275" r:id="rId7"/>
    <p:sldId id="276" r:id="rId8"/>
    <p:sldId id="280" r:id="rId9"/>
    <p:sldId id="269" r:id="rId1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73"/>
            <p14:sldId id="287"/>
            <p14:sldId id="288"/>
            <p14:sldId id="275"/>
            <p14:sldId id="276"/>
            <p14:sldId id="28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C84D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80"/>
    <p:restoredTop sz="94541"/>
  </p:normalViewPr>
  <p:slideViewPr>
    <p:cSldViewPr snapToGrid="0" snapToObjects="1">
      <p:cViewPr varScale="1">
        <p:scale>
          <a:sx n="41" d="100"/>
          <a:sy n="41" d="100"/>
        </p:scale>
        <p:origin x="1447" y="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2021/7/6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2021/7/6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/>
              <a:t>JVET-W0116</a:t>
            </a:r>
            <a:br>
              <a:rPr kumimoji="1" lang="en-US" altLang="zh-CN" sz="6000" dirty="0"/>
            </a:br>
            <a:br>
              <a:rPr kumimoji="1" lang="en-US" altLang="zh-CN" sz="6000" dirty="0"/>
            </a:br>
            <a:r>
              <a:rPr lang="en-US" altLang="zh-CN" sz="6000" b="1" dirty="0"/>
              <a:t>CE-3 related: a different alignment position for high throughput mode</a:t>
            </a:r>
            <a:br>
              <a:rPr lang="en-US" altLang="zh-CN" sz="6000" b="1" dirty="0"/>
            </a:br>
            <a:br>
              <a:rPr lang="en-US" altLang="zh-CN" sz="6000" b="1" dirty="0"/>
            </a:br>
            <a:r>
              <a:rPr lang="en-US" altLang="zh-CN" sz="2800" b="1" dirty="0"/>
              <a:t>Fan Wang</a:t>
            </a:r>
            <a:br>
              <a:rPr lang="en-US" altLang="zh-CN" sz="2800" b="1" dirty="0"/>
            </a:br>
            <a:r>
              <a:rPr lang="en-US" altLang="zh-CN" sz="2800" b="1" dirty="0"/>
              <a:t>Z. </a:t>
            </a:r>
            <a:r>
              <a:rPr lang="en-US" altLang="zh-CN" sz="2800" b="1" dirty="0" err="1"/>
              <a:t>Xie</a:t>
            </a:r>
            <a:r>
              <a:rPr lang="en-US" altLang="zh-CN" sz="2800" b="1" dirty="0"/>
              <a:t>, Y. Yu, H. Yu, D. Wang</a:t>
            </a:r>
            <a:endParaRPr kumimoji="1" lang="zh-CN" alt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In CE-3.2, the bit alignment mechanism is applied between coding the last significant coefficient position and the first sub-block in RRC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3600" dirty="0"/>
              <a:t>Last significant coefficient position includes both context- and bypass- coded bins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3600" dirty="0"/>
              <a:t>Sub-block include only bypass coded bins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6591300" y="7069455"/>
            <a:ext cx="10089754" cy="477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774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From a perspective of syntax elements, the bit alignment is not applied at the boundary between context coded syntax elements and bypass coded syntax elements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3200" dirty="0" err="1"/>
              <a:t>last_sig_coeff_x_prefix</a:t>
            </a:r>
            <a:r>
              <a:rPr lang="en-US" altLang="zh-CN" sz="3200" dirty="0"/>
              <a:t> and </a:t>
            </a:r>
            <a:r>
              <a:rPr lang="en-US" altLang="zh-CN" sz="3200" dirty="0" err="1"/>
              <a:t>last_sig_coeff_y_prefix</a:t>
            </a:r>
            <a:r>
              <a:rPr lang="en-US" altLang="zh-CN" sz="3200" dirty="0"/>
              <a:t> are context coded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sz="3200" dirty="0" err="1"/>
              <a:t>last_sig_coeff_x_suffix</a:t>
            </a:r>
            <a:r>
              <a:rPr lang="en-US" altLang="zh-CN" sz="3200" dirty="0"/>
              <a:t> and </a:t>
            </a:r>
            <a:r>
              <a:rPr lang="en-US" altLang="zh-CN" sz="3200" dirty="0" err="1"/>
              <a:t>last_sig_coeff_y_suffix</a:t>
            </a:r>
            <a:r>
              <a:rPr lang="en-US" altLang="zh-CN" sz="3200" dirty="0"/>
              <a:t>, </a:t>
            </a:r>
            <a:r>
              <a:rPr lang="en-US" altLang="zh-CN" sz="3200" dirty="0" err="1"/>
              <a:t>dec_abs_level</a:t>
            </a:r>
            <a:r>
              <a:rPr lang="en-US" altLang="zh-CN" sz="3200" dirty="0"/>
              <a:t>, </a:t>
            </a:r>
            <a:r>
              <a:rPr lang="en-US" altLang="zh-CN" sz="3200" dirty="0" err="1"/>
              <a:t>coeff_sign_flag</a:t>
            </a:r>
            <a:r>
              <a:rPr lang="en-US" altLang="zh-CN" sz="3200" dirty="0"/>
              <a:t> and </a:t>
            </a:r>
            <a:r>
              <a:rPr lang="en-US" altLang="zh-CN" sz="3200" dirty="0" err="1"/>
              <a:t>sb_coded_flag</a:t>
            </a:r>
            <a:r>
              <a:rPr lang="en-US" altLang="zh-CN" sz="3200" dirty="0"/>
              <a:t> are all bypass coded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7258050" y="7412355"/>
            <a:ext cx="10528705" cy="47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217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Alternative Method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Perform the bit alignment between the last context coded bin and the first bypass coded bin in RRC</a:t>
            </a:r>
            <a:endParaRPr lang="en-US" altLang="zh-CN" sz="32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6057900" y="6383655"/>
            <a:ext cx="10528705" cy="47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308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3600" dirty="0"/>
              <a:t>The “anchor” is produced by CE-3.2, the “test” is produced by the alternative method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3600" dirty="0"/>
              <a:t>The simulation results show negligible change in BD-bitrate, BD-</a:t>
            </a:r>
            <a:r>
              <a:rPr lang="en-US" altLang="zh-CN" sz="3600" dirty="0" err="1"/>
              <a:t>binrate</a:t>
            </a:r>
            <a:r>
              <a:rPr lang="en-US" altLang="zh-CN" sz="3600" dirty="0"/>
              <a:t> and Bin2Bit</a:t>
            </a:r>
          </a:p>
          <a:p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491606"/>
              </p:ext>
            </p:extLst>
          </p:nvPr>
        </p:nvGraphicFramePr>
        <p:xfrm>
          <a:off x="776297" y="6343410"/>
          <a:ext cx="22842519" cy="5456090"/>
        </p:xfrm>
        <a:graphic>
          <a:graphicData uri="http://schemas.openxmlformats.org/drawingml/2006/table">
            <a:tbl>
              <a:tblPr/>
              <a:tblGrid>
                <a:gridCol w="444540">
                  <a:extLst>
                    <a:ext uri="{9D8B030D-6E8A-4147-A177-3AD203B41FA5}">
                      <a16:colId xmlns:a16="http://schemas.microsoft.com/office/drawing/2014/main" val="3395493338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707581826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3453201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821999124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4158344671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858817415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2740481711"/>
                    </a:ext>
                  </a:extLst>
                </a:gridCol>
                <a:gridCol w="649713">
                  <a:extLst>
                    <a:ext uri="{9D8B030D-6E8A-4147-A177-3AD203B41FA5}">
                      <a16:colId xmlns:a16="http://schemas.microsoft.com/office/drawing/2014/main" val="1396792719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125511653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503192363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521009514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148968732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2151195229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3888148018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4199350452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344175615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3798996187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586455069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320313754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4126301929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705159150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2268855115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3054068702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931907871"/>
                    </a:ext>
                  </a:extLst>
                </a:gridCol>
                <a:gridCol w="649713">
                  <a:extLst>
                    <a:ext uri="{9D8B030D-6E8A-4147-A177-3AD203B41FA5}">
                      <a16:colId xmlns:a16="http://schemas.microsoft.com/office/drawing/2014/main" val="3939931402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2565725879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544142229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762764393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3066899492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926735725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4163894340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3244235440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137918275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2954831163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338308955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600102871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62087705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641269192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921634780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478914855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2899337012"/>
                    </a:ext>
                  </a:extLst>
                </a:gridCol>
                <a:gridCol w="649713">
                  <a:extLst>
                    <a:ext uri="{9D8B030D-6E8A-4147-A177-3AD203B41FA5}">
                      <a16:colId xmlns:a16="http://schemas.microsoft.com/office/drawing/2014/main" val="599476077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642826218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4072641245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032096825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076089100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337132108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762887829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4052914482"/>
                    </a:ext>
                  </a:extLst>
                </a:gridCol>
                <a:gridCol w="444540">
                  <a:extLst>
                    <a:ext uri="{9D8B030D-6E8A-4147-A177-3AD203B41FA5}">
                      <a16:colId xmlns:a16="http://schemas.microsoft.com/office/drawing/2014/main" val="1553635790"/>
                    </a:ext>
                  </a:extLst>
                </a:gridCol>
              </a:tblGrid>
              <a:tr h="1273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HDR PQ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HDR HLG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SVT RGB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68759"/>
                  </a:ext>
                </a:extLst>
              </a:tr>
              <a:tr h="12737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CE3.2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CE3.2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CE3.2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962582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BD-bitrate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binrate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(average,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Delta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Binrate</a:t>
                      </a:r>
                      <a:b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(average)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unweighted)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Runtime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BD-bitrate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BD-binrate (average,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(average)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unweighted)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Runtime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BD-bitrate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BD-binrate (average,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(average)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unweighted)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Runtime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9471680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psnrY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psnrU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psnrV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PsnrY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PsnrU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PsnrV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weighted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psnrY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psnrU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psnrV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psnrY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psnrU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psnrV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weighted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psnrG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psnrB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psnrR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psnrG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psnrB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psnrR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weighted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52142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PQ444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0.37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0.37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HLG444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1.05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1.05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0.34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0.34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SVT16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1.04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1.04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0.29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0.29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920803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PQ422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0.37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0.37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HLG422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0.34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0.34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SVT12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1.05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1.05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0.31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0.31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9324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0.37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0.37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0.34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0.34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1.04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1.04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0.30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0.30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199115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5593545"/>
                  </a:ext>
                </a:extLst>
              </a:tr>
              <a:tr h="12737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LDB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LDB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LDB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626536"/>
                  </a:ext>
                </a:extLst>
              </a:tr>
              <a:tr h="12737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CE3.2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CE3.2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CE3.2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162352"/>
                  </a:ext>
                </a:extLst>
              </a:tr>
              <a:tr h="23081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BD-bitrate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BD-binrate (average,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(average)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unweighted)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Runtime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BD-bitrate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binrate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(average,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(average)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unweighted)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Runtime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BD-bitrate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BD-binrate (average,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(average)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unweighted)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Runtime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2940513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psnrY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psnrU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psnrV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PsnrY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PsnrU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PsnrV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weighted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psnrY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psnrU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psnrV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psnrY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psnrU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psnrV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weighted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psnrG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psnrB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psnrR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psnrG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psnrB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psnrR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weighted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77135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PQ444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0.39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0.39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HLG444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SVT16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1.03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1.03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0.29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0.29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3715301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PQ422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HLG422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SVT12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1.05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1.05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0.31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0.31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006231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1.04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1.04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0.30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0.30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002824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4821584"/>
                  </a:ext>
                </a:extLst>
              </a:tr>
              <a:tr h="12737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741209"/>
                  </a:ext>
                </a:extLst>
              </a:tr>
              <a:tr h="12737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CE3.2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CE3.2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CE3.2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6314263"/>
                  </a:ext>
                </a:extLst>
              </a:tr>
              <a:tr h="20517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BD-bitrate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BD-binrate (average,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(average)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unweighted)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Runtime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BD-bitrate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BD-binrate (average,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(average)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unweighted)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Runtime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BD-bitrate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binrate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(average,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Delta Binrate</a:t>
                      </a:r>
                      <a:b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(average)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unweighted)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Bin2Bit (peak, weighted)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Runtime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473866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psnrY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psnrU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psnrV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PsnrY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PsnrU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PsnrV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weighted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psnrY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psnrU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psnrV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psnrY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psnrU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psnrV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weighted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psnrG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psnrB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psnrR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psnrG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psnrR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weighted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Reference</a:t>
                      </a: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Tested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Diff (%)</a:t>
                      </a:r>
                    </a:p>
                  </a:txBody>
                  <a:tcPr marL="4274" marR="4274" marT="427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792446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PQ444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HLG444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0.34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0.34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SVT16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1.03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1.03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0.29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0.29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1710414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PQ422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HLG422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SVT12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1.05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1.05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0.31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0.31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648197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1.04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1.04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0.30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0.30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2184270"/>
                  </a:ext>
                </a:extLst>
              </a:tr>
              <a:tr h="108998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416464"/>
                  </a:ext>
                </a:extLst>
              </a:tr>
              <a:tr h="188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PQ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1.07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HLG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1.06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274" marR="4274" marT="42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RGB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1.04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1.04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0.30 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0.30 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4274" marR="4274" marT="427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304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2526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This contribution evaluates an alternative method where the bit alignment process described in CE-3.2 is performed between the last context coded bin and the first bypass coded bin in RRC.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The simulation results show negligible change in BD-bitrate, BD-</a:t>
            </a:r>
            <a:r>
              <a:rPr lang="en-US" altLang="zh-CN" sz="4000" dirty="0" err="1"/>
              <a:t>binrate</a:t>
            </a:r>
            <a:r>
              <a:rPr lang="en-US" altLang="zh-CN" sz="4000" dirty="0"/>
              <a:t> and Bin2Bit compared with that from CE-3.2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Thanks to Alibaba for crosschecking !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67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3882</TotalTime>
  <Words>1790</Words>
  <Application>Microsoft Office PowerPoint</Application>
  <PresentationFormat>Custom</PresentationFormat>
  <Paragraphs>994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Helvetica Neue</vt:lpstr>
      <vt:lpstr>Helvetica Neue Medium</vt:lpstr>
      <vt:lpstr>OPPOSans B</vt:lpstr>
      <vt:lpstr>OPPOSans M</vt:lpstr>
      <vt:lpstr>OPPOSans R</vt:lpstr>
      <vt:lpstr>宋体</vt:lpstr>
      <vt:lpstr>Arial</vt:lpstr>
      <vt:lpstr>White 白底</vt:lpstr>
      <vt:lpstr>Black 黑底</vt:lpstr>
      <vt:lpstr>JVET-W0116  CE-3 related: a different alignment position for high throughput mode  Fan Wang Z. Xie, Y. Yu, H. Yu, D. Wang</vt:lpstr>
      <vt:lpstr>Introduction </vt:lpstr>
      <vt:lpstr>Introduction </vt:lpstr>
      <vt:lpstr>Alternative Method </vt:lpstr>
      <vt:lpstr>Simulation results</vt:lpstr>
      <vt:lpstr>Conclusion 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yue.yu@oppo.com</cp:lastModifiedBy>
  <cp:revision>103</cp:revision>
  <dcterms:modified xsi:type="dcterms:W3CDTF">2021-07-06T20:07:08Z</dcterms:modified>
</cp:coreProperties>
</file>