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sldIdLst>
    <p:sldId id="256" r:id="rId2"/>
    <p:sldId id="285" r:id="rId3"/>
    <p:sldId id="286" r:id="rId4"/>
    <p:sldId id="287" r:id="rId5"/>
    <p:sldId id="288" r:id="rId6"/>
    <p:sldId id="289" r:id="rId7"/>
    <p:sldId id="292" r:id="rId8"/>
    <p:sldId id="290" r:id="rId9"/>
    <p:sldId id="291" r:id="rId10"/>
    <p:sldId id="271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75F"/>
    <a:srgbClr val="FFFFFF"/>
    <a:srgbClr val="0252D8"/>
    <a:srgbClr val="00B050"/>
    <a:srgbClr val="D9F3E5"/>
    <a:srgbClr val="B1B9C0"/>
    <a:srgbClr val="D5D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37F56B1-993F-4F36-93E4-1E5C2CD51226}" styleName="">
    <a:tblBg/>
    <a:wholeTbl>
      <a:tcTxStyle b="off" i="off">
        <a:font>
          <a:latin typeface="Helvetica"/>
          <a:ea typeface="Helvetica"/>
          <a:cs typeface="Helvetica"/>
        </a:font>
        <a:srgbClr val="0454D9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4F4F4"/>
          </a:solidFill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D8D7DF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97A4AD"/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454D9"/>
          </a:solidFill>
        </a:fill>
      </a:tcStyle>
    </a:firstRow>
  </a:tblStyle>
  <a:tblStyle styleId="{38A9EDBE-A88A-48F5-B2E4-888D4BF599B3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252D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2E4E5">
              <a:alpha val="54527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635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EAED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252D8"/>
          </a:solidFill>
        </a:fill>
      </a:tcStyle>
    </a:firstRow>
  </a:tblStyle>
  <a:tblStyle styleId="{FF4B6028-FCBE-401A-A1A8-659DC9DE68E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3175" cap="flat">
              <a:solidFill>
                <a:srgbClr val="C0C0C0"/>
              </a:solidFill>
              <a:prstDash val="solid"/>
              <a:miter lim="400000"/>
            </a:ln>
          </a:top>
          <a:bottom>
            <a:ln w="3175" cap="flat">
              <a:solidFill>
                <a:srgbClr val="C0C0C0"/>
              </a:solidFill>
              <a:prstDash val="solid"/>
              <a:miter lim="400000"/>
            </a:ln>
          </a:bottom>
          <a:insideH>
            <a:ln w="3175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AED">
              <a:alpha val="58913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6350" cap="flat">
              <a:solidFill>
                <a:srgbClr val="A0A0A0"/>
              </a:solidFill>
              <a:prstDash val="solid"/>
              <a:miter lim="400000"/>
            </a:ln>
          </a:left>
          <a:right>
            <a:ln w="25400" cap="flat">
              <a:solidFill>
                <a:srgbClr val="D8D7DF"/>
              </a:solidFill>
              <a:prstDash val="solid"/>
              <a:miter lim="400000"/>
            </a:ln>
          </a:right>
          <a:top>
            <a:ln w="3175" cap="flat">
              <a:solidFill>
                <a:srgbClr val="A0A0A0"/>
              </a:solidFill>
              <a:prstDash val="solid"/>
              <a:miter lim="400000"/>
            </a:ln>
          </a:top>
          <a:bottom>
            <a:ln w="3175" cap="flat">
              <a:solidFill>
                <a:srgbClr val="A0A0A0"/>
              </a:solidFill>
              <a:prstDash val="solid"/>
              <a:miter lim="400000"/>
            </a:ln>
          </a:bottom>
          <a:insideH>
            <a:ln w="3175" cap="flat">
              <a:solidFill>
                <a:srgbClr val="A0A0A0"/>
              </a:solidFill>
              <a:prstDash val="solid"/>
              <a:miter lim="400000"/>
            </a:ln>
          </a:insideH>
          <a:insideV>
            <a:ln w="3175" cap="flat">
              <a:solidFill>
                <a:srgbClr val="A0A0A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97A4AD"/>
              </a:solidFill>
              <a:prstDash val="solid"/>
              <a:miter lim="400000"/>
            </a:ln>
          </a:top>
          <a:bottom>
            <a:ln w="6350" cap="flat">
              <a:solidFill>
                <a:srgbClr val="A0A0A0"/>
              </a:solidFill>
              <a:prstDash val="solid"/>
              <a:miter lim="400000"/>
            </a:ln>
          </a:bottom>
          <a:insideH>
            <a:ln w="6350" cap="flat">
              <a:solidFill>
                <a:srgbClr val="A0A0A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rgbClr val="A0A0A0"/>
              </a:solidFill>
              <a:prstDash val="solid"/>
              <a:miter lim="400000"/>
            </a:ln>
          </a:top>
          <a:bottom>
            <a:ln w="9525" cap="flat">
              <a:solidFill>
                <a:srgbClr val="929292"/>
              </a:solidFill>
              <a:prstDash val="solid"/>
              <a:miter lim="400000"/>
            </a:ln>
          </a:bottom>
          <a:insideH>
            <a:ln w="3175" cap="flat">
              <a:solidFill>
                <a:srgbClr val="A0A0A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252D8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79010" autoAdjust="0"/>
  </p:normalViewPr>
  <p:slideViewPr>
    <p:cSldViewPr snapToGrid="0" snapToObjects="1">
      <p:cViewPr varScale="1">
        <p:scale>
          <a:sx n="34" d="100"/>
          <a:sy n="34" d="100"/>
        </p:scale>
        <p:origin x="1238" y="5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4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56120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770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862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906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198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453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38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989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449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658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2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-纯色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2-01.png" descr="2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-1"/>
            <a:ext cx="24366829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22" y="13230896"/>
            <a:ext cx="415398" cy="35313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标题文本"/>
          <p:cNvSpPr txBox="1">
            <a:spLocks noGrp="1"/>
          </p:cNvSpPr>
          <p:nvPr>
            <p:ph type="title"/>
          </p:nvPr>
        </p:nvSpPr>
        <p:spPr>
          <a:xfrm>
            <a:off x="2030147" y="160767"/>
            <a:ext cx="20611572" cy="10989932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7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CC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76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7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7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腾讯蓝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8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8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0"/>
            <a:ext cx="2436682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1122976" y="3331633"/>
            <a:ext cx="9441687" cy="364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矩形"/>
          <p:cNvSpPr/>
          <p:nvPr/>
        </p:nvSpPr>
        <p:spPr>
          <a:xfrm>
            <a:off x="-10518" y="13086291"/>
            <a:ext cx="24384001" cy="2983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5" name="正文级别 1…"/>
          <p:cNvSpPr txBox="1">
            <a:spLocks noGrp="1"/>
          </p:cNvSpPr>
          <p:nvPr>
            <p:ph type="body" idx="1"/>
          </p:nvPr>
        </p:nvSpPr>
        <p:spPr>
          <a:xfrm>
            <a:off x="1461927" y="4865820"/>
            <a:ext cx="21472846" cy="7618280"/>
          </a:xfrm>
          <a:prstGeom prst="rect">
            <a:avLst/>
          </a:prstGeom>
        </p:spPr>
        <p:txBody>
          <a:bodyPr/>
          <a:lstStyle>
            <a:lvl1pPr marL="449179" indent="-449179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1pPr>
            <a:lvl2pPr marL="10587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2pPr>
            <a:lvl3pPr marL="16683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3pPr>
            <a:lvl4pPr marL="22779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4pPr>
            <a:lvl5pPr marL="28875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6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21472846" cy="2035440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sp>
        <p:nvSpPr>
          <p:cNvPr id="8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445059" y="3812116"/>
            <a:ext cx="21472847" cy="774701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indent="0">
              <a:spcBef>
                <a:spcPts val="0"/>
              </a:spcBef>
              <a:buSzTx/>
              <a:buNone/>
              <a:defRPr sz="3800">
                <a:solidFill>
                  <a:srgbClr val="034FD8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88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9" name="矩形"/>
          <p:cNvSpPr/>
          <p:nvPr/>
        </p:nvSpPr>
        <p:spPr>
          <a:xfrm>
            <a:off x="-15942" y="1425905"/>
            <a:ext cx="1392702" cy="900511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0" name="1"/>
          <p:cNvSpPr txBox="1">
            <a:spLocks noGrp="1"/>
          </p:cNvSpPr>
          <p:nvPr>
            <p:ph type="body" sz="quarter" idx="14"/>
          </p:nvPr>
        </p:nvSpPr>
        <p:spPr>
          <a:xfrm>
            <a:off x="-123174" y="1298310"/>
            <a:ext cx="1607166" cy="115570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lvl="1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pPr>
            <a: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6714951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近景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0"/>
            <a:ext cx="2436682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标题文本"/>
          <p:cNvSpPr txBox="1">
            <a:spLocks noGrp="1"/>
          </p:cNvSpPr>
          <p:nvPr>
            <p:ph type="title"/>
          </p:nvPr>
        </p:nvSpPr>
        <p:spPr>
          <a:xfrm>
            <a:off x="1390914" y="4525334"/>
            <a:ext cx="20611572" cy="6400073"/>
          </a:xfrm>
          <a:prstGeom prst="rect">
            <a:avLst/>
          </a:prstGeom>
        </p:spPr>
        <p:txBody>
          <a:bodyPr anchor="t"/>
          <a:lstStyle>
            <a:lvl1pPr algn="l">
              <a:defRPr sz="14000" b="0"/>
            </a:lvl1pPr>
          </a:lstStyle>
          <a:p>
            <a:r>
              <a:t>标题文本</a:t>
            </a:r>
          </a:p>
        </p:txBody>
      </p:sp>
      <p:sp>
        <p:nvSpPr>
          <p:cNvPr id="27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886214" y="7922485"/>
            <a:ext cx="20611572" cy="1267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2286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4572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6858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9144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8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2192000" y="11121859"/>
            <a:ext cx="825500" cy="609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29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511" y="3082822"/>
            <a:ext cx="4111522" cy="55261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远景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1779250" y="11121859"/>
            <a:ext cx="825501" cy="609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lnSpc>
                <a:spcPct val="110000"/>
              </a:lnSpc>
              <a:spcBef>
                <a:spcPts val="300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8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886214" y="7922485"/>
            <a:ext cx="20611572" cy="12674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4572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6858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9144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1886214" y="1363034"/>
            <a:ext cx="20611572" cy="6400073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pic>
        <p:nvPicPr>
          <p:cNvPr id="40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914" y="1030700"/>
            <a:ext cx="3352172" cy="450554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右侧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"/>
          <p:cNvSpPr/>
          <p:nvPr/>
        </p:nvSpPr>
        <p:spPr>
          <a:xfrm>
            <a:off x="-10518" y="13086291"/>
            <a:ext cx="15183910" cy="27120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15162876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096927" y="3245908"/>
            <a:ext cx="10969021" cy="9238192"/>
          </a:xfrm>
          <a:prstGeom prst="rect">
            <a:avLst/>
          </a:prstGeom>
        </p:spPr>
        <p:txBody>
          <a:bodyPr/>
          <a:lstStyle>
            <a:lvl1pPr marL="812800" indent="-812800"/>
            <a:lvl2pPr marL="1422400" indent="-812800"/>
            <a:lvl3pPr marL="2032000" indent="-812800"/>
            <a:lvl4pPr marL="2641600" indent="-812800"/>
            <a:lvl5pPr marL="3251200" indent="-812800"/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8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tencent_left.png"/>
          <p:cNvSpPr>
            <a:spLocks noGrp="1"/>
          </p:cNvSpPr>
          <p:nvPr>
            <p:ph type="pic" sz="half" idx="13"/>
          </p:nvPr>
        </p:nvSpPr>
        <p:spPr>
          <a:xfrm>
            <a:off x="15145412" y="1587"/>
            <a:ext cx="9276440" cy="137128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0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12251721" cy="2033324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pic>
        <p:nvPicPr>
          <p:cNvPr id="111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34" y="0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右侧图片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"/>
          <p:cNvSpPr/>
          <p:nvPr/>
        </p:nvSpPr>
        <p:spPr>
          <a:xfrm>
            <a:off x="-10518" y="13086291"/>
            <a:ext cx="15183910" cy="27120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15162876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0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096927" y="3245908"/>
            <a:ext cx="10969021" cy="9238192"/>
          </a:xfrm>
          <a:prstGeom prst="rect">
            <a:avLst/>
          </a:prstGeom>
        </p:spPr>
        <p:txBody>
          <a:bodyPr/>
          <a:lstStyle>
            <a:lvl1pPr marL="812800" indent="-812800"/>
            <a:lvl2pPr marL="1422400" indent="-812800"/>
            <a:lvl3pPr marL="2032000" indent="-812800"/>
            <a:lvl4pPr marL="2641600" indent="-812800"/>
            <a:lvl5pPr marL="3251200" indent="-812800"/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1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tencent_left.png"/>
          <p:cNvSpPr>
            <a:spLocks noGrp="1"/>
          </p:cNvSpPr>
          <p:nvPr>
            <p:ph type="pic" sz="half" idx="13"/>
          </p:nvPr>
        </p:nvSpPr>
        <p:spPr>
          <a:xfrm>
            <a:off x="15145412" y="1587"/>
            <a:ext cx="9276440" cy="137128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3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12251721" cy="2036565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pic>
        <p:nvPicPr>
          <p:cNvPr id="124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34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矩形"/>
          <p:cNvSpPr/>
          <p:nvPr/>
        </p:nvSpPr>
        <p:spPr>
          <a:xfrm>
            <a:off x="-15942" y="1425905"/>
            <a:ext cx="1392702" cy="900511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" name="1"/>
          <p:cNvSpPr txBox="1">
            <a:spLocks noGrp="1"/>
          </p:cNvSpPr>
          <p:nvPr>
            <p:ph type="body" sz="quarter" idx="14"/>
          </p:nvPr>
        </p:nvSpPr>
        <p:spPr>
          <a:xfrm>
            <a:off x="-123174" y="1298310"/>
            <a:ext cx="1607166" cy="115570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lvl="1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pPr>
            <a:r>
              <a:t>1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4" name="tencent1.png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3" name="cctv.png"/>
          <p:cNvSpPr>
            <a:spLocks noGrp="1"/>
          </p:cNvSpPr>
          <p:nvPr>
            <p:ph type="pic" sz="half" idx="13"/>
          </p:nvPr>
        </p:nvSpPr>
        <p:spPr>
          <a:xfrm>
            <a:off x="12189420" y="6858000"/>
            <a:ext cx="12194467" cy="68554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4" name="VCG41108918332.jpg"/>
          <p:cNvSpPr>
            <a:spLocks noGrp="1"/>
          </p:cNvSpPr>
          <p:nvPr>
            <p:ph type="pic" sz="half" idx="14"/>
          </p:nvPr>
        </p:nvSpPr>
        <p:spPr>
          <a:xfrm>
            <a:off x="12189817" y="4273"/>
            <a:ext cx="12193761" cy="6852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bj.png"/>
          <p:cNvSpPr>
            <a:spLocks noGrp="1"/>
          </p:cNvSpPr>
          <p:nvPr>
            <p:ph type="pic" idx="15"/>
          </p:nvPr>
        </p:nvSpPr>
        <p:spPr>
          <a:xfrm>
            <a:off x="-4659" y="198"/>
            <a:ext cx="12194803" cy="1371564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2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827305" y="8934450"/>
            <a:ext cx="18742091" cy="58552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 i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56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827305" y="6261662"/>
            <a:ext cx="18742091" cy="1192677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7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15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49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8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59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黑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6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6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-10518" y="13086291"/>
            <a:ext cx="24384001" cy="2692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marR="254000" algn="r">
              <a:defRPr sz="2400">
                <a:solidFill>
                  <a:schemeClr val="accent6">
                    <a:hueOff val="7068528"/>
                    <a:satOff val="-63217"/>
                    <a:lumOff val="21330"/>
                  </a:scheme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6" name="Page.png" descr="P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标题文本"/>
          <p:cNvSpPr txBox="1">
            <a:spLocks noGrp="1"/>
          </p:cNvSpPr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6" r:id="rId12"/>
    <p:sldLayoutId id="2147483667" r:id="rId1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9pPr>
    </p:titleStyle>
    <p:bodyStyle>
      <a:lvl1pPr marL="5627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1pPr>
      <a:lvl2pPr marL="11723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2pPr>
      <a:lvl3pPr marL="17819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3pPr>
      <a:lvl4pPr marL="23915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4pPr>
      <a:lvl5pPr marL="30011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5pPr>
      <a:lvl6pPr marL="36107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6pPr>
      <a:lvl7pPr marL="42203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7pPr>
      <a:lvl8pPr marL="48299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8pPr>
      <a:lvl9pPr marL="54395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254000" indent="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254000" indent="2286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254000" indent="4572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254000" indent="6858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254000" indent="9144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254000" indent="11430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254000" indent="13716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254000" indent="16002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254000" indent="18288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共享 连接的力量"/>
          <p:cNvSpPr txBox="1">
            <a:spLocks noGrp="1"/>
          </p:cNvSpPr>
          <p:nvPr>
            <p:ph type="title"/>
          </p:nvPr>
        </p:nvSpPr>
        <p:spPr>
          <a:xfrm>
            <a:off x="4367476" y="5289504"/>
            <a:ext cx="14353911" cy="1602005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/>
            <a:r>
              <a:rPr lang="en-US" sz="54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AHG11: neural network based in-loop filter</a:t>
            </a:r>
            <a:endParaRPr sz="5400" b="1" dirty="0">
              <a:latin typeface="Helvetica" panose="020B0604020202020204" pitchFamily="34" charset="0"/>
              <a:ea typeface="腾讯体 W7" panose="020C08030202040F0204" pitchFamily="34" charset="-122"/>
              <a:cs typeface="Helvetica" panose="020B0604020202020204" pitchFamily="34" charset="0"/>
            </a:endParaRPr>
          </a:p>
        </p:txBody>
      </p:sp>
      <p:sp>
        <p:nvSpPr>
          <p:cNvPr id="216" name="Sharing The Power To Connect"/>
          <p:cNvSpPr txBox="1">
            <a:spLocks noGrp="1"/>
          </p:cNvSpPr>
          <p:nvPr>
            <p:ph type="body" sz="quarter" idx="1"/>
          </p:nvPr>
        </p:nvSpPr>
        <p:spPr>
          <a:xfrm>
            <a:off x="7017771" y="7707789"/>
            <a:ext cx="10348458" cy="2143347"/>
          </a:xfrm>
          <a:prstGeom prst="rect">
            <a:avLst/>
          </a:prstGeom>
        </p:spPr>
        <p:txBody>
          <a:bodyPr>
            <a:noAutofit/>
          </a:bodyPr>
          <a:lstStyle>
            <a:lvl1pPr defTabSz="338454">
              <a:defRPr sz="6969"/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3200" b="1" dirty="0" err="1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Liqiang</a:t>
            </a:r>
            <a:r>
              <a:rPr lang="en-US" altLang="zh-CN" sz="32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 Wang, Wei Jiang, </a:t>
            </a:r>
            <a:r>
              <a:rPr lang="en-US" altLang="zh-CN" sz="3200" b="1" dirty="0" err="1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Xiaozhong</a:t>
            </a:r>
            <a:r>
              <a:rPr lang="en-US" altLang="zh-CN" sz="32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 Xu, Shan Liu</a:t>
            </a: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Tencent</a:t>
            </a:r>
            <a:endParaRPr sz="3200" b="1" dirty="0">
              <a:latin typeface="Helvetica" panose="020B0604020202020204" pitchFamily="34" charset="0"/>
              <a:ea typeface="腾讯体 W7" panose="020C08030202040F0204" pitchFamily="34" charset="-122"/>
              <a:cs typeface="Helvetica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18288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F4040B2-BD94-4286-BCC9-055C4A8E8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5577" y="3041282"/>
            <a:ext cx="21472846" cy="8982073"/>
          </a:xfrm>
        </p:spPr>
        <p:txBody>
          <a:bodyPr>
            <a:noAutofit/>
          </a:bodyPr>
          <a:lstStyle/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Introduction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Proposed method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Results</a:t>
            </a:r>
          </a:p>
          <a:p>
            <a:pP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Conclusions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45574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1572768" y="2871800"/>
            <a:ext cx="203606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In order to improve the quality of reconstructed image, neural network models are trained for I slice and B slice, separately. In the in-loop filter process, Deblock and SAO are replaced by the proposed NN filter.</a:t>
            </a:r>
            <a:endParaRPr lang="zh-CN" alt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EC65F4E-4D3A-4815-8D9A-52C151457373}"/>
              </a:ext>
            </a:extLst>
          </p:cNvPr>
          <p:cNvSpPr/>
          <p:nvPr/>
        </p:nvSpPr>
        <p:spPr>
          <a:xfrm>
            <a:off x="4192302" y="5759582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 hangingPunct="1">
              <a:defRPr/>
            </a:pPr>
            <a:r>
              <a:rPr lang="en-US" altLang="zh-CN" sz="3200" b="1" kern="120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LMCS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4C596E9-0B80-4E03-A06E-85ACF3A58E37}"/>
              </a:ext>
            </a:extLst>
          </p:cNvPr>
          <p:cNvSpPr/>
          <p:nvPr/>
        </p:nvSpPr>
        <p:spPr>
          <a:xfrm>
            <a:off x="8061483" y="5759582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DBK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2D6946F-7836-4DD9-B4C9-7CF362FDA90A}"/>
              </a:ext>
            </a:extLst>
          </p:cNvPr>
          <p:cNvSpPr/>
          <p:nvPr/>
        </p:nvSpPr>
        <p:spPr>
          <a:xfrm>
            <a:off x="11930664" y="5759582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C672012-DC19-490F-AC75-A4CCDEC546BD}"/>
              </a:ext>
            </a:extLst>
          </p:cNvPr>
          <p:cNvSpPr/>
          <p:nvPr/>
        </p:nvSpPr>
        <p:spPr>
          <a:xfrm>
            <a:off x="15799846" y="5759582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ALF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70C9395-64F3-40E1-A13C-54D5B4C61055}"/>
              </a:ext>
            </a:extLst>
          </p:cNvPr>
          <p:cNvSpPr/>
          <p:nvPr/>
        </p:nvSpPr>
        <p:spPr>
          <a:xfrm>
            <a:off x="4192302" y="8011370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 hangingPunct="1">
              <a:defRPr/>
            </a:pPr>
            <a:r>
              <a:rPr lang="en-US" altLang="zh-CN" sz="3200" b="1" kern="1200" dirty="0">
                <a:solidFill>
                  <a:prstClr val="white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LMCS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1A9D6FC-F91D-4FE2-B8EC-32690D06B3CF}"/>
              </a:ext>
            </a:extLst>
          </p:cNvPr>
          <p:cNvSpPr/>
          <p:nvPr/>
        </p:nvSpPr>
        <p:spPr>
          <a:xfrm>
            <a:off x="9926977" y="8011370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CNNLF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339ADEE-06B7-4FAB-81C4-2452DB34D24E}"/>
              </a:ext>
            </a:extLst>
          </p:cNvPr>
          <p:cNvSpPr/>
          <p:nvPr/>
        </p:nvSpPr>
        <p:spPr>
          <a:xfrm>
            <a:off x="15799844" y="8011370"/>
            <a:ext cx="3307018" cy="1036388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ALF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69495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1569721" y="2871173"/>
            <a:ext cx="14288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/>
              <a:t>The pre-processing and post-processing units </a:t>
            </a:r>
            <a:r>
              <a:rPr lang="en-US" altLang="zh-CN" dirty="0"/>
              <a:t>in this contribution.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5615525-2747-4B77-BB5A-DAA9E66CB2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08" y="5284346"/>
            <a:ext cx="19504288" cy="4175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102621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1936344" y="2774264"/>
            <a:ext cx="1833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/>
              <a:t>The network structure of the proposed method.</a:t>
            </a:r>
          </a:p>
          <a:p>
            <a:pPr marL="571500" lvl="8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The number of </a:t>
            </a:r>
            <a:r>
              <a:rPr lang="en-US" altLang="zh-CN" dirty="0" err="1"/>
              <a:t>ResBlock</a:t>
            </a:r>
            <a:r>
              <a:rPr lang="en-US" altLang="zh-CN" dirty="0"/>
              <a:t> is set to 8.</a:t>
            </a:r>
          </a:p>
          <a:p>
            <a:pPr marL="571500" lvl="8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As for the internal convolutional layers, the number of feature maps is set as 64.</a:t>
            </a:r>
            <a:endParaRPr lang="zh-CN" altLang="en-US" dirty="0"/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E7C9BD9-2EF3-4536-B375-729388BD4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108" y="4705851"/>
            <a:ext cx="9976841" cy="7477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041855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1936344" y="2774264"/>
            <a:ext cx="11962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Network </a:t>
            </a:r>
            <a:r>
              <a:rPr lang="en-US" altLang="zh-CN" dirty="0">
                <a:solidFill>
                  <a:srgbClr val="52575F"/>
                </a:solidFill>
              </a:rPr>
              <a:t>information</a:t>
            </a:r>
            <a:r>
              <a:rPr lang="en-US" altLang="zh-CN" dirty="0"/>
              <a:t> in training and inference stage</a:t>
            </a:r>
            <a:r>
              <a:rPr lang="en-CA" altLang="zh-CN" dirty="0"/>
              <a:t>.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D14128F-10D4-4911-B196-3663E16E98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240562"/>
              </p:ext>
            </p:extLst>
          </p:nvPr>
        </p:nvGraphicFramePr>
        <p:xfrm>
          <a:off x="600407" y="3942007"/>
          <a:ext cx="11591593" cy="8046720"/>
        </p:xfrm>
        <a:graphic>
          <a:graphicData uri="http://schemas.openxmlformats.org/drawingml/2006/table">
            <a:tbl>
              <a:tblPr firstRow="1" firstCol="1" bandRow="1"/>
              <a:tblGrid>
                <a:gridCol w="1897038">
                  <a:extLst>
                    <a:ext uri="{9D8B030D-6E8A-4147-A177-3AD203B41FA5}">
                      <a16:colId xmlns:a16="http://schemas.microsoft.com/office/drawing/2014/main" val="2944382221"/>
                    </a:ext>
                  </a:extLst>
                </a:gridCol>
                <a:gridCol w="4667535">
                  <a:extLst>
                    <a:ext uri="{9D8B030D-6E8A-4147-A177-3AD203B41FA5}">
                      <a16:colId xmlns:a16="http://schemas.microsoft.com/office/drawing/2014/main" val="2229213320"/>
                    </a:ext>
                  </a:extLst>
                </a:gridCol>
                <a:gridCol w="5027020">
                  <a:extLst>
                    <a:ext uri="{9D8B030D-6E8A-4147-A177-3AD203B41FA5}">
                      <a16:colId xmlns:a16="http://schemas.microsoft.com/office/drawing/2014/main" val="347238152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1806204"/>
                  </a:ext>
                </a:extLst>
              </a:tr>
              <a:tr h="152400">
                <a:tc rowSpan="10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Tesla V100 x 8 x 16GB)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80043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v1.5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948784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13342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81991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84608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128Kx64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81561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L1 30 epochs then L2 10 epochs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87423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72h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51561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DIV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2K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, 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BVI-DVC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57953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Dis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able Deblock and SAO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983293"/>
                  </a:ext>
                </a:extLst>
              </a:tr>
              <a:tr h="152400">
                <a:tc rowSpan="9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76065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03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128x128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743716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95125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241119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03814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51593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56747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42859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29F1077-180A-412B-A611-231B8EEF97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27903"/>
              </p:ext>
            </p:extLst>
          </p:nvPr>
        </p:nvGraphicFramePr>
        <p:xfrm>
          <a:off x="12897134" y="3942007"/>
          <a:ext cx="10685622" cy="9461948"/>
        </p:xfrm>
        <a:graphic>
          <a:graphicData uri="http://schemas.openxmlformats.org/drawingml/2006/table">
            <a:tbl>
              <a:tblPr firstRow="1" firstCol="1" bandRow="1"/>
              <a:tblGrid>
                <a:gridCol w="1787857">
                  <a:extLst>
                    <a:ext uri="{9D8B030D-6E8A-4147-A177-3AD203B41FA5}">
                      <a16:colId xmlns:a16="http://schemas.microsoft.com/office/drawing/2014/main" val="1553926160"/>
                    </a:ext>
                  </a:extLst>
                </a:gridCol>
                <a:gridCol w="4199105">
                  <a:extLst>
                    <a:ext uri="{9D8B030D-6E8A-4147-A177-3AD203B41FA5}">
                      <a16:colId xmlns:a16="http://schemas.microsoft.com/office/drawing/2014/main" val="3089729037"/>
                    </a:ext>
                  </a:extLst>
                </a:gridCol>
                <a:gridCol w="4698660">
                  <a:extLst>
                    <a:ext uri="{9D8B030D-6E8A-4147-A177-3AD203B41FA5}">
                      <a16:colId xmlns:a16="http://schemas.microsoft.com/office/drawing/2014/main" val="1801883615"/>
                    </a:ext>
                  </a:extLst>
                </a:gridCol>
              </a:tblGrid>
              <a:tr h="341854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Inference Stage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964097"/>
                  </a:ext>
                </a:extLst>
              </a:tr>
              <a:tr h="341854">
                <a:tc rowSpan="9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HW environment: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1418104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CPU only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487403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v1.5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540903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844279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925540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Parameter Number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596k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859112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Parameter Precision (Bits)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023199"/>
                  </a:ext>
                </a:extLst>
              </a:tr>
              <a:tr h="6837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Memory Parameter (MB)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2.28M/model, 10 model</a:t>
                      </a:r>
                      <a:r>
                        <a:rPr lang="en-US" altLang="zh-CN" sz="2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in all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863275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Multiplay Accumulate (MAC)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621k/pixel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746064"/>
                  </a:ext>
                </a:extLst>
              </a:tr>
              <a:tr h="341854">
                <a:tc rowSpan="12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16813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Conv. Layers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886790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FC Layers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278934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Memory (MB)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940728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936611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128x128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66359"/>
                  </a:ext>
                </a:extLst>
              </a:tr>
              <a:tr h="68370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684912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(Total)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164666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(per Model)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892308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Border handling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10711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229106"/>
                  </a:ext>
                </a:extLst>
              </a:tr>
              <a:tr h="341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704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14356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5EC760A-4CC6-4210-BFC2-A3C9597A2F29}"/>
              </a:ext>
            </a:extLst>
          </p:cNvPr>
          <p:cNvSpPr/>
          <p:nvPr/>
        </p:nvSpPr>
        <p:spPr>
          <a:xfrm>
            <a:off x="2265528" y="4809811"/>
            <a:ext cx="16022472" cy="1214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07000"/>
              </a:lnSpc>
              <a:spcAft>
                <a:spcPts val="800"/>
              </a:spcAft>
              <a:buSzPts val="1200"/>
              <a:buFont typeface="Arial" panose="020B0604020202020204" pitchFamily="34" charset="0"/>
              <a:buChar char="•"/>
            </a:pPr>
            <a:endParaRPr lang="zh-CN" altLang="zh-CN" sz="3200" dirty="0"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zh-CN" altLang="en-US" sz="3200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465EB7D-C922-46AC-AF9C-AD27D67BA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5577" y="3041282"/>
            <a:ext cx="21472846" cy="4456798"/>
          </a:xfrm>
        </p:spPr>
        <p:txBody>
          <a:bodyPr>
            <a:noAutofit/>
          </a:bodyPr>
          <a:lstStyle/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Implementation</a:t>
            </a:r>
          </a:p>
          <a:p>
            <a:pPr lvl="1"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Deblock and SAO are disabled, and the proposed filter is placed before ALF. </a:t>
            </a:r>
          </a:p>
          <a:p>
            <a:pPr lvl="1"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The proposed filter can be turned on/off at the CTU level and slice level.</a:t>
            </a:r>
          </a:p>
          <a:p>
            <a:pPr lvl="1"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A scaling operation is carried out to refine the result of NN filter. The scaling factors are signaled in the slice header for each component. </a:t>
            </a:r>
          </a:p>
        </p:txBody>
      </p:sp>
    </p:spTree>
    <p:extLst>
      <p:ext uri="{BB962C8B-B14F-4D97-AF65-F5344CB8AC3E}">
        <p14:creationId xmlns:p14="http://schemas.microsoft.com/office/powerpoint/2010/main" val="137564300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Results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2637959"/>
            <a:ext cx="20867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The 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anchor is VTM11+V</a:t>
            </a: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0056, an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 the CTC results are provided</a:t>
            </a: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0BE48F-A5D0-4CC5-9B03-EFC333E68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503" y="4103370"/>
            <a:ext cx="11304900" cy="36347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6497BD9-2BA0-41F3-91C6-465CD7F8E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8820" y="8557190"/>
            <a:ext cx="11349583" cy="363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3950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Conclusions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3515122"/>
            <a:ext cx="208674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2575F"/>
                </a:solidFill>
              </a:rPr>
              <a:t>The </a:t>
            </a:r>
            <a:r>
              <a:rPr lang="en-CA" altLang="zh-CN" dirty="0">
                <a:solidFill>
                  <a:srgbClr val="52575F"/>
                </a:solidFill>
              </a:rPr>
              <a:t>neural network based in-loop filter is presented in this contribution, where Deblock and SAO are both replaced with the NN based filter.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CA" altLang="zh-CN" dirty="0">
              <a:solidFill>
                <a:srgbClr val="52575F"/>
              </a:solidFill>
            </a:endParaRPr>
          </a:p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2575F"/>
                </a:solidFill>
              </a:rPr>
              <a:t>Good coding performance can be achieved by applying the proposed method.</a:t>
            </a:r>
            <a:endParaRPr lang="zh-CN" altLang="zh-CN" dirty="0">
              <a:solidFill>
                <a:srgbClr val="52575F"/>
              </a:solidFill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7349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6300</TotalTime>
  <Words>467</Words>
  <Application>Microsoft Office PowerPoint</Application>
  <PresentationFormat>自定义</PresentationFormat>
  <Paragraphs>116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Helvetica Light</vt:lpstr>
      <vt:lpstr>Helvetica Neue</vt:lpstr>
      <vt:lpstr>Helvetica Neue Medium</vt:lpstr>
      <vt:lpstr>TTTGBMedium</vt:lpstr>
      <vt:lpstr>宋体</vt:lpstr>
      <vt:lpstr>腾讯体 W7</vt:lpstr>
      <vt:lpstr>Arial</vt:lpstr>
      <vt:lpstr>Calibri</vt:lpstr>
      <vt:lpstr>Helvetica</vt:lpstr>
      <vt:lpstr>Times New Roman</vt:lpstr>
      <vt:lpstr>Gradient</vt:lpstr>
      <vt:lpstr>AHG11: neural network based in-loop filter</vt:lpstr>
      <vt:lpstr>Outline</vt:lpstr>
      <vt:lpstr>Introduction</vt:lpstr>
      <vt:lpstr>Proposed Method</vt:lpstr>
      <vt:lpstr>Proposed Method</vt:lpstr>
      <vt:lpstr>Proposed Method</vt:lpstr>
      <vt:lpstr>Proposed Method</vt:lpstr>
      <vt:lpstr>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共享 连接的力量</dc:title>
  <cp:lastModifiedBy>liqiangwang(王力强)</cp:lastModifiedBy>
  <cp:revision>603</cp:revision>
  <dcterms:modified xsi:type="dcterms:W3CDTF">2021-07-08T00:27:08Z</dcterms:modified>
</cp:coreProperties>
</file>