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2"/>
  </p:notes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92" r:id="rId9"/>
    <p:sldId id="291" r:id="rId10"/>
    <p:sldId id="271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575F"/>
    <a:srgbClr val="FFFFFF"/>
    <a:srgbClr val="0252D8"/>
    <a:srgbClr val="00B050"/>
    <a:srgbClr val="D9F3E5"/>
    <a:srgbClr val="B1B9C0"/>
    <a:srgbClr val="D5DB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37F56B1-993F-4F36-93E4-1E5C2CD51226}" styleName="">
    <a:tblBg/>
    <a:wholeTbl>
      <a:tcTxStyle b="off" i="off">
        <a:font>
          <a:latin typeface="Helvetica"/>
          <a:ea typeface="Helvetica"/>
          <a:cs typeface="Helvetica"/>
        </a:font>
        <a:srgbClr val="0454D9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4F4F4"/>
          </a:solidFill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D8D7DF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97A4AD"/>
          </a:solidFill>
        </a:fill>
      </a:tcStyle>
    </a:lastRow>
    <a:firstRow>
      <a:tcTxStyle b="off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454D9"/>
          </a:solidFill>
        </a:fill>
      </a:tcStyle>
    </a:firstRow>
  </a:tblStyle>
  <a:tblStyle styleId="{38A9EDBE-A88A-48F5-B2E4-888D4BF599B3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252D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2E4E5">
              <a:alpha val="54527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635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EAED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635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252D8"/>
          </a:solidFill>
        </a:fill>
      </a:tcStyle>
    </a:firstRow>
  </a:tblStyle>
  <a:tblStyle styleId="{FF4B6028-FCBE-401A-A1A8-659DC9DE68E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3175" cap="flat">
              <a:solidFill>
                <a:srgbClr val="C0C0C0"/>
              </a:solidFill>
              <a:prstDash val="solid"/>
              <a:miter lim="400000"/>
            </a:ln>
          </a:top>
          <a:bottom>
            <a:ln w="3175" cap="flat">
              <a:solidFill>
                <a:srgbClr val="C0C0C0"/>
              </a:solidFill>
              <a:prstDash val="solid"/>
              <a:miter lim="400000"/>
            </a:ln>
          </a:bottom>
          <a:insideH>
            <a:ln w="3175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AED">
              <a:alpha val="58913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6350" cap="flat">
              <a:solidFill>
                <a:srgbClr val="A0A0A0"/>
              </a:solidFill>
              <a:prstDash val="solid"/>
              <a:miter lim="400000"/>
            </a:ln>
          </a:left>
          <a:right>
            <a:ln w="25400" cap="flat">
              <a:solidFill>
                <a:srgbClr val="D8D7DF"/>
              </a:solidFill>
              <a:prstDash val="solid"/>
              <a:miter lim="400000"/>
            </a:ln>
          </a:right>
          <a:top>
            <a:ln w="3175" cap="flat">
              <a:solidFill>
                <a:srgbClr val="A0A0A0"/>
              </a:solidFill>
              <a:prstDash val="solid"/>
              <a:miter lim="400000"/>
            </a:ln>
          </a:top>
          <a:bottom>
            <a:ln w="3175" cap="flat">
              <a:solidFill>
                <a:srgbClr val="A0A0A0"/>
              </a:solidFill>
              <a:prstDash val="solid"/>
              <a:miter lim="400000"/>
            </a:ln>
          </a:bottom>
          <a:insideH>
            <a:ln w="3175" cap="flat">
              <a:solidFill>
                <a:srgbClr val="A0A0A0"/>
              </a:solidFill>
              <a:prstDash val="solid"/>
              <a:miter lim="400000"/>
            </a:ln>
          </a:insideH>
          <a:insideV>
            <a:ln w="3175" cap="flat">
              <a:solidFill>
                <a:srgbClr val="A0A0A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97A4AD"/>
              </a:solidFill>
              <a:prstDash val="solid"/>
              <a:miter lim="400000"/>
            </a:ln>
          </a:top>
          <a:bottom>
            <a:ln w="6350" cap="flat">
              <a:solidFill>
                <a:srgbClr val="A0A0A0"/>
              </a:solidFill>
              <a:prstDash val="solid"/>
              <a:miter lim="400000"/>
            </a:ln>
          </a:bottom>
          <a:insideH>
            <a:ln w="6350" cap="flat">
              <a:solidFill>
                <a:srgbClr val="A0A0A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" cap="flat">
              <a:solidFill>
                <a:srgbClr val="A0A0A0"/>
              </a:solidFill>
              <a:prstDash val="solid"/>
              <a:miter lim="400000"/>
            </a:ln>
          </a:top>
          <a:bottom>
            <a:ln w="9525" cap="flat">
              <a:solidFill>
                <a:srgbClr val="929292"/>
              </a:solidFill>
              <a:prstDash val="solid"/>
              <a:miter lim="400000"/>
            </a:ln>
          </a:bottom>
          <a:insideH>
            <a:ln w="3175" cap="flat">
              <a:solidFill>
                <a:srgbClr val="A0A0A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252D8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9010" autoAdjust="0"/>
  </p:normalViewPr>
  <p:slideViewPr>
    <p:cSldViewPr snapToGrid="0" snapToObjects="1">
      <p:cViewPr varScale="1">
        <p:scale>
          <a:sx n="32" d="100"/>
          <a:sy n="32" d="100"/>
        </p:scale>
        <p:origin x="741" y="2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" name="Shape 2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56120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7770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8629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6906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4198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453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238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989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9658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117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724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-纯色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2-01.png" descr="2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" y="-1"/>
            <a:ext cx="24366829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22" y="13230896"/>
            <a:ext cx="415398" cy="353132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标题文本"/>
          <p:cNvSpPr txBox="1">
            <a:spLocks noGrp="1"/>
          </p:cNvSpPr>
          <p:nvPr>
            <p:ph type="title"/>
          </p:nvPr>
        </p:nvSpPr>
        <p:spPr>
          <a:xfrm>
            <a:off x="2030147" y="160767"/>
            <a:ext cx="20611572" cy="10989932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7" name="矩形"/>
          <p:cNvSpPr/>
          <p:nvPr/>
        </p:nvSpPr>
        <p:spPr>
          <a:xfrm>
            <a:off x="-10518" y="13086291"/>
            <a:ext cx="24405036" cy="26856"/>
          </a:xfrm>
          <a:prstGeom prst="rect">
            <a:avLst/>
          </a:prstGeom>
          <a:solidFill>
            <a:srgbClr val="00CC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76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7" name="矩形"/>
          <p:cNvSpPr/>
          <p:nvPr/>
        </p:nvSpPr>
        <p:spPr>
          <a:xfrm>
            <a:off x="-10518" y="13086291"/>
            <a:ext cx="24405036" cy="26856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7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腾讯蓝">
    <p:bg>
      <p:bgPr>
        <a:solidFill>
          <a:srgbClr val="0252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矩形"/>
          <p:cNvSpPr/>
          <p:nvPr/>
        </p:nvSpPr>
        <p:spPr>
          <a:xfrm>
            <a:off x="-10518" y="13086291"/>
            <a:ext cx="24384001" cy="642343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87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18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" y="0"/>
            <a:ext cx="24366829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1122976" y="3331633"/>
            <a:ext cx="9441687" cy="3642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矩形"/>
          <p:cNvSpPr/>
          <p:nvPr/>
        </p:nvSpPr>
        <p:spPr>
          <a:xfrm>
            <a:off x="-10518" y="13086291"/>
            <a:ext cx="24384001" cy="29832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5" name="正文级别 1…"/>
          <p:cNvSpPr txBox="1">
            <a:spLocks noGrp="1"/>
          </p:cNvSpPr>
          <p:nvPr>
            <p:ph type="body" idx="1"/>
          </p:nvPr>
        </p:nvSpPr>
        <p:spPr>
          <a:xfrm>
            <a:off x="1461927" y="4865820"/>
            <a:ext cx="21472846" cy="7618280"/>
          </a:xfrm>
          <a:prstGeom prst="rect">
            <a:avLst/>
          </a:prstGeom>
        </p:spPr>
        <p:txBody>
          <a:bodyPr/>
          <a:lstStyle>
            <a:lvl1pPr marL="449179" indent="-449179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1pPr>
            <a:lvl2pPr marL="10587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2pPr>
            <a:lvl3pPr marL="16683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3pPr>
            <a:lvl4pPr marL="22779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4pPr>
            <a:lvl5pPr marL="28875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6" name="标题文本"/>
          <p:cNvSpPr txBox="1">
            <a:spLocks noGrp="1"/>
          </p:cNvSpPr>
          <p:nvPr>
            <p:ph type="title"/>
          </p:nvPr>
        </p:nvSpPr>
        <p:spPr>
          <a:xfrm>
            <a:off x="1455577" y="361553"/>
            <a:ext cx="21472846" cy="2035440"/>
          </a:xfrm>
          <a:prstGeom prst="rect">
            <a:avLst/>
          </a:prstGeom>
        </p:spPr>
        <p:txBody>
          <a:bodyPr anchor="b"/>
          <a:lstStyle>
            <a:lvl1pPr algn="l">
              <a:defRPr sz="52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标题文本</a:t>
            </a:r>
          </a:p>
        </p:txBody>
      </p:sp>
      <p:sp>
        <p:nvSpPr>
          <p:cNvPr id="8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445059" y="3812116"/>
            <a:ext cx="21472847" cy="774701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marL="0" indent="0">
              <a:spcBef>
                <a:spcPts val="0"/>
              </a:spcBef>
              <a:buSzTx/>
              <a:buNone/>
              <a:defRPr sz="3800">
                <a:solidFill>
                  <a:srgbClr val="034FD8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88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9" name="矩形"/>
          <p:cNvSpPr/>
          <p:nvPr/>
        </p:nvSpPr>
        <p:spPr>
          <a:xfrm>
            <a:off x="-15942" y="1425905"/>
            <a:ext cx="1392702" cy="900511"/>
          </a:xfrm>
          <a:prstGeom prst="rect">
            <a:avLst/>
          </a:prstGeom>
          <a:solidFill>
            <a:srgbClr val="0252D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0" name="1"/>
          <p:cNvSpPr txBox="1">
            <a:spLocks noGrp="1"/>
          </p:cNvSpPr>
          <p:nvPr>
            <p:ph type="body" sz="quarter" idx="14"/>
          </p:nvPr>
        </p:nvSpPr>
        <p:spPr>
          <a:xfrm>
            <a:off x="-123174" y="1298310"/>
            <a:ext cx="1607166" cy="115570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lvl="1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pPr>
            <a: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6714951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近景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" y="0"/>
            <a:ext cx="24366829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标题文本"/>
          <p:cNvSpPr txBox="1">
            <a:spLocks noGrp="1"/>
          </p:cNvSpPr>
          <p:nvPr>
            <p:ph type="title"/>
          </p:nvPr>
        </p:nvSpPr>
        <p:spPr>
          <a:xfrm>
            <a:off x="1390914" y="4525334"/>
            <a:ext cx="20611572" cy="6400073"/>
          </a:xfrm>
          <a:prstGeom prst="rect">
            <a:avLst/>
          </a:prstGeom>
        </p:spPr>
        <p:txBody>
          <a:bodyPr anchor="t"/>
          <a:lstStyle>
            <a:lvl1pPr algn="l">
              <a:defRPr sz="14000" b="0"/>
            </a:lvl1pPr>
          </a:lstStyle>
          <a:p>
            <a:r>
              <a:t>标题文本</a:t>
            </a:r>
          </a:p>
        </p:txBody>
      </p:sp>
      <p:sp>
        <p:nvSpPr>
          <p:cNvPr id="27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886214" y="7922485"/>
            <a:ext cx="20611572" cy="1267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2286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4572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6858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9144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8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2192000" y="11121859"/>
            <a:ext cx="825500" cy="609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29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511" y="3082822"/>
            <a:ext cx="4111522" cy="552616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远景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1779250" y="11121859"/>
            <a:ext cx="825501" cy="609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lnSpc>
                <a:spcPct val="110000"/>
              </a:lnSpc>
              <a:spcBef>
                <a:spcPts val="300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8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886214" y="7922485"/>
            <a:ext cx="20611572" cy="12674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4572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6858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9144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1886214" y="1363034"/>
            <a:ext cx="20611572" cy="6400073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pic>
        <p:nvPicPr>
          <p:cNvPr id="40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914" y="1030700"/>
            <a:ext cx="3352172" cy="450554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-右侧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"/>
          <p:cNvSpPr/>
          <p:nvPr/>
        </p:nvSpPr>
        <p:spPr>
          <a:xfrm>
            <a:off x="-10518" y="13086291"/>
            <a:ext cx="15183910" cy="27120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15162876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07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096927" y="3245908"/>
            <a:ext cx="10969021" cy="9238192"/>
          </a:xfrm>
          <a:prstGeom prst="rect">
            <a:avLst/>
          </a:prstGeom>
        </p:spPr>
        <p:txBody>
          <a:bodyPr/>
          <a:lstStyle>
            <a:lvl1pPr marL="812800" indent="-812800"/>
            <a:lvl2pPr marL="1422400" indent="-812800"/>
            <a:lvl3pPr marL="2032000" indent="-812800"/>
            <a:lvl4pPr marL="2641600" indent="-812800"/>
            <a:lvl5pPr marL="3251200" indent="-812800"/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8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tencent_left.png"/>
          <p:cNvSpPr>
            <a:spLocks noGrp="1"/>
          </p:cNvSpPr>
          <p:nvPr>
            <p:ph type="pic" sz="half" idx="13"/>
          </p:nvPr>
        </p:nvSpPr>
        <p:spPr>
          <a:xfrm>
            <a:off x="15145412" y="1587"/>
            <a:ext cx="9276440" cy="137128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0" name="标题文本"/>
          <p:cNvSpPr txBox="1">
            <a:spLocks noGrp="1"/>
          </p:cNvSpPr>
          <p:nvPr>
            <p:ph type="title"/>
          </p:nvPr>
        </p:nvSpPr>
        <p:spPr>
          <a:xfrm>
            <a:off x="1455577" y="361553"/>
            <a:ext cx="12251721" cy="2033324"/>
          </a:xfrm>
          <a:prstGeom prst="rect">
            <a:avLst/>
          </a:prstGeom>
        </p:spPr>
        <p:txBody>
          <a:bodyPr anchor="b"/>
          <a:lstStyle>
            <a:lvl1pPr algn="l">
              <a:defRPr sz="52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标题文本</a:t>
            </a:r>
          </a:p>
        </p:txBody>
      </p:sp>
      <p:pic>
        <p:nvPicPr>
          <p:cNvPr id="111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13334" y="0"/>
            <a:ext cx="24384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-右侧图片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"/>
          <p:cNvSpPr/>
          <p:nvPr/>
        </p:nvSpPr>
        <p:spPr>
          <a:xfrm>
            <a:off x="-10518" y="13086291"/>
            <a:ext cx="15183910" cy="27120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15162876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0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096927" y="3245908"/>
            <a:ext cx="10969021" cy="9238192"/>
          </a:xfrm>
          <a:prstGeom prst="rect">
            <a:avLst/>
          </a:prstGeom>
        </p:spPr>
        <p:txBody>
          <a:bodyPr/>
          <a:lstStyle>
            <a:lvl1pPr marL="812800" indent="-812800"/>
            <a:lvl2pPr marL="1422400" indent="-812800"/>
            <a:lvl3pPr marL="2032000" indent="-812800"/>
            <a:lvl4pPr marL="2641600" indent="-812800"/>
            <a:lvl5pPr marL="3251200" indent="-812800"/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1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2" name="tencent_left.png"/>
          <p:cNvSpPr>
            <a:spLocks noGrp="1"/>
          </p:cNvSpPr>
          <p:nvPr>
            <p:ph type="pic" sz="half" idx="13"/>
          </p:nvPr>
        </p:nvSpPr>
        <p:spPr>
          <a:xfrm>
            <a:off x="15145412" y="1587"/>
            <a:ext cx="9276440" cy="137128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3" name="标题文本"/>
          <p:cNvSpPr txBox="1">
            <a:spLocks noGrp="1"/>
          </p:cNvSpPr>
          <p:nvPr>
            <p:ph type="title"/>
          </p:nvPr>
        </p:nvSpPr>
        <p:spPr>
          <a:xfrm>
            <a:off x="1455577" y="361553"/>
            <a:ext cx="12251721" cy="2036565"/>
          </a:xfrm>
          <a:prstGeom prst="rect">
            <a:avLst/>
          </a:prstGeom>
        </p:spPr>
        <p:txBody>
          <a:bodyPr anchor="b"/>
          <a:lstStyle>
            <a:lvl1pPr algn="l">
              <a:defRPr sz="52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标题文本</a:t>
            </a:r>
          </a:p>
        </p:txBody>
      </p:sp>
      <p:pic>
        <p:nvPicPr>
          <p:cNvPr id="124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13334" y="0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矩形"/>
          <p:cNvSpPr/>
          <p:nvPr/>
        </p:nvSpPr>
        <p:spPr>
          <a:xfrm>
            <a:off x="-15942" y="1425905"/>
            <a:ext cx="1392702" cy="900511"/>
          </a:xfrm>
          <a:prstGeom prst="rect">
            <a:avLst/>
          </a:prstGeom>
          <a:solidFill>
            <a:srgbClr val="0252D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6" name="1"/>
          <p:cNvSpPr txBox="1">
            <a:spLocks noGrp="1"/>
          </p:cNvSpPr>
          <p:nvPr>
            <p:ph type="body" sz="quarter" idx="14"/>
          </p:nvPr>
        </p:nvSpPr>
        <p:spPr>
          <a:xfrm>
            <a:off x="-123174" y="1298310"/>
            <a:ext cx="1607166" cy="115570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lvl="1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pPr>
            <a:r>
              <a:t>1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"/>
          <p:cNvSpPr/>
          <p:nvPr/>
        </p:nvSpPr>
        <p:spPr>
          <a:xfrm>
            <a:off x="-10518" y="13086291"/>
            <a:ext cx="24384001" cy="642343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4" name="tencent1.png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矩形"/>
          <p:cNvSpPr/>
          <p:nvPr/>
        </p:nvSpPr>
        <p:spPr>
          <a:xfrm>
            <a:off x="-10518" y="13086291"/>
            <a:ext cx="24384001" cy="642343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43" name="cctv.png"/>
          <p:cNvSpPr>
            <a:spLocks noGrp="1"/>
          </p:cNvSpPr>
          <p:nvPr>
            <p:ph type="pic" sz="half" idx="13"/>
          </p:nvPr>
        </p:nvSpPr>
        <p:spPr>
          <a:xfrm>
            <a:off x="12189420" y="6858000"/>
            <a:ext cx="12194467" cy="68554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4" name="VCG41108918332.jpg"/>
          <p:cNvSpPr>
            <a:spLocks noGrp="1"/>
          </p:cNvSpPr>
          <p:nvPr>
            <p:ph type="pic" sz="half" idx="14"/>
          </p:nvPr>
        </p:nvSpPr>
        <p:spPr>
          <a:xfrm>
            <a:off x="12189817" y="4273"/>
            <a:ext cx="12193761" cy="68525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bj.png"/>
          <p:cNvSpPr>
            <a:spLocks noGrp="1"/>
          </p:cNvSpPr>
          <p:nvPr>
            <p:ph type="pic" idx="15"/>
          </p:nvPr>
        </p:nvSpPr>
        <p:spPr>
          <a:xfrm>
            <a:off x="-4659" y="198"/>
            <a:ext cx="12194803" cy="1371564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2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47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5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827305" y="8934450"/>
            <a:ext cx="18742091" cy="58552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200" i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156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827305" y="6261662"/>
            <a:ext cx="18742091" cy="1192677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7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</a:t>
            </a:r>
          </a:p>
        </p:txBody>
      </p:sp>
      <p:sp>
        <p:nvSpPr>
          <p:cNvPr id="15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49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8" name="矩形"/>
          <p:cNvSpPr/>
          <p:nvPr/>
        </p:nvSpPr>
        <p:spPr>
          <a:xfrm>
            <a:off x="-10518" y="13086291"/>
            <a:ext cx="24405036" cy="26856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59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黑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67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16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-10518" y="13086291"/>
            <a:ext cx="24384001" cy="26922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1" cy="4699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marR="254000" algn="r">
              <a:defRPr sz="2400">
                <a:solidFill>
                  <a:schemeClr val="accent6">
                    <a:hueOff val="7068528"/>
                    <a:satOff val="-63217"/>
                    <a:lumOff val="21330"/>
                  </a:scheme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790700" y="3644900"/>
            <a:ext cx="20815300" cy="883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pic>
        <p:nvPicPr>
          <p:cNvPr id="6" name="Page.png" descr="P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标题文本"/>
          <p:cNvSpPr txBox="1">
            <a:spLocks noGrp="1"/>
          </p:cNvSpPr>
          <p:nvPr>
            <p:ph type="title"/>
          </p:nvPr>
        </p:nvSpPr>
        <p:spPr>
          <a:xfrm>
            <a:off x="1790700" y="571500"/>
            <a:ext cx="20815300" cy="298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6" r:id="rId12"/>
    <p:sldLayoutId id="2147483667" r:id="rId1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9pPr>
    </p:titleStyle>
    <p:bodyStyle>
      <a:lvl1pPr marL="5627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1pPr>
      <a:lvl2pPr marL="11723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2pPr>
      <a:lvl3pPr marL="17819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3pPr>
      <a:lvl4pPr marL="23915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4pPr>
      <a:lvl5pPr marL="30011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5pPr>
      <a:lvl6pPr marL="36107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6pPr>
      <a:lvl7pPr marL="42203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7pPr>
      <a:lvl8pPr marL="48299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8pPr>
      <a:lvl9pPr marL="54395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254000" indent="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254000" indent="2286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254000" indent="4572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254000" indent="6858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254000" indent="9144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254000" indent="11430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254000" indent="13716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254000" indent="16002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254000" indent="18288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共享 连接的力量"/>
          <p:cNvSpPr txBox="1">
            <a:spLocks noGrp="1"/>
          </p:cNvSpPr>
          <p:nvPr>
            <p:ph type="title"/>
          </p:nvPr>
        </p:nvSpPr>
        <p:spPr>
          <a:xfrm>
            <a:off x="4367476" y="5289504"/>
            <a:ext cx="14353911" cy="1602005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/>
            <a:r>
              <a:rPr lang="en-US" sz="5400" b="1" dirty="0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AHG11: neural network based cross-component prediction model</a:t>
            </a:r>
            <a:endParaRPr sz="5400" b="1" dirty="0">
              <a:latin typeface="Helvetica" panose="020B0604020202020204" pitchFamily="34" charset="0"/>
              <a:ea typeface="腾讯体 W7" panose="020C08030202040F0204" pitchFamily="34" charset="-122"/>
              <a:cs typeface="Helvetica" panose="020B0604020202020204" pitchFamily="34" charset="0"/>
            </a:endParaRPr>
          </a:p>
        </p:txBody>
      </p:sp>
      <p:sp>
        <p:nvSpPr>
          <p:cNvPr id="216" name="Sharing The Power To Connect"/>
          <p:cNvSpPr txBox="1">
            <a:spLocks noGrp="1"/>
          </p:cNvSpPr>
          <p:nvPr>
            <p:ph type="body" sz="quarter" idx="1"/>
          </p:nvPr>
        </p:nvSpPr>
        <p:spPr>
          <a:xfrm>
            <a:off x="7220214" y="7707789"/>
            <a:ext cx="9543786" cy="2143347"/>
          </a:xfrm>
          <a:prstGeom prst="rect">
            <a:avLst/>
          </a:prstGeom>
        </p:spPr>
        <p:txBody>
          <a:bodyPr>
            <a:noAutofit/>
          </a:bodyPr>
          <a:lstStyle>
            <a:lvl1pPr defTabSz="338454">
              <a:defRPr sz="6969"/>
            </a:lvl1pPr>
          </a:lstStyle>
          <a:p>
            <a:pPr algn="ctr">
              <a:lnSpc>
                <a:spcPct val="150000"/>
              </a:lnSpc>
            </a:pPr>
            <a:r>
              <a:rPr lang="en-CA" altLang="zh-CN" sz="3200" b="1" dirty="0" err="1">
                <a:latin typeface="Helvetica" panose="020B0604020202020204" pitchFamily="34" charset="0"/>
                <a:cs typeface="Helvetica" panose="020B0604020202020204" pitchFamily="34" charset="0"/>
              </a:rPr>
              <a:t>Liqiang</a:t>
            </a:r>
            <a:r>
              <a:rPr lang="en-CA" altLang="zh-CN" sz="3200" b="1" dirty="0">
                <a:latin typeface="Helvetica" panose="020B0604020202020204" pitchFamily="34" charset="0"/>
                <a:cs typeface="Helvetica" panose="020B0604020202020204" pitchFamily="34" charset="0"/>
              </a:rPr>
              <a:t> Wang, Sheng Lin, </a:t>
            </a:r>
            <a:r>
              <a:rPr lang="en-CA" altLang="zh-CN" sz="3200" b="1" dirty="0" err="1">
                <a:latin typeface="Helvetica" panose="020B0604020202020204" pitchFamily="34" charset="0"/>
                <a:cs typeface="Helvetica" panose="020B0604020202020204" pitchFamily="34" charset="0"/>
              </a:rPr>
              <a:t>Renjie</a:t>
            </a:r>
            <a:r>
              <a:rPr lang="en-CA" altLang="zh-CN" sz="3200" b="1" dirty="0">
                <a:latin typeface="Helvetica" panose="020B0604020202020204" pitchFamily="34" charset="0"/>
                <a:cs typeface="Helvetica" panose="020B0604020202020204" pitchFamily="34" charset="0"/>
              </a:rPr>
              <a:t> Chang, </a:t>
            </a:r>
            <a:r>
              <a:rPr lang="en-CA" altLang="zh-CN" sz="3200" b="1" dirty="0" err="1">
                <a:latin typeface="Helvetica" panose="020B0604020202020204" pitchFamily="34" charset="0"/>
                <a:cs typeface="Helvetica" panose="020B0604020202020204" pitchFamily="34" charset="0"/>
              </a:rPr>
              <a:t>Xiaozhong</a:t>
            </a:r>
            <a:r>
              <a:rPr lang="en-CA" altLang="zh-CN" sz="3200" b="1" dirty="0">
                <a:latin typeface="Helvetica" panose="020B0604020202020204" pitchFamily="34" charset="0"/>
                <a:cs typeface="Helvetica" panose="020B0604020202020204" pitchFamily="34" charset="0"/>
              </a:rPr>
              <a:t> Xu and Shan Liu</a:t>
            </a:r>
          </a:p>
          <a:p>
            <a:pPr algn="ctr"/>
            <a:r>
              <a:rPr lang="en-US" altLang="zh-CN" sz="3200" b="1" dirty="0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Tencent</a:t>
            </a:r>
            <a:endParaRPr sz="3200" b="1" dirty="0">
              <a:latin typeface="Helvetica" panose="020B0604020202020204" pitchFamily="34" charset="0"/>
              <a:ea typeface="腾讯体 W7" panose="020C08030202040F0204" pitchFamily="34" charset="-122"/>
              <a:cs typeface="Helvetica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18288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F4040B2-BD94-4286-BCC9-055C4A8E8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5577" y="3041282"/>
            <a:ext cx="21472846" cy="8982073"/>
          </a:xfrm>
        </p:spPr>
        <p:txBody>
          <a:bodyPr>
            <a:noAutofit/>
          </a:bodyPr>
          <a:lstStyle/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Introduction</a:t>
            </a:r>
          </a:p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Proposed method</a:t>
            </a:r>
          </a:p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Results</a:t>
            </a:r>
          </a:p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Conclusions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Outline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145574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1572768" y="2871800"/>
            <a:ext cx="14898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Cross-component linear model prediction (CCLM) is adopted in VVC.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4F0E1E2-353D-4EA0-B000-3A0E826D2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422" y="4992506"/>
            <a:ext cx="9105505" cy="478849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225D827-CBD3-49F3-8FA9-A7358E518548}"/>
              </a:ext>
            </a:extLst>
          </p:cNvPr>
          <p:cNvSpPr/>
          <p:nvPr/>
        </p:nvSpPr>
        <p:spPr>
          <a:xfrm>
            <a:off x="1714887" y="11255375"/>
            <a:ext cx="14898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this contribution, an alternative model is built, but by the neural network.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069495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2412000" y="2772000"/>
            <a:ext cx="21691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/>
              <a:t>The pre-processing unit </a:t>
            </a:r>
            <a:r>
              <a:rPr lang="en-US" altLang="zh-CN" dirty="0"/>
              <a:t>in this contribution.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The n is set to 4 in the pre-processing unit.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9EC933A-983C-4B53-BA71-B2D3E02AAB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764" y="4881817"/>
            <a:ext cx="14475176" cy="7846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5102621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2376000" y="2772000"/>
            <a:ext cx="176676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/>
              <a:t>The network structure of the proposed method.</a:t>
            </a:r>
          </a:p>
          <a:p>
            <a:pPr marL="571500" lvl="8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The number of </a:t>
            </a:r>
            <a:r>
              <a:rPr lang="en-US" altLang="zh-CN" dirty="0" err="1"/>
              <a:t>ResBlock</a:t>
            </a:r>
            <a:r>
              <a:rPr lang="en-US" altLang="zh-CN" dirty="0"/>
              <a:t> is set to 8.</a:t>
            </a:r>
          </a:p>
          <a:p>
            <a:pPr marL="571500" lvl="8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As for the internal convolutional layers, the number of feature maps is set as 32.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C41861E-FF2E-4A9F-80BE-3FDA13F9C9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566" y="5078026"/>
            <a:ext cx="10167546" cy="76208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041855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2376000" y="2772000"/>
            <a:ext cx="11791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Network information in training and inference stage</a:t>
            </a:r>
            <a:r>
              <a:rPr lang="en-CA" altLang="zh-CN" dirty="0"/>
              <a:t>.</a:t>
            </a:r>
            <a:endParaRPr lang="zh-CN" altLang="en-US" dirty="0"/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8E972317-4444-4F28-8EBF-2E5FFD0DB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805982"/>
              </p:ext>
            </p:extLst>
          </p:nvPr>
        </p:nvGraphicFramePr>
        <p:xfrm>
          <a:off x="12897134" y="3942007"/>
          <a:ext cx="10960790" cy="8412480"/>
        </p:xfrm>
        <a:graphic>
          <a:graphicData uri="http://schemas.openxmlformats.org/drawingml/2006/table">
            <a:tbl>
              <a:tblPr firstRow="1" firstCol="1" bandRow="1"/>
              <a:tblGrid>
                <a:gridCol w="1883391">
                  <a:extLst>
                    <a:ext uri="{9D8B030D-6E8A-4147-A177-3AD203B41FA5}">
                      <a16:colId xmlns:a16="http://schemas.microsoft.com/office/drawing/2014/main" val="871267912"/>
                    </a:ext>
                  </a:extLst>
                </a:gridCol>
                <a:gridCol w="5240741">
                  <a:extLst>
                    <a:ext uri="{9D8B030D-6E8A-4147-A177-3AD203B41FA5}">
                      <a16:colId xmlns:a16="http://schemas.microsoft.com/office/drawing/2014/main" val="3800179559"/>
                    </a:ext>
                  </a:extLst>
                </a:gridCol>
                <a:gridCol w="3836658">
                  <a:extLst>
                    <a:ext uri="{9D8B030D-6E8A-4147-A177-3AD203B41FA5}">
                      <a16:colId xmlns:a16="http://schemas.microsoft.com/office/drawing/2014/main" val="2456318493"/>
                    </a:ext>
                  </a:extLst>
                </a:gridCol>
              </a:tblGrid>
              <a:tr h="244712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Inference Stage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073341"/>
                  </a:ext>
                </a:extLst>
              </a:tr>
              <a:tr h="244712">
                <a:tc rowSpan="9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HW environment: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41235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CPU only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3306154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 v1.5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898710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6672018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259217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Parameter Number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150.15k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65344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Parameter Precision (Bits)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00588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Memory Parameter (MB)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0.600488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816150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Multiplay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Accumulate (MAC) 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166k/pixel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250628"/>
                  </a:ext>
                </a:extLst>
              </a:tr>
              <a:tr h="244712">
                <a:tc rowSpan="12"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025640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Conv. Layers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246881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FC Layers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808431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Memory (MB)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817193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36086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223565"/>
                  </a:ext>
                </a:extLst>
              </a:tr>
              <a:tr h="4894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46012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(Total)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790579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(per Model)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303912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Border handling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999880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344992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301789"/>
                  </a:ext>
                </a:extLst>
              </a:tr>
            </a:tbl>
          </a:graphicData>
        </a:graphic>
      </p:graphicFrame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A5D704AE-3760-4D81-8A36-E6E9FCE063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985613"/>
              </p:ext>
            </p:extLst>
          </p:nvPr>
        </p:nvGraphicFramePr>
        <p:xfrm>
          <a:off x="936697" y="3943105"/>
          <a:ext cx="10960790" cy="8412480"/>
        </p:xfrm>
        <a:graphic>
          <a:graphicData uri="http://schemas.openxmlformats.org/drawingml/2006/table">
            <a:tbl>
              <a:tblPr firstRow="1" firstCol="1" bandRow="1"/>
              <a:tblGrid>
                <a:gridCol w="1756170">
                  <a:extLst>
                    <a:ext uri="{9D8B030D-6E8A-4147-A177-3AD203B41FA5}">
                      <a16:colId xmlns:a16="http://schemas.microsoft.com/office/drawing/2014/main" val="2466832389"/>
                    </a:ext>
                  </a:extLst>
                </a:gridCol>
                <a:gridCol w="4018796">
                  <a:extLst>
                    <a:ext uri="{9D8B030D-6E8A-4147-A177-3AD203B41FA5}">
                      <a16:colId xmlns:a16="http://schemas.microsoft.com/office/drawing/2014/main" val="4133463031"/>
                    </a:ext>
                  </a:extLst>
                </a:gridCol>
                <a:gridCol w="5185824">
                  <a:extLst>
                    <a:ext uri="{9D8B030D-6E8A-4147-A177-3AD203B41FA5}">
                      <a16:colId xmlns:a16="http://schemas.microsoft.com/office/drawing/2014/main" val="2408187258"/>
                    </a:ext>
                  </a:extLst>
                </a:gridCol>
              </a:tblGrid>
              <a:tr h="255835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Training Stage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785209"/>
                  </a:ext>
                </a:extLst>
              </a:tr>
              <a:tr h="255835">
                <a:tc rowSpan="10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GPU: V100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99262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v1.5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425826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54097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810439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Epoch: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003504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03799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Loss function: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L1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777891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time: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50h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242490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data information: 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DIV2K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9125330"/>
                  </a:ext>
                </a:extLst>
              </a:tr>
              <a:tr h="7675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= 22, 27, 32, 37, 42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683960"/>
                  </a:ext>
                </a:extLst>
              </a:tr>
              <a:tr h="255835">
                <a:tc rowSpan="9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456930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iterations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5036147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32*32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997661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Learning rate: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1e-4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355280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Optimizer: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ADAM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176748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Preprocessing: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762518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Mini-batch selection process: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678807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754462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611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14356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Results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80132BB-D56D-4C61-B74F-DC07A9863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492" y="4633251"/>
            <a:ext cx="12586080" cy="403073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7F01C1B-77F8-4258-ACE2-7FA878D32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3492" y="9062675"/>
            <a:ext cx="12586080" cy="403073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65F641A-3877-4677-B7DC-6F4603B101FF}"/>
              </a:ext>
            </a:extLst>
          </p:cNvPr>
          <p:cNvSpPr/>
          <p:nvPr/>
        </p:nvSpPr>
        <p:spPr>
          <a:xfrm>
            <a:off x="1758286" y="2637959"/>
            <a:ext cx="208674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The 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anchor is VTM11+V</a:t>
            </a:r>
            <a:r>
              <a:rPr lang="en-US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0056, an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 the 2s results are provided. </a:t>
            </a:r>
          </a:p>
          <a:p>
            <a:pPr marL="571500" lvl="3" indent="-571500" algn="just">
              <a:buFont typeface="Arial" panose="020B0604020202020204" pitchFamily="34" charset="0"/>
              <a:buChar char="•"/>
            </a:pPr>
            <a:r>
              <a:rPr lang="en-CA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Test 1: NNCCP is only enabled for 8x8, 16x16 and 32x32 chroma blocks.</a:t>
            </a:r>
            <a:endParaRPr lang="zh-CN" altLang="zh-CN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Test 2: NNCCP is enabled for all chroma blocks, which is same as CCLM.</a:t>
            </a:r>
            <a:endParaRPr lang="zh-CN" altLang="zh-CN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73950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Results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5F641A-3877-4677-B7DC-6F4603B101FF}"/>
              </a:ext>
            </a:extLst>
          </p:cNvPr>
          <p:cNvSpPr/>
          <p:nvPr/>
        </p:nvSpPr>
        <p:spPr>
          <a:xfrm>
            <a:off x="1758286" y="2637959"/>
            <a:ext cx="208674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Additionally, 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the CTC result of Test </a:t>
            </a:r>
            <a:r>
              <a:rPr lang="en-US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1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is also provided. </a:t>
            </a:r>
          </a:p>
          <a:p>
            <a:pPr marL="571500" lvl="3" indent="-571500" algn="just">
              <a:buFont typeface="Arial" panose="020B0604020202020204" pitchFamily="34" charset="0"/>
              <a:buChar char="•"/>
            </a:pPr>
            <a:r>
              <a:rPr lang="en-CA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Test 1: NNCCP is only enabled for 8x8, 16x16 and 32x32 chroma blocks.</a:t>
            </a:r>
            <a:endParaRPr lang="zh-CN" altLang="zh-CN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9180DF5-3985-475A-81E6-7DA3611B9B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2236" y="5457341"/>
            <a:ext cx="12065701" cy="386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7931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Conclusions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5F641A-3877-4677-B7DC-6F4603B101FF}"/>
              </a:ext>
            </a:extLst>
          </p:cNvPr>
          <p:cNvSpPr/>
          <p:nvPr/>
        </p:nvSpPr>
        <p:spPr>
          <a:xfrm>
            <a:off x="1758286" y="3515122"/>
            <a:ext cx="208674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52575F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Propose a NN-based </a:t>
            </a:r>
            <a:r>
              <a:rPr lang="en-CA" altLang="zh-CN" dirty="0">
                <a:solidFill>
                  <a:srgbClr val="52575F"/>
                </a:solidFill>
              </a:rPr>
              <a:t>cross-component prediction method.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en-CA" altLang="zh-CN" dirty="0">
              <a:solidFill>
                <a:srgbClr val="52575F"/>
              </a:solidFill>
            </a:endParaRPr>
          </a:p>
          <a:p>
            <a:pPr marL="571500" indent="-571500" algn="just"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52575F"/>
                </a:solidFill>
              </a:rPr>
              <a:t>Simulation</a:t>
            </a:r>
            <a:r>
              <a:rPr lang="en-US" altLang="zh-CN" dirty="0">
                <a:solidFill>
                  <a:srgbClr val="52575F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results show that additional BD rate saving can be achieved. </a:t>
            </a:r>
            <a:endParaRPr lang="zh-CN" altLang="zh-CN" dirty="0">
              <a:solidFill>
                <a:srgbClr val="52575F"/>
              </a:solidFill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17349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Gradient">
  <a:themeElements>
    <a:clrScheme name="Gradient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TTTGBMedium"/>
        <a:ea typeface="TTTGBMedium"/>
        <a:cs typeface="TTTGBMedium"/>
      </a:majorFont>
      <a:minorFont>
        <a:latin typeface="TTTGBMedium"/>
        <a:ea typeface="TTTGBMedium"/>
        <a:cs typeface="TTTGBMedium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52D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6">
                <a:hueOff val="10811956"/>
                <a:satOff val="-58544"/>
                <a:lumOff val="-9736"/>
              </a:schemeClr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TTTGBMedium"/>
        <a:ea typeface="TTTGBMedium"/>
        <a:cs typeface="TTTGBMedium"/>
      </a:majorFont>
      <a:minorFont>
        <a:latin typeface="TTTGBMedium"/>
        <a:ea typeface="TTTGBMedium"/>
        <a:cs typeface="TTTGBMedium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52D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6">
                <a:hueOff val="10811956"/>
                <a:satOff val="-58544"/>
                <a:lumOff val="-9736"/>
              </a:schemeClr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6409</TotalTime>
  <Words>426</Words>
  <Application>Microsoft Office PowerPoint</Application>
  <PresentationFormat>Custom</PresentationFormat>
  <Paragraphs>110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Helvetica Light</vt:lpstr>
      <vt:lpstr>Helvetica Neue</vt:lpstr>
      <vt:lpstr>Helvetica Neue Medium</vt:lpstr>
      <vt:lpstr>宋体</vt:lpstr>
      <vt:lpstr>TTTGBMedium</vt:lpstr>
      <vt:lpstr>腾讯体 W7</vt:lpstr>
      <vt:lpstr>Arial</vt:lpstr>
      <vt:lpstr>Calibri</vt:lpstr>
      <vt:lpstr>Helvetica</vt:lpstr>
      <vt:lpstr>Times New Roman</vt:lpstr>
      <vt:lpstr>Gradient</vt:lpstr>
      <vt:lpstr>AHG11: neural network based cross-component prediction model</vt:lpstr>
      <vt:lpstr>Outline</vt:lpstr>
      <vt:lpstr>Introduction</vt:lpstr>
      <vt:lpstr>Proposed Method</vt:lpstr>
      <vt:lpstr>Proposed Method</vt:lpstr>
      <vt:lpstr>Proposed Method</vt:lpstr>
      <vt:lpstr>Results</vt:lpstr>
      <vt:lpstr>Results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共享 连接的力量</dc:title>
  <cp:lastModifiedBy>Xiaozhong Xu</cp:lastModifiedBy>
  <cp:revision>594</cp:revision>
  <dcterms:modified xsi:type="dcterms:W3CDTF">2021-07-08T00:39:54Z</dcterms:modified>
</cp:coreProperties>
</file>