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2">
  <p:sldMasterIdLst>
    <p:sldMasterId id="2147483672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67" r:id="rId4"/>
    <p:sldId id="268" r:id="rId5"/>
    <p:sldId id="269" r:id="rId6"/>
    <p:sldId id="266" r:id="rId7"/>
    <p:sldId id="278" r:id="rId8"/>
    <p:sldId id="299" r:id="rId9"/>
    <p:sldId id="300" r:id="rId10"/>
    <p:sldId id="286" r:id="rId11"/>
    <p:sldId id="292" r:id="rId12"/>
    <p:sldId id="284" r:id="rId13"/>
    <p:sldId id="283" r:id="rId14"/>
    <p:sldId id="295" r:id="rId15"/>
    <p:sldId id="296" r:id="rId16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ECFF"/>
    <a:srgbClr val="99FF99"/>
    <a:srgbClr val="B9E4FF"/>
    <a:srgbClr val="D5DFFB"/>
    <a:srgbClr val="D7D7E5"/>
    <a:srgbClr val="C3C3D7"/>
    <a:srgbClr val="BEBED4"/>
    <a:srgbClr val="64649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65" autoAdjust="0"/>
    <p:restoredTop sz="95639" autoAdjust="0"/>
  </p:normalViewPr>
  <p:slideViewPr>
    <p:cSldViewPr>
      <p:cViewPr>
        <p:scale>
          <a:sx n="100" d="100"/>
          <a:sy n="100" d="100"/>
        </p:scale>
        <p:origin x="440" y="2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5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2021/7/9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2021/7/9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2447984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73333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45638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5575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329696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193204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8427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142657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475219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10079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2021/7/9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Copyright(C) </a:t>
            </a:r>
            <a:r>
              <a:rPr kumimoji="0" lang="en-US" altLang="en-US" sz="8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 </a:t>
            </a:r>
            <a:r>
              <a:rPr kumimoji="0" lang="en-US" altLang="ja-JP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KDDI Research, Inc</a:t>
            </a: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All Rights Reserved.</a:t>
            </a:r>
            <a:endParaRPr kumimoji="0" lang="ja-JP" altLang="en-US" sz="800" b="1" dirty="0">
              <a:solidFill>
                <a:prstClr val="black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Tahoma" panose="020B0604030504040204" pitchFamily="34" charset="0"/>
          <a:ea typeface="+mj-ea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EA316C-78DB-450D-BA27-F754D039ED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JVET-W0110</a:t>
            </a:r>
            <a:r>
              <a:rPr kumimoji="1" lang="en-US" altLang="ja-JP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/>
            </a:r>
            <a:br>
              <a:rPr kumimoji="1" lang="en-US" altLang="ja-JP" sz="36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en-US" altLang="ja-JP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>AHG12: GPM with inter and intra prediction</a:t>
            </a:r>
            <a:endParaRPr kumimoji="1" lang="ja-JP" altLang="en-US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C2AD36F-DE58-46D9-8D59-2188D0467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8412676" cy="1443852"/>
          </a:xfrm>
        </p:spPr>
        <p:txBody>
          <a:bodyPr/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Y. Kidani, 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H. Kato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and K. Kawamura</a:t>
            </a:r>
          </a:p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KDDI Corp. (KDDI Research Inc.)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225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10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LB, QP=37, VTM-11.0+MCTF, POC=68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43000"/>
            <a:ext cx="7924801" cy="4572000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119336" y="5355213"/>
            <a:ext cx="21547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Gray: Inter</a:t>
            </a:r>
          </a:p>
          <a:p>
            <a:r>
              <a:rPr lang="en-US" altLang="ja-JP" sz="1400" dirty="0"/>
              <a:t>Green: Intra/Parallel</a:t>
            </a:r>
          </a:p>
          <a:p>
            <a:r>
              <a:rPr lang="en-US" altLang="ja-JP" sz="1400" dirty="0"/>
              <a:t>Blue: Intra/Perpendicular</a:t>
            </a:r>
          </a:p>
          <a:p>
            <a:r>
              <a:rPr lang="en-US" altLang="ja-JP" sz="1400" dirty="0"/>
              <a:t>Red: </a:t>
            </a:r>
            <a:r>
              <a:rPr lang="en-US" altLang="ja-JP" sz="1400" dirty="0" smtClean="0"/>
              <a:t>Intra/Planar</a:t>
            </a:r>
            <a:endParaRPr lang="en-US" altLang="ja-JP" sz="1400" dirty="0"/>
          </a:p>
        </p:txBody>
      </p:sp>
      <p:sp>
        <p:nvSpPr>
          <p:cNvPr id="6" name="楕円 5"/>
          <p:cNvSpPr/>
          <p:nvPr/>
        </p:nvSpPr>
        <p:spPr>
          <a:xfrm>
            <a:off x="3143672" y="3717032"/>
            <a:ext cx="576064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楕円 6"/>
          <p:cNvSpPr/>
          <p:nvPr/>
        </p:nvSpPr>
        <p:spPr>
          <a:xfrm>
            <a:off x="5591944" y="2348880"/>
            <a:ext cx="504056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楕円 8"/>
          <p:cNvSpPr/>
          <p:nvPr/>
        </p:nvSpPr>
        <p:spPr>
          <a:xfrm>
            <a:off x="5951984" y="1913421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/>
          <p:cNvSpPr/>
          <p:nvPr/>
        </p:nvSpPr>
        <p:spPr>
          <a:xfrm rot="20062144">
            <a:off x="3038048" y="4843692"/>
            <a:ext cx="393459" cy="8656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/>
          <p:cNvSpPr/>
          <p:nvPr/>
        </p:nvSpPr>
        <p:spPr>
          <a:xfrm>
            <a:off x="5623476" y="4740910"/>
            <a:ext cx="423664" cy="5053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/>
          <p:cNvSpPr/>
          <p:nvPr/>
        </p:nvSpPr>
        <p:spPr>
          <a:xfrm>
            <a:off x="5015880" y="2801166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/>
          <p:cNvSpPr/>
          <p:nvPr/>
        </p:nvSpPr>
        <p:spPr>
          <a:xfrm>
            <a:off x="8472264" y="2737041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/>
          <p:cNvSpPr/>
          <p:nvPr/>
        </p:nvSpPr>
        <p:spPr>
          <a:xfrm>
            <a:off x="5535978" y="3328669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7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43000"/>
            <a:ext cx="7924800" cy="457200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11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LB, QP=37, Test 2 over VTM-11.0+MCTF, POC=68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9336" y="5355213"/>
            <a:ext cx="21547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Gray: Inter</a:t>
            </a:r>
          </a:p>
          <a:p>
            <a:r>
              <a:rPr lang="en-US" altLang="ja-JP" sz="1400" dirty="0"/>
              <a:t>Green: Intra/Parallel</a:t>
            </a:r>
          </a:p>
          <a:p>
            <a:r>
              <a:rPr lang="en-US" altLang="ja-JP" sz="1400" dirty="0"/>
              <a:t>Blue: Intra/Perpendicular</a:t>
            </a:r>
          </a:p>
          <a:p>
            <a:r>
              <a:rPr lang="en-US" altLang="ja-JP" sz="1400" dirty="0"/>
              <a:t>Red: </a:t>
            </a:r>
            <a:r>
              <a:rPr lang="en-US" altLang="ja-JP" sz="1400" dirty="0" smtClean="0"/>
              <a:t>Intra/Planar</a:t>
            </a:r>
            <a:endParaRPr lang="en-US" altLang="ja-JP" sz="1400" dirty="0"/>
          </a:p>
        </p:txBody>
      </p:sp>
      <p:sp>
        <p:nvSpPr>
          <p:cNvPr id="7" name="楕円 6"/>
          <p:cNvSpPr/>
          <p:nvPr/>
        </p:nvSpPr>
        <p:spPr>
          <a:xfrm>
            <a:off x="3143672" y="3717032"/>
            <a:ext cx="576064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楕円 7"/>
          <p:cNvSpPr/>
          <p:nvPr/>
        </p:nvSpPr>
        <p:spPr>
          <a:xfrm>
            <a:off x="5591944" y="2348880"/>
            <a:ext cx="504056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楕円 8"/>
          <p:cNvSpPr/>
          <p:nvPr/>
        </p:nvSpPr>
        <p:spPr>
          <a:xfrm>
            <a:off x="5951984" y="1913421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/>
          <p:cNvSpPr/>
          <p:nvPr/>
        </p:nvSpPr>
        <p:spPr>
          <a:xfrm rot="20062144">
            <a:off x="3038048" y="4843692"/>
            <a:ext cx="393459" cy="8656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/>
          <p:cNvSpPr/>
          <p:nvPr/>
        </p:nvSpPr>
        <p:spPr>
          <a:xfrm>
            <a:off x="5623476" y="4740910"/>
            <a:ext cx="423664" cy="5053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/>
          <p:cNvSpPr/>
          <p:nvPr/>
        </p:nvSpPr>
        <p:spPr>
          <a:xfrm>
            <a:off x="5015880" y="2801166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/>
          <p:cNvSpPr/>
          <p:nvPr/>
        </p:nvSpPr>
        <p:spPr>
          <a:xfrm>
            <a:off x="8472264" y="2737041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/>
          <p:cNvSpPr/>
          <p:nvPr/>
        </p:nvSpPr>
        <p:spPr>
          <a:xfrm>
            <a:off x="5535978" y="3328669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74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12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LB, QP=37, VTM-11.0+MCTF, POC=79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43000"/>
            <a:ext cx="7924800" cy="457200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19336" y="5355213"/>
            <a:ext cx="21547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Gray: Inter</a:t>
            </a:r>
          </a:p>
          <a:p>
            <a:r>
              <a:rPr lang="en-US" altLang="ja-JP" sz="1400" dirty="0"/>
              <a:t>Green: Intra/Parallel</a:t>
            </a:r>
          </a:p>
          <a:p>
            <a:r>
              <a:rPr lang="en-US" altLang="ja-JP" sz="1400" dirty="0"/>
              <a:t>Blue: Intra/Perpendicular</a:t>
            </a:r>
          </a:p>
          <a:p>
            <a:r>
              <a:rPr lang="en-US" altLang="ja-JP" sz="1400" dirty="0"/>
              <a:t>Red: </a:t>
            </a:r>
            <a:r>
              <a:rPr lang="en-US" altLang="ja-JP" sz="1400" dirty="0" smtClean="0"/>
              <a:t>Intra/Planar</a:t>
            </a:r>
            <a:endParaRPr lang="en-US" altLang="ja-JP" sz="1400" dirty="0"/>
          </a:p>
        </p:txBody>
      </p:sp>
      <p:sp>
        <p:nvSpPr>
          <p:cNvPr id="6" name="楕円 5"/>
          <p:cNvSpPr/>
          <p:nvPr/>
        </p:nvSpPr>
        <p:spPr>
          <a:xfrm rot="2020811">
            <a:off x="4493612" y="3126679"/>
            <a:ext cx="678986" cy="20171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楕円 6"/>
          <p:cNvSpPr/>
          <p:nvPr/>
        </p:nvSpPr>
        <p:spPr>
          <a:xfrm rot="19546718">
            <a:off x="6306433" y="1759852"/>
            <a:ext cx="678986" cy="13576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楕円 7"/>
          <p:cNvSpPr/>
          <p:nvPr/>
        </p:nvSpPr>
        <p:spPr>
          <a:xfrm>
            <a:off x="6831846" y="3166058"/>
            <a:ext cx="432048" cy="6072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楕円 8"/>
          <p:cNvSpPr/>
          <p:nvPr/>
        </p:nvSpPr>
        <p:spPr>
          <a:xfrm>
            <a:off x="9322667" y="2636912"/>
            <a:ext cx="735733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/>
          <p:cNvSpPr/>
          <p:nvPr/>
        </p:nvSpPr>
        <p:spPr>
          <a:xfrm>
            <a:off x="3935760" y="5301208"/>
            <a:ext cx="650159" cy="6072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/>
          <p:cNvSpPr/>
          <p:nvPr/>
        </p:nvSpPr>
        <p:spPr>
          <a:xfrm>
            <a:off x="9548783" y="4628841"/>
            <a:ext cx="725389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441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13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LB, QP=37, Test 2 over VTM-11.0+MCTF, POC=79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43000"/>
            <a:ext cx="7924800" cy="457200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19336" y="5355213"/>
            <a:ext cx="21547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Gray: Inter</a:t>
            </a:r>
          </a:p>
          <a:p>
            <a:r>
              <a:rPr lang="en-US" altLang="ja-JP" sz="1400" dirty="0"/>
              <a:t>Green: Intra/Parallel</a:t>
            </a:r>
          </a:p>
          <a:p>
            <a:r>
              <a:rPr lang="en-US" altLang="ja-JP" sz="1400" dirty="0"/>
              <a:t>Blue: Intra/Perpendicular</a:t>
            </a:r>
          </a:p>
          <a:p>
            <a:r>
              <a:rPr lang="en-US" altLang="ja-JP" sz="1400" dirty="0"/>
              <a:t>Red: </a:t>
            </a:r>
            <a:r>
              <a:rPr lang="en-US" altLang="ja-JP" sz="1400" dirty="0" smtClean="0"/>
              <a:t>Intra/Planar</a:t>
            </a:r>
            <a:endParaRPr lang="en-US" altLang="ja-JP" sz="1400" dirty="0"/>
          </a:p>
        </p:txBody>
      </p:sp>
      <p:sp>
        <p:nvSpPr>
          <p:cNvPr id="6" name="楕円 5"/>
          <p:cNvSpPr/>
          <p:nvPr/>
        </p:nvSpPr>
        <p:spPr>
          <a:xfrm rot="2020811">
            <a:off x="4493612" y="3126679"/>
            <a:ext cx="678986" cy="20171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楕円 6"/>
          <p:cNvSpPr/>
          <p:nvPr/>
        </p:nvSpPr>
        <p:spPr>
          <a:xfrm rot="19546718">
            <a:off x="6306433" y="1759852"/>
            <a:ext cx="678986" cy="13576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楕円 7"/>
          <p:cNvSpPr/>
          <p:nvPr/>
        </p:nvSpPr>
        <p:spPr>
          <a:xfrm>
            <a:off x="6831846" y="3166058"/>
            <a:ext cx="432048" cy="6072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楕円 8"/>
          <p:cNvSpPr/>
          <p:nvPr/>
        </p:nvSpPr>
        <p:spPr>
          <a:xfrm>
            <a:off x="9322667" y="2636912"/>
            <a:ext cx="735733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/>
          <p:cNvSpPr/>
          <p:nvPr/>
        </p:nvSpPr>
        <p:spPr>
          <a:xfrm>
            <a:off x="9548783" y="4628841"/>
            <a:ext cx="725389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/>
          <p:cNvSpPr/>
          <p:nvPr/>
        </p:nvSpPr>
        <p:spPr>
          <a:xfrm>
            <a:off x="3935760" y="5301208"/>
            <a:ext cx="650159" cy="6072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71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43000"/>
            <a:ext cx="7924800" cy="457200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LB, QP=37, VTM-11.0+MCTF, POC=79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9336" y="5355213"/>
            <a:ext cx="21547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Gray: Inter</a:t>
            </a:r>
          </a:p>
          <a:p>
            <a:r>
              <a:rPr lang="en-US" altLang="ja-JP" sz="1400" dirty="0"/>
              <a:t>Green: Intra/Parallel</a:t>
            </a:r>
          </a:p>
          <a:p>
            <a:r>
              <a:rPr lang="en-US" altLang="ja-JP" sz="1400" dirty="0"/>
              <a:t>Blue: Intra/Perpendicular</a:t>
            </a:r>
          </a:p>
          <a:p>
            <a:r>
              <a:rPr lang="en-US" altLang="ja-JP" sz="1400" dirty="0"/>
              <a:t>Red: </a:t>
            </a:r>
            <a:r>
              <a:rPr lang="en-US" altLang="ja-JP" sz="1400" dirty="0" smtClean="0"/>
              <a:t>Intra/Planar</a:t>
            </a:r>
            <a:endParaRPr lang="en-US" altLang="ja-JP" sz="1400" dirty="0"/>
          </a:p>
        </p:txBody>
      </p:sp>
      <p:sp>
        <p:nvSpPr>
          <p:cNvPr id="7" name="楕円 6"/>
          <p:cNvSpPr/>
          <p:nvPr/>
        </p:nvSpPr>
        <p:spPr>
          <a:xfrm rot="2020811">
            <a:off x="4493612" y="3126679"/>
            <a:ext cx="678986" cy="20171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楕円 7"/>
          <p:cNvSpPr/>
          <p:nvPr/>
        </p:nvSpPr>
        <p:spPr>
          <a:xfrm rot="19546718">
            <a:off x="6306433" y="1759852"/>
            <a:ext cx="678986" cy="13576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楕円 8"/>
          <p:cNvSpPr/>
          <p:nvPr/>
        </p:nvSpPr>
        <p:spPr>
          <a:xfrm>
            <a:off x="6831846" y="3166058"/>
            <a:ext cx="432048" cy="6072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/>
          <p:cNvSpPr/>
          <p:nvPr/>
        </p:nvSpPr>
        <p:spPr>
          <a:xfrm>
            <a:off x="9322667" y="2636912"/>
            <a:ext cx="735733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/>
          <p:cNvSpPr/>
          <p:nvPr/>
        </p:nvSpPr>
        <p:spPr>
          <a:xfrm>
            <a:off x="9548783" y="4628841"/>
            <a:ext cx="725389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/>
          <p:cNvSpPr/>
          <p:nvPr/>
        </p:nvSpPr>
        <p:spPr>
          <a:xfrm>
            <a:off x="3935760" y="5301208"/>
            <a:ext cx="650159" cy="6072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39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43000"/>
            <a:ext cx="7924800" cy="457200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15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LB, QP=37, Test 2 over VTM-11.0+MCTF, POC=79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9336" y="5355213"/>
            <a:ext cx="21547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Gray: Inter</a:t>
            </a:r>
          </a:p>
          <a:p>
            <a:r>
              <a:rPr lang="en-US" altLang="ja-JP" sz="1400" dirty="0"/>
              <a:t>Green: Intra/Parallel</a:t>
            </a:r>
          </a:p>
          <a:p>
            <a:r>
              <a:rPr lang="en-US" altLang="ja-JP" sz="1400" dirty="0"/>
              <a:t>Blue: Intra/Perpendicular</a:t>
            </a:r>
          </a:p>
          <a:p>
            <a:r>
              <a:rPr lang="en-US" altLang="ja-JP" sz="1400" dirty="0"/>
              <a:t>Red: </a:t>
            </a:r>
            <a:r>
              <a:rPr lang="en-US" altLang="ja-JP" sz="1400" dirty="0" smtClean="0"/>
              <a:t>Intra/Planar</a:t>
            </a:r>
            <a:endParaRPr lang="en-US" altLang="ja-JP" sz="1400" dirty="0"/>
          </a:p>
        </p:txBody>
      </p:sp>
      <p:sp>
        <p:nvSpPr>
          <p:cNvPr id="6" name="楕円 5"/>
          <p:cNvSpPr/>
          <p:nvPr/>
        </p:nvSpPr>
        <p:spPr>
          <a:xfrm rot="2020811">
            <a:off x="4493612" y="3126679"/>
            <a:ext cx="678986" cy="20171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楕円 6"/>
          <p:cNvSpPr/>
          <p:nvPr/>
        </p:nvSpPr>
        <p:spPr>
          <a:xfrm rot="19546718">
            <a:off x="6306433" y="1759852"/>
            <a:ext cx="678986" cy="13576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楕円 7"/>
          <p:cNvSpPr/>
          <p:nvPr/>
        </p:nvSpPr>
        <p:spPr>
          <a:xfrm>
            <a:off x="6831846" y="3166058"/>
            <a:ext cx="432048" cy="6072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楕円 8"/>
          <p:cNvSpPr/>
          <p:nvPr/>
        </p:nvSpPr>
        <p:spPr>
          <a:xfrm>
            <a:off x="9322667" y="2636912"/>
            <a:ext cx="735733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/>
          <p:cNvSpPr/>
          <p:nvPr/>
        </p:nvSpPr>
        <p:spPr>
          <a:xfrm>
            <a:off x="9548783" y="4628841"/>
            <a:ext cx="725389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/>
          <p:cNvSpPr/>
          <p:nvPr/>
        </p:nvSpPr>
        <p:spPr>
          <a:xfrm>
            <a:off x="3935760" y="5301208"/>
            <a:ext cx="650159" cy="6072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9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Motivation</a:t>
            </a:r>
          </a:p>
          <a:p>
            <a:pPr lvl="1" hangingPunct="0"/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In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current GPM,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the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pred.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signal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is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generated from the sample-wise weighted combination of two </a:t>
            </a:r>
            <a:r>
              <a:rPr lang="en-US" altLang="ja-JP" sz="1733" b="0" i="1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uni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-pred.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signals for non-rectangular split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regions.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The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couple of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the two MVs are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obtained from a merge candidate list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However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, GPM has room to improve coding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performance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if the two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pred.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signals can be generated from not only inter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pred.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pixels but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also intra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pred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pixels.</a:t>
            </a:r>
          </a:p>
          <a:p>
            <a:pPr lvl="1" hangingPunct="0"/>
            <a:endParaRPr lang="en-CA" altLang="ja-JP" sz="20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CA" altLang="ja-JP" sz="20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Proposal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GPM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with inter and intra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pred.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is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proposed.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Pre-defined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intra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modes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against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GPM-splitting line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can be selected in addition to merge candidates for each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GPM-separated region.</a:t>
            </a:r>
          </a:p>
          <a:p>
            <a:pPr lvl="1" hangingPunct="0"/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With the proposal, GPM can be applied to the </a:t>
            </a:r>
            <a:r>
              <a:rPr lang="en-US" altLang="ja-JP" sz="1733" b="0" i="1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uni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-pred.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CU where GPM is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restricted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in VVC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US" altLang="ja-JP" sz="20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Simulation results </a:t>
            </a:r>
            <a:r>
              <a:rPr lang="en-US" altLang="ja-JP" sz="20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(over </a:t>
            </a:r>
            <a:r>
              <a:rPr lang="en-US" altLang="ja-JP" sz="2000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VTM-11.0+MCTF)</a:t>
            </a:r>
            <a:endParaRPr lang="en-US" altLang="ja-JP" sz="2000" b="0" i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RA: BD-rate YUV: -0.18%, -0.51%, -0.36%; </a:t>
            </a:r>
            <a:r>
              <a:rPr lang="en-US" altLang="ja-JP" sz="1733" b="0" i="1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: 102%; </a:t>
            </a:r>
            <a:r>
              <a:rPr lang="en-US" altLang="ja-JP" sz="1733" b="0" i="1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: 101%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LB: BD-rate YUV: -0.43%, -1.00%, -1.00%; </a:t>
            </a:r>
            <a:r>
              <a:rPr lang="en-US" altLang="ja-JP" sz="1733" b="0" i="1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: 103%; </a:t>
            </a:r>
            <a:r>
              <a:rPr lang="en-US" altLang="ja-JP" sz="1733" b="0" i="1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: 106%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LP: BD-rate YUV: -1.01%, -1.84%, -1.81%; </a:t>
            </a:r>
            <a:r>
              <a:rPr lang="en-US" altLang="ja-JP" sz="1733" b="0" i="1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: 111%; </a:t>
            </a:r>
            <a:r>
              <a:rPr lang="en-US" altLang="ja-JP" sz="1733" b="0" i="1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: 101%</a:t>
            </a:r>
          </a:p>
          <a:p>
            <a:pPr lvl="1" hangingPunct="0"/>
            <a:endParaRPr lang="en-US" altLang="ja-JP" sz="1733" b="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Summary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911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GPM with intra and inter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Whether intra or inter pred. mode is determined for each GPM-separated region with a flag.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Inter pred. signal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is generated by MVs from the merge candidate list. </a:t>
            </a:r>
            <a:endParaRPr lang="en-US" altLang="ja-JP" sz="1733" b="0" i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I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ntra pred. signal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is generated from the neighboring pixels for the intra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pred.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mode specified by an index from the encoder. </a:t>
            </a:r>
            <a:endParaRPr lang="en-US" altLang="ja-JP" sz="1733" b="0" i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2" hangingPunct="0"/>
            <a:r>
              <a:rPr lang="en-US" altLang="ja-JP" sz="1600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The </a:t>
            </a:r>
            <a:r>
              <a:rPr lang="en-US" altLang="ja-JP" sz="1600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variation of the possible intra </a:t>
            </a:r>
            <a:r>
              <a:rPr lang="en-US" altLang="ja-JP" sz="1600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pred. </a:t>
            </a:r>
            <a:r>
              <a:rPr lang="en-US" altLang="ja-JP" sz="1600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modes is restricted by the geometric shapes. </a:t>
            </a:r>
            <a:endParaRPr lang="en-US" altLang="ja-JP" sz="1600" b="0" i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Two </a:t>
            </a:r>
            <a:r>
              <a:rPr lang="en-US" altLang="ja-JP" sz="1733" b="0" i="1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uni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-pred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signals are blended with the same way of ordinary GPM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US" altLang="ja-JP" sz="2000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Variation of intra pred. modes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Test 1: Parallel and perpendicular modes against the GPM-splitting line.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Test 2: Test 1 plus Planar mode.</a:t>
            </a: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Proposal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16" name="グループ化 15"/>
          <p:cNvGrpSpPr/>
          <p:nvPr/>
        </p:nvGrpSpPr>
        <p:grpSpPr>
          <a:xfrm>
            <a:off x="6456040" y="4482326"/>
            <a:ext cx="1800200" cy="1784016"/>
            <a:chOff x="8976320" y="3501008"/>
            <a:chExt cx="2520280" cy="2376264"/>
          </a:xfrm>
        </p:grpSpPr>
        <p:sp>
          <p:nvSpPr>
            <p:cNvPr id="5" name="正方形/長方形 4"/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" name="直線コネクタ 6"/>
            <p:cNvCxnSpPr/>
            <p:nvPr/>
          </p:nvCxnSpPr>
          <p:spPr>
            <a:xfrm flipH="1">
              <a:off x="9840417" y="3717032"/>
              <a:ext cx="1080120" cy="21602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矢印コネクタ 10"/>
            <p:cNvCxnSpPr/>
            <p:nvPr/>
          </p:nvCxnSpPr>
          <p:spPr>
            <a:xfrm flipV="1">
              <a:off x="10128448" y="3501008"/>
              <a:ext cx="504056" cy="994894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テキスト ボックス 13"/>
            <p:cNvSpPr txBox="1"/>
            <p:nvPr/>
          </p:nvSpPr>
          <p:spPr>
            <a:xfrm>
              <a:off x="10442884" y="5264287"/>
              <a:ext cx="904863" cy="491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Inter</a:t>
              </a:r>
              <a:endParaRPr kumimoji="1" lang="ja-JP" altLang="en-US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9021946" y="5264287"/>
              <a:ext cx="904863" cy="491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Intra</a:t>
              </a:r>
              <a:endParaRPr kumimoji="1" lang="ja-JP" altLang="en-US" dirty="0"/>
            </a:p>
          </p:txBody>
        </p:sp>
      </p:grpSp>
      <p:sp>
        <p:nvSpPr>
          <p:cNvPr id="18" name="テキスト ボックス 17"/>
          <p:cNvSpPr txBox="1"/>
          <p:nvPr/>
        </p:nvSpPr>
        <p:spPr>
          <a:xfrm>
            <a:off x="8364768" y="5399344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GPM-splitting line</a:t>
            </a:r>
            <a:endParaRPr kumimoji="1" lang="ja-JP" altLang="en-US" dirty="0"/>
          </a:p>
        </p:txBody>
      </p:sp>
      <p:cxnSp>
        <p:nvCxnSpPr>
          <p:cNvPr id="19" name="直線矢印コネクタ 18"/>
          <p:cNvCxnSpPr>
            <a:stCxn id="18" idx="1"/>
          </p:cNvCxnSpPr>
          <p:nvPr/>
        </p:nvCxnSpPr>
        <p:spPr>
          <a:xfrm flipH="1" flipV="1">
            <a:off x="7561878" y="5224288"/>
            <a:ext cx="802890" cy="3597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6924608" y="4206784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B050"/>
                </a:solidFill>
              </a:rPr>
              <a:t>parallel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cxnSp>
        <p:nvCxnSpPr>
          <p:cNvPr id="23" name="直線矢印コネクタ 22"/>
          <p:cNvCxnSpPr/>
          <p:nvPr/>
        </p:nvCxnSpPr>
        <p:spPr>
          <a:xfrm flipH="1" flipV="1">
            <a:off x="6162599" y="4904949"/>
            <a:ext cx="1020463" cy="565032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4828442" y="5014822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B0F0"/>
                </a:solidFill>
              </a:rPr>
              <a:t>perpendicular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17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endParaRPr lang="en-CA" altLang="ja-JP" sz="2000" b="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Simulation results over VTM-11.0+MCTF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941542"/>
              </p:ext>
            </p:extLst>
          </p:nvPr>
        </p:nvGraphicFramePr>
        <p:xfrm>
          <a:off x="336629" y="1295400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098543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420731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0129621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039428556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9551121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-1.83%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-1.42%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-1.31%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-1.39%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-2.87%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-2.85%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110%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-1.84%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-1.27%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-1.51%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-3.40%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-1.55%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-1.29%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113964"/>
                  </a:ext>
                </a:extLst>
              </a:tr>
            </a:tbl>
          </a:graphicData>
        </a:graphic>
      </p:graphicFrame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036742"/>
              </p:ext>
            </p:extLst>
          </p:nvPr>
        </p:nvGraphicFramePr>
        <p:xfrm>
          <a:off x="338139" y="4005064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413450566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160630399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8843092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0743797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6527767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42030489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0000153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6200092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17226870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988684739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26271943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1740045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69685956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910378857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61206994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1280108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066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40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673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248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-1.27%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-1.11%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-1.48%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110%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990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-1.59%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-1.57%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-2.73%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-2.56%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112%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606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-1.38%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110%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296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-1.84%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-1.81%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111%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824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-1.40%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-1.13%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-2.91%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-1.48%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771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-1.18%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068611"/>
                  </a:ext>
                </a:extLst>
              </a:tr>
            </a:tbl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479376" y="3635732"/>
            <a:ext cx="3463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i="1" dirty="0"/>
              <a:t>Test 2: Test 1 plus Planar mode</a:t>
            </a:r>
            <a:r>
              <a:rPr lang="en-US" altLang="ja-JP" i="1" dirty="0" smtClean="0"/>
              <a:t>.</a:t>
            </a:r>
            <a:endParaRPr lang="en-US" altLang="ja-JP" i="1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79376" y="899428"/>
            <a:ext cx="8124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i="1" dirty="0" smtClean="0"/>
              <a:t>Test1: </a:t>
            </a:r>
            <a:r>
              <a:rPr lang="en-US" altLang="ja-JP" i="1" dirty="0">
                <a:latin typeface="Meiryo UI" panose="020B0604030504040204" pitchFamily="50" charset="-128"/>
                <a:ea typeface="Meiryo UI" panose="020B0604030504040204" pitchFamily="50" charset="-128"/>
              </a:rPr>
              <a:t>Parallel and perpendicular modes against the GPM-splitting line.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828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endParaRPr lang="en-CA" altLang="ja-JP" sz="2000" b="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Simulation results over ECM-1.0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469692"/>
              </p:ext>
            </p:extLst>
          </p:nvPr>
        </p:nvGraphicFramePr>
        <p:xfrm>
          <a:off x="336629" y="1295400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098543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420731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0129621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039428556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9551121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-1.20%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-1.66%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-0.47%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0.58%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0.34%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-0.68%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-0.91%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0.33%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113964"/>
                  </a:ext>
                </a:extLst>
              </a:tr>
            </a:tbl>
          </a:graphicData>
        </a:graphic>
      </p:graphicFrame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91195"/>
              </p:ext>
            </p:extLst>
          </p:nvPr>
        </p:nvGraphicFramePr>
        <p:xfrm>
          <a:off x="338139" y="4005064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413450566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160630399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8843092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0743797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6527767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42030489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0000153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6200092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17226870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988684739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26271943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1740045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69685956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910378857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61206994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1280108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066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40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673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248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990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-1.17%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-1.42%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-1.64%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606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296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824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771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068611"/>
                  </a:ext>
                </a:extLst>
              </a:tr>
            </a:tbl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479376" y="3635732"/>
            <a:ext cx="3463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i="1" dirty="0"/>
              <a:t>Test 2: Test 1 plus Planar mode</a:t>
            </a:r>
            <a:r>
              <a:rPr lang="en-US" altLang="ja-JP" i="1" dirty="0" smtClean="0"/>
              <a:t>.</a:t>
            </a:r>
            <a:endParaRPr lang="en-US" altLang="ja-JP" i="1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79376" y="899428"/>
            <a:ext cx="8124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i="1" dirty="0" smtClean="0"/>
              <a:t>Test1: </a:t>
            </a:r>
            <a:r>
              <a:rPr lang="en-US" altLang="ja-JP" i="1" dirty="0">
                <a:latin typeface="Meiryo UI" panose="020B0604030504040204" pitchFamily="50" charset="-128"/>
                <a:ea typeface="Meiryo UI" panose="020B0604030504040204" pitchFamily="50" charset="-128"/>
              </a:rPr>
              <a:t>Parallel and perpendicular modes against the GPM-splitting line.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4734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6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D6AAFA7-F182-4505-8747-A166C683E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1048121"/>
            <a:ext cx="11520011" cy="5276480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Proposal</a:t>
            </a:r>
          </a:p>
          <a:p>
            <a:pPr lvl="1" hangingPunct="0"/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GPM with inter and intra prediction is proposed.</a:t>
            </a:r>
          </a:p>
          <a:p>
            <a:pPr lvl="1" hangingPunct="0"/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Pre-defined intra modes against GPM line can be selected in addition to merge candidates for each GPM-separated region.</a:t>
            </a:r>
          </a:p>
          <a:p>
            <a:pPr lvl="1" hangingPunct="0"/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With the proposal, GPM can be applied to the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uni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-pred. CU where GPM is 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restricted 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in VVC.</a:t>
            </a: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US" altLang="ja-JP" sz="19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Results over VTM-11.0+MCTF</a:t>
            </a:r>
            <a:endParaRPr lang="en-US" altLang="ja-JP" sz="19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RA: BD-rate YUV: -0.18%, -0.51%, -0.36%;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102%;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101%</a:t>
            </a:r>
          </a:p>
          <a:p>
            <a:pPr lvl="1" hangingPunct="0"/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LB: BD-rate YUV: -0.43%, -1.00%, -1.00%;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103%;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106%</a:t>
            </a:r>
          </a:p>
          <a:p>
            <a:pPr lvl="1" hangingPunct="0"/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LP: BD-rate YUV: -1.01%, -1.84%, -1.81%;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111%;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101</a:t>
            </a:r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%</a:t>
            </a:r>
          </a:p>
          <a:p>
            <a:pPr hangingPunct="0"/>
            <a:r>
              <a:rPr lang="en-US" altLang="ja-JP" sz="19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Results over ECM-1.0</a:t>
            </a:r>
            <a:endParaRPr lang="en-US" altLang="ja-JP" sz="19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RA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BD-rate YUV: -0.04%, -0.29%, -0.18%;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101%;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100%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LB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BD-rate YUV: -0.20%, -0.87%, -0.48%;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101%;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100%</a:t>
            </a:r>
          </a:p>
          <a:p>
            <a:pPr lvl="1" hangingPunct="0"/>
            <a:r>
              <a:rPr lang="en-US" altLang="ja-JP" sz="1733" b="0" i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LP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BD-rate YUV: -0.38%, -0.93%, -0.92%;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107%; </a:t>
            </a:r>
            <a:r>
              <a:rPr lang="en-US" altLang="ja-JP" sz="1733" b="0" i="1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r>
              <a:rPr lang="en-US" altLang="ja-JP" sz="1733" b="0" i="1" dirty="0">
                <a:latin typeface="Meiryo UI" panose="020B0604030504040204" pitchFamily="50" charset="-128"/>
                <a:ea typeface="Meiryo UI" panose="020B0604030504040204" pitchFamily="50" charset="-128"/>
              </a:rPr>
              <a:t>: 101%</a:t>
            </a:r>
          </a:p>
          <a:p>
            <a:pPr lvl="1" hangingPunct="0"/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Recommend the proposal will be studied in the next EE2.</a:t>
            </a: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03020" lvl="1" indent="0">
              <a:buNone/>
            </a:pPr>
            <a:r>
              <a:rPr lang="en-US" altLang="ja-JP" sz="14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This </a:t>
            </a:r>
            <a:r>
              <a:rPr lang="en-US" altLang="ja-JP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work was supported by Ministry of Internal Affairs and Communications (MIC) of Japan (Grant no. JPJ000595).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Conclusion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311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Subjective evaluation and analysis of GPM-applied blocks (</a:t>
            </a:r>
            <a:r>
              <a:rPr lang="en-US" altLang="ja-JP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BQMall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5884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8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LB, QP=37, VTM-11.0+MCTF, POC=68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43000"/>
            <a:ext cx="7924800" cy="45720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19336" y="5355213"/>
            <a:ext cx="21547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Gray: Inter</a:t>
            </a:r>
          </a:p>
          <a:p>
            <a:r>
              <a:rPr lang="en-US" altLang="ja-JP" sz="1400" dirty="0"/>
              <a:t>Green: Intra/Parallel</a:t>
            </a:r>
          </a:p>
          <a:p>
            <a:r>
              <a:rPr lang="en-US" altLang="ja-JP" sz="1400" dirty="0"/>
              <a:t>Blue: Intra/Perpendicular</a:t>
            </a:r>
          </a:p>
          <a:p>
            <a:r>
              <a:rPr lang="en-US" altLang="ja-JP" sz="1400" dirty="0"/>
              <a:t>Red: </a:t>
            </a:r>
            <a:r>
              <a:rPr lang="en-US" altLang="ja-JP" sz="1400" dirty="0" smtClean="0"/>
              <a:t>Intra/Planar</a:t>
            </a:r>
            <a:endParaRPr lang="en-US" altLang="ja-JP" sz="1400" dirty="0"/>
          </a:p>
        </p:txBody>
      </p:sp>
      <p:sp>
        <p:nvSpPr>
          <p:cNvPr id="7" name="楕円 6"/>
          <p:cNvSpPr/>
          <p:nvPr/>
        </p:nvSpPr>
        <p:spPr>
          <a:xfrm>
            <a:off x="3143672" y="3717032"/>
            <a:ext cx="576064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楕円 8"/>
          <p:cNvSpPr/>
          <p:nvPr/>
        </p:nvSpPr>
        <p:spPr>
          <a:xfrm>
            <a:off x="5591944" y="2348880"/>
            <a:ext cx="504056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/>
          <p:cNvSpPr/>
          <p:nvPr/>
        </p:nvSpPr>
        <p:spPr>
          <a:xfrm>
            <a:off x="5951984" y="1913421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/>
          <p:cNvSpPr/>
          <p:nvPr/>
        </p:nvSpPr>
        <p:spPr>
          <a:xfrm rot="20062144">
            <a:off x="3038048" y="4843692"/>
            <a:ext cx="393459" cy="8656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/>
          <p:cNvSpPr/>
          <p:nvPr/>
        </p:nvSpPr>
        <p:spPr>
          <a:xfrm>
            <a:off x="5623476" y="4740910"/>
            <a:ext cx="423664" cy="5053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/>
          <p:cNvSpPr/>
          <p:nvPr/>
        </p:nvSpPr>
        <p:spPr>
          <a:xfrm>
            <a:off x="5015880" y="2801166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/>
          <p:cNvSpPr/>
          <p:nvPr/>
        </p:nvSpPr>
        <p:spPr>
          <a:xfrm>
            <a:off x="8472264" y="2737041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/>
          <p:cNvSpPr/>
          <p:nvPr/>
        </p:nvSpPr>
        <p:spPr>
          <a:xfrm>
            <a:off x="5535978" y="3328669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544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9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LB, QP=37, Test 2 over VTM-11.0+MCTF, POC=68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43000"/>
            <a:ext cx="7924800" cy="45720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19336" y="5355213"/>
            <a:ext cx="21547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Gray: Inter</a:t>
            </a:r>
          </a:p>
          <a:p>
            <a:r>
              <a:rPr lang="en-US" altLang="ja-JP" sz="1400" dirty="0"/>
              <a:t>Green: Intra/Parallel</a:t>
            </a:r>
          </a:p>
          <a:p>
            <a:r>
              <a:rPr lang="en-US" altLang="ja-JP" sz="1400" dirty="0"/>
              <a:t>Blue: Intra/Perpendicular</a:t>
            </a:r>
          </a:p>
          <a:p>
            <a:r>
              <a:rPr lang="en-US" altLang="ja-JP" sz="1400" dirty="0"/>
              <a:t>Red: </a:t>
            </a:r>
            <a:r>
              <a:rPr lang="en-US" altLang="ja-JP" sz="1400" dirty="0" smtClean="0"/>
              <a:t>Intra/Planar</a:t>
            </a:r>
            <a:endParaRPr lang="en-US" altLang="ja-JP" sz="1400" dirty="0"/>
          </a:p>
        </p:txBody>
      </p:sp>
      <p:sp>
        <p:nvSpPr>
          <p:cNvPr id="7" name="楕円 6"/>
          <p:cNvSpPr/>
          <p:nvPr/>
        </p:nvSpPr>
        <p:spPr>
          <a:xfrm>
            <a:off x="3143672" y="3717032"/>
            <a:ext cx="576064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楕円 7"/>
          <p:cNvSpPr/>
          <p:nvPr/>
        </p:nvSpPr>
        <p:spPr>
          <a:xfrm>
            <a:off x="5591944" y="2348880"/>
            <a:ext cx="504056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/>
          <p:cNvSpPr/>
          <p:nvPr/>
        </p:nvSpPr>
        <p:spPr>
          <a:xfrm>
            <a:off x="5951984" y="1913421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/>
          <p:cNvSpPr/>
          <p:nvPr/>
        </p:nvSpPr>
        <p:spPr>
          <a:xfrm rot="20062144">
            <a:off x="3038048" y="4843692"/>
            <a:ext cx="393459" cy="8656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/>
          <p:cNvSpPr/>
          <p:nvPr/>
        </p:nvSpPr>
        <p:spPr>
          <a:xfrm>
            <a:off x="5623476" y="4740910"/>
            <a:ext cx="423664" cy="5053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/>
          <p:cNvSpPr/>
          <p:nvPr/>
        </p:nvSpPr>
        <p:spPr>
          <a:xfrm>
            <a:off x="5015880" y="2801166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16"/>
          <p:cNvSpPr/>
          <p:nvPr/>
        </p:nvSpPr>
        <p:spPr>
          <a:xfrm>
            <a:off x="8472264" y="2737041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楕円 17"/>
          <p:cNvSpPr/>
          <p:nvPr/>
        </p:nvSpPr>
        <p:spPr>
          <a:xfrm>
            <a:off x="5535978" y="3328669"/>
            <a:ext cx="396044" cy="403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6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62933</TotalTime>
  <Words>1885</Words>
  <Application>Microsoft Office PowerPoint</Application>
  <PresentationFormat>ワイド画面</PresentationFormat>
  <Paragraphs>761</Paragraphs>
  <Slides>15</Slides>
  <Notes>10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6" baseType="lpstr">
      <vt:lpstr>Meiryo UI</vt:lpstr>
      <vt:lpstr>ＭＳ Ｐゴシック</vt:lpstr>
      <vt:lpstr>Ta</vt:lpstr>
      <vt:lpstr>メイリオ</vt:lpstr>
      <vt:lpstr>游明朝</vt:lpstr>
      <vt:lpstr>Arial</vt:lpstr>
      <vt:lpstr>Calibri</vt:lpstr>
      <vt:lpstr>Tahoma</vt:lpstr>
      <vt:lpstr>Times New Roman</vt:lpstr>
      <vt:lpstr>Wingdings</vt:lpstr>
      <vt:lpstr>1_Office テーマ</vt:lpstr>
      <vt:lpstr>JVET-W0110 AHG12: GPM with inter and intra prediction</vt:lpstr>
      <vt:lpstr>Summary</vt:lpstr>
      <vt:lpstr>Proposal</vt:lpstr>
      <vt:lpstr>Simulation results over VTM-11.0+MCTF</vt:lpstr>
      <vt:lpstr>Simulation results over ECM-1.0</vt:lpstr>
      <vt:lpstr>Conclusion</vt:lpstr>
      <vt:lpstr>Subjective evaluation and analysis of GPM-applied blocks (BQMall)</vt:lpstr>
      <vt:lpstr>LB, QP=37, VTM-11.0+MCTF, POC=68</vt:lpstr>
      <vt:lpstr>LB, QP=37, Test 2 over VTM-11.0+MCTF, POC=68</vt:lpstr>
      <vt:lpstr>LB, QP=37, VTM-11.0+MCTF, POC=68</vt:lpstr>
      <vt:lpstr>LB, QP=37, Test 2 over VTM-11.0+MCTF, POC=68</vt:lpstr>
      <vt:lpstr>LB, QP=37, VTM-11.0+MCTF, POC=79</vt:lpstr>
      <vt:lpstr>LB, QP=37, Test 2 over VTM-11.0+MCTF, POC=79</vt:lpstr>
      <vt:lpstr>LB, QP=37, VTM-11.0+MCTF, POC=79</vt:lpstr>
      <vt:lpstr>LB, QP=37, Test 2 over VTM-11.0+MCTF, POC=79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JVET-W0110 AHG12: GPM with inter and intra prediction</dc:title>
  <dc:creator>kidani</dc:creator>
  <cp:lastModifiedBy>kidani</cp:lastModifiedBy>
  <cp:revision>64</cp:revision>
  <cp:lastPrinted>2018-02-20T07:45:27Z</cp:lastPrinted>
  <dcterms:created xsi:type="dcterms:W3CDTF">2010-12-08T05:40:07Z</dcterms:created>
  <dcterms:modified xsi:type="dcterms:W3CDTF">2021-07-08T23:58:42Z</dcterms:modified>
</cp:coreProperties>
</file>