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9"/>
  </p:notesMasterIdLst>
  <p:handoutMasterIdLst>
    <p:handoutMasterId r:id="rId10"/>
  </p:handoutMasterIdLst>
  <p:sldIdLst>
    <p:sldId id="1116" r:id="rId5"/>
    <p:sldId id="907" r:id="rId6"/>
    <p:sldId id="1117" r:id="rId7"/>
    <p:sldId id="88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73DD74-AF44-4F60-A665-9D28689E3D79}" v="124" dt="2021-07-09T00:06:37.9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1" d="100"/>
          <a:sy n="121" d="100"/>
        </p:scale>
        <p:origin x="222" y="9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7/8/2021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08.07.2021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4446165"/>
            <a:ext cx="8031285" cy="972502"/>
          </a:xfrm>
        </p:spPr>
        <p:txBody>
          <a:bodyPr/>
          <a:lstStyle/>
          <a:p>
            <a:r>
              <a:rPr lang="en-US" sz="2800"/>
              <a:t>H. Huang, Z. Zhang, V. Seregin, W.-J. </a:t>
            </a:r>
            <a:r>
              <a:rPr lang="en-US" sz="2800" err="1"/>
              <a:t>Chien</a:t>
            </a:r>
            <a:r>
              <a:rPr lang="en-US" sz="2800"/>
              <a:t>, C.-C. Chen, M. </a:t>
            </a:r>
            <a:r>
              <a:rPr lang="en-US" sz="2800" err="1"/>
              <a:t>Karczewicz</a:t>
            </a:r>
            <a:r>
              <a:rPr lang="en-US" sz="2800"/>
              <a:t> (Qualcomm)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310430"/>
            <a:ext cx="7797962" cy="1767215"/>
          </a:xfrm>
        </p:spPr>
        <p:txBody>
          <a:bodyPr/>
          <a:lstStyle/>
          <a:p>
            <a:r>
              <a:rPr lang="en-US" sz="4400"/>
              <a:t>JVET-W0107:</a:t>
            </a:r>
            <a:br>
              <a:rPr lang="en-US" sz="4400"/>
            </a:br>
            <a:r>
              <a:rPr lang="en-US" sz="4400"/>
              <a:t>EE2-related: Adaptive decoder side motion vector refinement</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a:t>Introduction</a:t>
            </a:r>
          </a:p>
        </p:txBody>
      </p:sp>
      <p:sp>
        <p:nvSpPr>
          <p:cNvPr id="5" name="Content Placeholder 4"/>
          <p:cNvSpPr>
            <a:spLocks noGrp="1"/>
          </p:cNvSpPr>
          <p:nvPr>
            <p:ph idx="14"/>
          </p:nvPr>
        </p:nvSpPr>
        <p:spPr>
          <a:xfrm>
            <a:off x="495300" y="1237413"/>
            <a:ext cx="6585438" cy="1655077"/>
          </a:xfrm>
        </p:spPr>
        <p:txBody>
          <a:bodyPr vert="horz" lIns="0" tIns="0" rIns="0" bIns="0" rtlCol="0" anchor="t">
            <a:noAutofit/>
          </a:bodyPr>
          <a:lstStyle/>
          <a:p>
            <a:pPr lvl="4"/>
            <a:r>
              <a:rPr lang="en-US" sz="2400"/>
              <a:t>Multi-pass DMVR in ECM-1.0</a:t>
            </a:r>
          </a:p>
          <a:p>
            <a:pPr lvl="0" indent="-191770"/>
            <a:r>
              <a:rPr lang="en-US" sz="2000">
                <a:ea typeface="Microsoft Sans Serif"/>
                <a:cs typeface="Microsoft Sans Serif"/>
              </a:rPr>
              <a:t>Apply bilateral matching in PU level and </a:t>
            </a:r>
            <a:r>
              <a:rPr lang="en-US" sz="2000" err="1">
                <a:ea typeface="Microsoft Sans Serif"/>
                <a:cs typeface="Microsoft Sans Serif"/>
              </a:rPr>
              <a:t>subPU</a:t>
            </a:r>
            <a:r>
              <a:rPr lang="en-US" sz="2000">
                <a:ea typeface="Microsoft Sans Serif"/>
                <a:cs typeface="Microsoft Sans Serif"/>
              </a:rPr>
              <a:t> level </a:t>
            </a:r>
          </a:p>
          <a:p>
            <a:pPr lvl="0" indent="-191770"/>
            <a:r>
              <a:rPr lang="en-US" sz="2000"/>
              <a:t> Bilateral matching:  MVD0 = -MVD1</a:t>
            </a:r>
            <a:endParaRPr lang="en-US">
              <a:ea typeface="Microsoft Sans Serif"/>
              <a:cs typeface="Microsoft Sans Serif"/>
            </a:endParaRPr>
          </a:p>
        </p:txBody>
      </p:sp>
      <p:sp>
        <p:nvSpPr>
          <p:cNvPr id="7" name="Content Placeholder 4">
            <a:extLst>
              <a:ext uri="{FF2B5EF4-FFF2-40B4-BE49-F238E27FC236}">
                <a16:creationId xmlns:a16="http://schemas.microsoft.com/office/drawing/2014/main" id="{A618B1E0-01F9-4D97-899E-3E2F642D103D}"/>
              </a:ext>
            </a:extLst>
          </p:cNvPr>
          <p:cNvSpPr txBox="1">
            <a:spLocks/>
          </p:cNvSpPr>
          <p:nvPr/>
        </p:nvSpPr>
        <p:spPr>
          <a:xfrm>
            <a:off x="495300" y="3336016"/>
            <a:ext cx="11034849" cy="3463369"/>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4"/>
            <a:r>
              <a:rPr lang="en-US" sz="2400"/>
              <a:t>Proposed method:</a:t>
            </a:r>
          </a:p>
          <a:p>
            <a:pPr marL="342900" lvl="4" indent="-342900">
              <a:buClr>
                <a:schemeClr val="accent1"/>
              </a:buClr>
              <a:buFont typeface="Arial" panose="020B0604020202020204" pitchFamily="34" charset="0"/>
              <a:buChar char="•"/>
            </a:pPr>
            <a:r>
              <a:rPr lang="en-US" sz="2000">
                <a:ea typeface="Microsoft Sans Serif"/>
                <a:cs typeface="Microsoft Sans Serif"/>
              </a:rPr>
              <a:t>Two new BM merge modes:</a:t>
            </a:r>
          </a:p>
          <a:p>
            <a:pPr marL="342900" lvl="5" indent="-342900">
              <a:lnSpc>
                <a:spcPct val="150000"/>
              </a:lnSpc>
              <a:buClr>
                <a:schemeClr val="accent1"/>
              </a:buClr>
              <a:buFont typeface="Arial" panose="020B0604020202020204" pitchFamily="34" charset="0"/>
              <a:buChar char="•"/>
            </a:pPr>
            <a:r>
              <a:rPr lang="en-US" sz="1300">
                <a:ea typeface="Microsoft Sans Serif"/>
                <a:cs typeface="Microsoft Sans Serif"/>
              </a:rPr>
              <a:t>BM merge mode 0: Keep MV0 fixed during PU level refinement</a:t>
            </a:r>
          </a:p>
          <a:p>
            <a:pPr marL="342900" lvl="5" indent="-342900">
              <a:lnSpc>
                <a:spcPct val="150000"/>
              </a:lnSpc>
              <a:buClr>
                <a:schemeClr val="accent1"/>
              </a:buClr>
              <a:buFont typeface="Arial" panose="020B0604020202020204" pitchFamily="34" charset="0"/>
              <a:buChar char="•"/>
            </a:pPr>
            <a:r>
              <a:rPr lang="en-US" sz="1300">
                <a:ea typeface="Microsoft Sans Serif"/>
                <a:cs typeface="Microsoft Sans Serif"/>
              </a:rPr>
              <a:t>BM merge mode 1: Keep MV1 fixed during PU level refinement</a:t>
            </a:r>
          </a:p>
          <a:p>
            <a:pPr marL="342900" lvl="5" indent="-342900">
              <a:lnSpc>
                <a:spcPct val="150000"/>
              </a:lnSpc>
              <a:buClr>
                <a:schemeClr val="accent1"/>
              </a:buClr>
              <a:buFont typeface="Arial" panose="020B0604020202020204" pitchFamily="34" charset="0"/>
              <a:buChar char="•"/>
            </a:pPr>
            <a:r>
              <a:rPr lang="en-US" sz="1300" err="1">
                <a:ea typeface="Microsoft Sans Serif"/>
                <a:cs typeface="Microsoft Sans Serif"/>
              </a:rPr>
              <a:t>SubPU</a:t>
            </a:r>
            <a:r>
              <a:rPr lang="en-US" sz="1300">
                <a:ea typeface="Microsoft Sans Serif"/>
                <a:cs typeface="Microsoft Sans Serif"/>
              </a:rPr>
              <a:t> level refinement remain the same as in regular merge mode</a:t>
            </a:r>
          </a:p>
          <a:p>
            <a:pPr marL="342900" lvl="4" indent="-342900">
              <a:lnSpc>
                <a:spcPct val="150000"/>
              </a:lnSpc>
              <a:buClr>
                <a:schemeClr val="accent1"/>
              </a:buClr>
              <a:buFont typeface="Arial" panose="020B0604020202020204" pitchFamily="34" charset="0"/>
              <a:buChar char="•"/>
            </a:pPr>
            <a:r>
              <a:rPr lang="en-US" sz="2000">
                <a:ea typeface="Microsoft Sans Serif"/>
                <a:cs typeface="Microsoft Sans Serif"/>
              </a:rPr>
              <a:t>Merge candidates:</a:t>
            </a:r>
          </a:p>
          <a:p>
            <a:pPr marL="342900" lvl="5" indent="-342900">
              <a:lnSpc>
                <a:spcPct val="150000"/>
              </a:lnSpc>
              <a:buClr>
                <a:schemeClr val="accent1"/>
              </a:buClr>
              <a:buFont typeface="Arial" panose="020B0604020202020204" pitchFamily="34" charset="0"/>
              <a:buChar char="•"/>
            </a:pPr>
            <a:r>
              <a:rPr lang="en-US" sz="1300">
                <a:ea typeface="Microsoft Sans Serif"/>
                <a:cs typeface="Microsoft Sans Serif"/>
              </a:rPr>
              <a:t>Maximum number of merge candidates: 3</a:t>
            </a:r>
          </a:p>
          <a:p>
            <a:pPr marL="342900" lvl="5" indent="-342900">
              <a:lnSpc>
                <a:spcPct val="150000"/>
              </a:lnSpc>
              <a:buClr>
                <a:schemeClr val="accent1"/>
              </a:buClr>
              <a:buFont typeface="Arial" panose="020B0604020202020204" pitchFamily="34" charset="0"/>
              <a:buChar char="•"/>
            </a:pPr>
            <a:r>
              <a:rPr lang="en-US" sz="1300">
                <a:ea typeface="Microsoft Sans Serif"/>
                <a:cs typeface="Microsoft Sans Serif"/>
              </a:rPr>
              <a:t>Similar reconstruction process as in regular merge</a:t>
            </a:r>
          </a:p>
          <a:p>
            <a:pPr marL="342900" lvl="5" indent="-342900">
              <a:lnSpc>
                <a:spcPct val="150000"/>
              </a:lnSpc>
              <a:buClr>
                <a:schemeClr val="accent1"/>
              </a:buClr>
              <a:buFont typeface="Arial" panose="020B0604020202020204" pitchFamily="34" charset="0"/>
              <a:buChar char="•"/>
            </a:pPr>
            <a:r>
              <a:rPr lang="en-US" sz="1300">
                <a:ea typeface="Microsoft Sans Serif"/>
                <a:cs typeface="Microsoft Sans Serif"/>
              </a:rPr>
              <a:t>All candidates shall satisfy the DMVR condition  </a:t>
            </a:r>
          </a:p>
        </p:txBody>
      </p:sp>
      <p:sp>
        <p:nvSpPr>
          <p:cNvPr id="2" name="Rectangle 1">
            <a:extLst>
              <a:ext uri="{FF2B5EF4-FFF2-40B4-BE49-F238E27FC236}">
                <a16:creationId xmlns:a16="http://schemas.microsoft.com/office/drawing/2014/main" id="{F286DAD5-6E85-4630-9BAF-E4D37D567FA1}"/>
              </a:ext>
            </a:extLst>
          </p:cNvPr>
          <p:cNvSpPr/>
          <p:nvPr/>
        </p:nvSpPr>
        <p:spPr>
          <a:xfrm>
            <a:off x="8795452" y="3178715"/>
            <a:ext cx="2056973" cy="369332"/>
          </a:xfrm>
          <a:prstGeom prst="rect">
            <a:avLst/>
          </a:prstGeom>
        </p:spPr>
        <p:txBody>
          <a:bodyPr wrap="none">
            <a:spAutoFit/>
          </a:bodyPr>
          <a:lstStyle/>
          <a:p>
            <a:r>
              <a:rPr lang="en-US">
                <a:ea typeface="Microsoft Sans Serif"/>
                <a:cs typeface="Microsoft Sans Serif"/>
              </a:rPr>
              <a:t>bilateral matching </a:t>
            </a:r>
            <a:endParaRPr lang="en-US"/>
          </a:p>
        </p:txBody>
      </p:sp>
      <p:grpSp>
        <p:nvGrpSpPr>
          <p:cNvPr id="56" name="Group 55">
            <a:extLst>
              <a:ext uri="{FF2B5EF4-FFF2-40B4-BE49-F238E27FC236}">
                <a16:creationId xmlns:a16="http://schemas.microsoft.com/office/drawing/2014/main" id="{BD60D81E-51CC-404A-B31B-C78DC22CC0E9}"/>
              </a:ext>
            </a:extLst>
          </p:cNvPr>
          <p:cNvGrpSpPr/>
          <p:nvPr/>
        </p:nvGrpSpPr>
        <p:grpSpPr>
          <a:xfrm>
            <a:off x="7434145" y="900150"/>
            <a:ext cx="4516324" cy="2243945"/>
            <a:chOff x="7527032" y="674212"/>
            <a:chExt cx="4516324" cy="2243945"/>
          </a:xfrm>
        </p:grpSpPr>
        <p:sp>
          <p:nvSpPr>
            <p:cNvPr id="8" name="Parallelogram 7">
              <a:extLst>
                <a:ext uri="{FF2B5EF4-FFF2-40B4-BE49-F238E27FC236}">
                  <a16:creationId xmlns:a16="http://schemas.microsoft.com/office/drawing/2014/main" id="{02663FF0-4A24-48C8-B0E8-3DABCDA0E557}"/>
                </a:ext>
              </a:extLst>
            </p:cNvPr>
            <p:cNvSpPr/>
            <p:nvPr/>
          </p:nvSpPr>
          <p:spPr>
            <a:xfrm rot="9969031">
              <a:off x="7527032" y="760218"/>
              <a:ext cx="1807530" cy="1461477"/>
            </a:xfrm>
            <a:prstGeom prst="parallelogram">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9" name="Parallelogram 8">
              <a:extLst>
                <a:ext uri="{FF2B5EF4-FFF2-40B4-BE49-F238E27FC236}">
                  <a16:creationId xmlns:a16="http://schemas.microsoft.com/office/drawing/2014/main" id="{C9CC23B1-5CFC-4703-89CC-F6C7AB812899}"/>
                </a:ext>
              </a:extLst>
            </p:cNvPr>
            <p:cNvSpPr/>
            <p:nvPr/>
          </p:nvSpPr>
          <p:spPr>
            <a:xfrm rot="9969031">
              <a:off x="8682125" y="760216"/>
              <a:ext cx="1807530" cy="1461477"/>
            </a:xfrm>
            <a:prstGeom prst="parallelogram">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Parallelogram 9">
              <a:extLst>
                <a:ext uri="{FF2B5EF4-FFF2-40B4-BE49-F238E27FC236}">
                  <a16:creationId xmlns:a16="http://schemas.microsoft.com/office/drawing/2014/main" id="{3D1643E7-1A9B-4241-BDC6-21783219128F}"/>
                </a:ext>
              </a:extLst>
            </p:cNvPr>
            <p:cNvSpPr/>
            <p:nvPr/>
          </p:nvSpPr>
          <p:spPr>
            <a:xfrm rot="9969031">
              <a:off x="10235826" y="674212"/>
              <a:ext cx="1807530" cy="1461477"/>
            </a:xfrm>
            <a:prstGeom prst="parallelogram">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Parallelogram 10">
              <a:extLst>
                <a:ext uri="{FF2B5EF4-FFF2-40B4-BE49-F238E27FC236}">
                  <a16:creationId xmlns:a16="http://schemas.microsoft.com/office/drawing/2014/main" id="{0BEED2A6-999D-4313-BC33-0CE9587C23E4}"/>
                </a:ext>
              </a:extLst>
            </p:cNvPr>
            <p:cNvSpPr/>
            <p:nvPr/>
          </p:nvSpPr>
          <p:spPr>
            <a:xfrm rot="9969031">
              <a:off x="8203371" y="1546411"/>
              <a:ext cx="302342" cy="244458"/>
            </a:xfrm>
            <a:prstGeom prst="parallelogram">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Parallelogram 11">
              <a:extLst>
                <a:ext uri="{FF2B5EF4-FFF2-40B4-BE49-F238E27FC236}">
                  <a16:creationId xmlns:a16="http://schemas.microsoft.com/office/drawing/2014/main" id="{D4DF2E8E-4EA7-49C4-8BA2-9CF9D4CE6917}"/>
                </a:ext>
              </a:extLst>
            </p:cNvPr>
            <p:cNvSpPr/>
            <p:nvPr/>
          </p:nvSpPr>
          <p:spPr>
            <a:xfrm rot="9969031">
              <a:off x="9358464" y="1350584"/>
              <a:ext cx="302342" cy="244458"/>
            </a:xfrm>
            <a:prstGeom prst="parallelogram">
              <a:avLst/>
            </a:prstGeom>
            <a:solidFill>
              <a:srgbClr val="ACBAC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3" name="Parallelogram 12">
              <a:extLst>
                <a:ext uri="{FF2B5EF4-FFF2-40B4-BE49-F238E27FC236}">
                  <a16:creationId xmlns:a16="http://schemas.microsoft.com/office/drawing/2014/main" id="{EDC102CC-E2F0-43EB-861F-E0392DF2C4E8}"/>
                </a:ext>
              </a:extLst>
            </p:cNvPr>
            <p:cNvSpPr/>
            <p:nvPr/>
          </p:nvSpPr>
          <p:spPr>
            <a:xfrm rot="9969031">
              <a:off x="10852503" y="1042328"/>
              <a:ext cx="302342" cy="244458"/>
            </a:xfrm>
            <a:prstGeom prst="parallelogram">
              <a:avLst/>
            </a:prstGeom>
            <a:solidFill>
              <a:srgbClr val="ACBAC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15" name="Straight Arrow Connector 14">
              <a:extLst>
                <a:ext uri="{FF2B5EF4-FFF2-40B4-BE49-F238E27FC236}">
                  <a16:creationId xmlns:a16="http://schemas.microsoft.com/office/drawing/2014/main" id="{422FC731-F88A-4E94-A312-0ACFB9A3B312}"/>
                </a:ext>
              </a:extLst>
            </p:cNvPr>
            <p:cNvCxnSpPr>
              <a:cxnSpLocks/>
            </p:cNvCxnSpPr>
            <p:nvPr/>
          </p:nvCxnSpPr>
          <p:spPr>
            <a:xfrm flipV="1">
              <a:off x="9391613" y="1081260"/>
              <a:ext cx="1516185" cy="309724"/>
            </a:xfrm>
            <a:prstGeom prst="straightConnector1">
              <a:avLst/>
            </a:prstGeom>
            <a:ln w="12700">
              <a:solidFill>
                <a:srgbClr val="FF0000"/>
              </a:solidFill>
              <a:headEnd type="none" w="sm" len="sm"/>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5E3EB797-A9E5-48BB-B1B7-FA8AEC69AF37}"/>
                </a:ext>
              </a:extLst>
            </p:cNvPr>
            <p:cNvCxnSpPr>
              <a:cxnSpLocks/>
            </p:cNvCxnSpPr>
            <p:nvPr/>
          </p:nvCxnSpPr>
          <p:spPr>
            <a:xfrm flipH="1">
              <a:off x="8273040" y="1390984"/>
              <a:ext cx="1118576" cy="154861"/>
            </a:xfrm>
            <a:prstGeom prst="straightConnector1">
              <a:avLst/>
            </a:prstGeom>
            <a:ln w="12700">
              <a:solidFill>
                <a:srgbClr val="FF0000"/>
              </a:solidFill>
              <a:headEnd type="none" w="sm" len="sm"/>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C655C0DC-F49C-4E23-B449-E783F11B0D7C}"/>
                </a:ext>
              </a:extLst>
            </p:cNvPr>
            <p:cNvCxnSpPr>
              <a:cxnSpLocks/>
            </p:cNvCxnSpPr>
            <p:nvPr/>
          </p:nvCxnSpPr>
          <p:spPr>
            <a:xfrm flipV="1">
              <a:off x="9391612" y="1390982"/>
              <a:ext cx="1336847" cy="12101"/>
            </a:xfrm>
            <a:prstGeom prst="straightConnector1">
              <a:avLst/>
            </a:prstGeom>
            <a:ln w="12700">
              <a:headEnd type="none" w="sm" len="sm"/>
              <a:tailEnd type="triangle"/>
            </a:ln>
          </p:spPr>
          <p:style>
            <a:lnRef idx="1">
              <a:schemeClr val="dk1"/>
            </a:lnRef>
            <a:fillRef idx="0">
              <a:schemeClr val="dk1"/>
            </a:fillRef>
            <a:effectRef idx="0">
              <a:schemeClr val="dk1"/>
            </a:effectRef>
            <a:fontRef idx="minor">
              <a:schemeClr val="tx1"/>
            </a:fontRef>
          </p:style>
        </p:cxnSp>
        <p:sp>
          <p:nvSpPr>
            <p:cNvPr id="24" name="Parallelogram 23">
              <a:extLst>
                <a:ext uri="{FF2B5EF4-FFF2-40B4-BE49-F238E27FC236}">
                  <a16:creationId xmlns:a16="http://schemas.microsoft.com/office/drawing/2014/main" id="{0047E54F-DD6A-4776-B5E3-8A912887930A}"/>
                </a:ext>
              </a:extLst>
            </p:cNvPr>
            <p:cNvSpPr/>
            <p:nvPr/>
          </p:nvSpPr>
          <p:spPr>
            <a:xfrm rot="9969031">
              <a:off x="10676469" y="1368724"/>
              <a:ext cx="302342" cy="244458"/>
            </a:xfrm>
            <a:prstGeom prst="parallelogram">
              <a:avLst/>
            </a:prstGeom>
            <a:solidFill>
              <a:srgbClr val="ACBAC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30" name="Straight Arrow Connector 29">
              <a:extLst>
                <a:ext uri="{FF2B5EF4-FFF2-40B4-BE49-F238E27FC236}">
                  <a16:creationId xmlns:a16="http://schemas.microsoft.com/office/drawing/2014/main" id="{4365DADA-3C38-495A-A369-558FD55FFBC0}"/>
                </a:ext>
              </a:extLst>
            </p:cNvPr>
            <p:cNvCxnSpPr>
              <a:cxnSpLocks/>
            </p:cNvCxnSpPr>
            <p:nvPr/>
          </p:nvCxnSpPr>
          <p:spPr>
            <a:xfrm flipH="1" flipV="1">
              <a:off x="8344141" y="1201008"/>
              <a:ext cx="1067965" cy="199051"/>
            </a:xfrm>
            <a:prstGeom prst="straightConnector1">
              <a:avLst/>
            </a:prstGeom>
            <a:ln w="12700">
              <a:headEnd type="none" w="sm" len="sm"/>
              <a:tailEnd type="triangle"/>
            </a:ln>
          </p:spPr>
          <p:style>
            <a:lnRef idx="1">
              <a:schemeClr val="dk1"/>
            </a:lnRef>
            <a:fillRef idx="0">
              <a:schemeClr val="dk1"/>
            </a:fillRef>
            <a:effectRef idx="0">
              <a:schemeClr val="dk1"/>
            </a:effectRef>
            <a:fontRef idx="minor">
              <a:schemeClr val="tx1"/>
            </a:fontRef>
          </p:style>
        </p:cxnSp>
        <p:sp>
          <p:nvSpPr>
            <p:cNvPr id="32" name="Parallelogram 31">
              <a:extLst>
                <a:ext uri="{FF2B5EF4-FFF2-40B4-BE49-F238E27FC236}">
                  <a16:creationId xmlns:a16="http://schemas.microsoft.com/office/drawing/2014/main" id="{D43887A0-006C-4910-80F4-4AB43E362438}"/>
                </a:ext>
              </a:extLst>
            </p:cNvPr>
            <p:cNvSpPr/>
            <p:nvPr/>
          </p:nvSpPr>
          <p:spPr>
            <a:xfrm rot="9969031">
              <a:off x="8083051" y="1213863"/>
              <a:ext cx="302342" cy="244458"/>
            </a:xfrm>
            <a:prstGeom prst="parallelogram">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33" name="Straight Arrow Connector 32">
              <a:extLst>
                <a:ext uri="{FF2B5EF4-FFF2-40B4-BE49-F238E27FC236}">
                  <a16:creationId xmlns:a16="http://schemas.microsoft.com/office/drawing/2014/main" id="{412D1E49-01A6-48DC-B69B-BE0D76D0049F}"/>
                </a:ext>
              </a:extLst>
            </p:cNvPr>
            <p:cNvCxnSpPr>
              <a:cxnSpLocks/>
            </p:cNvCxnSpPr>
            <p:nvPr/>
          </p:nvCxnSpPr>
          <p:spPr>
            <a:xfrm flipH="1">
              <a:off x="8261492" y="1210063"/>
              <a:ext cx="94960" cy="368075"/>
            </a:xfrm>
            <a:prstGeom prst="straightConnector1">
              <a:avLst/>
            </a:prstGeom>
            <a:ln w="12700">
              <a:solidFill>
                <a:srgbClr val="00B050"/>
              </a:solidFill>
              <a:headEnd type="none" w="sm" len="sm"/>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332B435C-5C47-4CBD-B3F8-275C30885685}"/>
                </a:ext>
              </a:extLst>
            </p:cNvPr>
            <p:cNvCxnSpPr>
              <a:cxnSpLocks/>
            </p:cNvCxnSpPr>
            <p:nvPr/>
          </p:nvCxnSpPr>
          <p:spPr>
            <a:xfrm flipV="1">
              <a:off x="10728459" y="1081260"/>
              <a:ext cx="165298" cy="327874"/>
            </a:xfrm>
            <a:prstGeom prst="straightConnector1">
              <a:avLst/>
            </a:prstGeom>
            <a:ln w="12700">
              <a:solidFill>
                <a:srgbClr val="00B050"/>
              </a:solidFill>
              <a:headEnd type="none" w="sm" len="sm"/>
              <a:tailEnd type="triangl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DFD66509-C1DD-4E40-BFB7-528596DBAE93}"/>
                </a:ext>
              </a:extLst>
            </p:cNvPr>
            <p:cNvSpPr/>
            <p:nvPr/>
          </p:nvSpPr>
          <p:spPr>
            <a:xfrm>
              <a:off x="7735527" y="2482924"/>
              <a:ext cx="582211" cy="369332"/>
            </a:xfrm>
            <a:prstGeom prst="rect">
              <a:avLst/>
            </a:prstGeom>
          </p:spPr>
          <p:txBody>
            <a:bodyPr wrap="none">
              <a:spAutoFit/>
            </a:bodyPr>
            <a:lstStyle/>
            <a:p>
              <a:r>
                <a:rPr lang="en-US">
                  <a:ea typeface="Microsoft Sans Serif"/>
                  <a:cs typeface="Microsoft Sans Serif"/>
                </a:rPr>
                <a:t>ref0</a:t>
              </a:r>
              <a:endParaRPr lang="en-US"/>
            </a:p>
          </p:txBody>
        </p:sp>
        <p:sp>
          <p:nvSpPr>
            <p:cNvPr id="37" name="Rectangle 36">
              <a:extLst>
                <a:ext uri="{FF2B5EF4-FFF2-40B4-BE49-F238E27FC236}">
                  <a16:creationId xmlns:a16="http://schemas.microsoft.com/office/drawing/2014/main" id="{3C6CF573-AE59-47E7-9F7D-8064ACFB7E17}"/>
                </a:ext>
              </a:extLst>
            </p:cNvPr>
            <p:cNvSpPr/>
            <p:nvPr/>
          </p:nvSpPr>
          <p:spPr>
            <a:xfrm>
              <a:off x="10712568" y="2533195"/>
              <a:ext cx="582211" cy="369332"/>
            </a:xfrm>
            <a:prstGeom prst="rect">
              <a:avLst/>
            </a:prstGeom>
          </p:spPr>
          <p:txBody>
            <a:bodyPr wrap="none">
              <a:spAutoFit/>
            </a:bodyPr>
            <a:lstStyle/>
            <a:p>
              <a:r>
                <a:rPr lang="en-US">
                  <a:ea typeface="Microsoft Sans Serif"/>
                  <a:cs typeface="Microsoft Sans Serif"/>
                </a:rPr>
                <a:t>ref1</a:t>
              </a:r>
              <a:endParaRPr lang="en-US"/>
            </a:p>
          </p:txBody>
        </p:sp>
        <p:sp>
          <p:nvSpPr>
            <p:cNvPr id="38" name="Rectangle 37">
              <a:extLst>
                <a:ext uri="{FF2B5EF4-FFF2-40B4-BE49-F238E27FC236}">
                  <a16:creationId xmlns:a16="http://schemas.microsoft.com/office/drawing/2014/main" id="{13421287-3D78-4BEC-BD51-77C95B3C2992}"/>
                </a:ext>
              </a:extLst>
            </p:cNvPr>
            <p:cNvSpPr/>
            <p:nvPr/>
          </p:nvSpPr>
          <p:spPr>
            <a:xfrm>
              <a:off x="9224047" y="2548825"/>
              <a:ext cx="582211" cy="369332"/>
            </a:xfrm>
            <a:prstGeom prst="rect">
              <a:avLst/>
            </a:prstGeom>
          </p:spPr>
          <p:txBody>
            <a:bodyPr wrap="none">
              <a:spAutoFit/>
            </a:bodyPr>
            <a:lstStyle/>
            <a:p>
              <a:r>
                <a:rPr lang="en-US" err="1">
                  <a:ea typeface="Microsoft Sans Serif"/>
                  <a:cs typeface="Microsoft Sans Serif"/>
                </a:rPr>
                <a:t>curr</a:t>
              </a:r>
              <a:endParaRPr lang="en-US"/>
            </a:p>
          </p:txBody>
        </p:sp>
      </p:grpSp>
      <p:sp>
        <p:nvSpPr>
          <p:cNvPr id="39" name="Parallelogram 38">
            <a:extLst>
              <a:ext uri="{FF2B5EF4-FFF2-40B4-BE49-F238E27FC236}">
                <a16:creationId xmlns:a16="http://schemas.microsoft.com/office/drawing/2014/main" id="{B7ED2804-5817-43E9-B9DF-FB5C8B11929A}"/>
              </a:ext>
            </a:extLst>
          </p:cNvPr>
          <p:cNvSpPr/>
          <p:nvPr/>
        </p:nvSpPr>
        <p:spPr>
          <a:xfrm rot="9969031">
            <a:off x="7332755" y="4134936"/>
            <a:ext cx="1807530" cy="1461477"/>
          </a:xfrm>
          <a:prstGeom prst="parallelogram">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0" name="Parallelogram 39">
            <a:extLst>
              <a:ext uri="{FF2B5EF4-FFF2-40B4-BE49-F238E27FC236}">
                <a16:creationId xmlns:a16="http://schemas.microsoft.com/office/drawing/2014/main" id="{E27257FA-5E72-43CE-AEE2-CBE65ADB152C}"/>
              </a:ext>
            </a:extLst>
          </p:cNvPr>
          <p:cNvSpPr/>
          <p:nvPr/>
        </p:nvSpPr>
        <p:spPr>
          <a:xfrm rot="9969031">
            <a:off x="8487848" y="4134934"/>
            <a:ext cx="1807530" cy="1461477"/>
          </a:xfrm>
          <a:prstGeom prst="parallelogram">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1" name="Parallelogram 40">
            <a:extLst>
              <a:ext uri="{FF2B5EF4-FFF2-40B4-BE49-F238E27FC236}">
                <a16:creationId xmlns:a16="http://schemas.microsoft.com/office/drawing/2014/main" id="{C660A08A-D5D8-48D8-BAA8-506FDDBA61F3}"/>
              </a:ext>
            </a:extLst>
          </p:cNvPr>
          <p:cNvSpPr/>
          <p:nvPr/>
        </p:nvSpPr>
        <p:spPr>
          <a:xfrm rot="9969031">
            <a:off x="10041549" y="4048930"/>
            <a:ext cx="1807530" cy="1461477"/>
          </a:xfrm>
          <a:prstGeom prst="parallelogram">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3" name="Parallelogram 42">
            <a:extLst>
              <a:ext uri="{FF2B5EF4-FFF2-40B4-BE49-F238E27FC236}">
                <a16:creationId xmlns:a16="http://schemas.microsoft.com/office/drawing/2014/main" id="{0A0DD31F-487D-4CB9-B1EA-4FE5A4258E0B}"/>
              </a:ext>
            </a:extLst>
          </p:cNvPr>
          <p:cNvSpPr/>
          <p:nvPr/>
        </p:nvSpPr>
        <p:spPr>
          <a:xfrm rot="9969031">
            <a:off x="9164187" y="4725302"/>
            <a:ext cx="302342" cy="244458"/>
          </a:xfrm>
          <a:prstGeom prst="parallelogram">
            <a:avLst/>
          </a:prstGeom>
          <a:solidFill>
            <a:srgbClr val="ACBAC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4" name="Parallelogram 43">
            <a:extLst>
              <a:ext uri="{FF2B5EF4-FFF2-40B4-BE49-F238E27FC236}">
                <a16:creationId xmlns:a16="http://schemas.microsoft.com/office/drawing/2014/main" id="{85F39B70-A6D3-4A91-89A5-A9342E078298}"/>
              </a:ext>
            </a:extLst>
          </p:cNvPr>
          <p:cNvSpPr/>
          <p:nvPr/>
        </p:nvSpPr>
        <p:spPr>
          <a:xfrm rot="9969031">
            <a:off x="10658226" y="4417046"/>
            <a:ext cx="302342" cy="244458"/>
          </a:xfrm>
          <a:prstGeom prst="parallelogram">
            <a:avLst/>
          </a:prstGeom>
          <a:solidFill>
            <a:srgbClr val="ACBAC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45" name="Straight Arrow Connector 44">
            <a:extLst>
              <a:ext uri="{FF2B5EF4-FFF2-40B4-BE49-F238E27FC236}">
                <a16:creationId xmlns:a16="http://schemas.microsoft.com/office/drawing/2014/main" id="{FD89E780-45CE-4AB3-8BBA-9A715C0036C8}"/>
              </a:ext>
            </a:extLst>
          </p:cNvPr>
          <p:cNvCxnSpPr>
            <a:cxnSpLocks/>
          </p:cNvCxnSpPr>
          <p:nvPr/>
        </p:nvCxnSpPr>
        <p:spPr>
          <a:xfrm flipV="1">
            <a:off x="9197336" y="4455978"/>
            <a:ext cx="1516185" cy="309724"/>
          </a:xfrm>
          <a:prstGeom prst="straightConnector1">
            <a:avLst/>
          </a:prstGeom>
          <a:ln w="12700">
            <a:solidFill>
              <a:srgbClr val="FF0000"/>
            </a:solidFill>
            <a:headEnd type="none" w="sm" len="sm"/>
            <a:tailEnd type="triangle"/>
          </a:ln>
        </p:spPr>
        <p:style>
          <a:lnRef idx="1">
            <a:schemeClr val="dk1"/>
          </a:lnRef>
          <a:fillRef idx="0">
            <a:schemeClr val="dk1"/>
          </a:fillRef>
          <a:effectRef idx="0">
            <a:schemeClr val="dk1"/>
          </a:effectRef>
          <a:fontRef idx="minor">
            <a:schemeClr val="tx1"/>
          </a:fontRef>
        </p:style>
      </p:cxnSp>
      <p:cxnSp>
        <p:nvCxnSpPr>
          <p:cNvPr id="47" name="Straight Arrow Connector 46">
            <a:extLst>
              <a:ext uri="{FF2B5EF4-FFF2-40B4-BE49-F238E27FC236}">
                <a16:creationId xmlns:a16="http://schemas.microsoft.com/office/drawing/2014/main" id="{A1ACCB98-EEC3-4F14-9E75-F9C72DFAA7DB}"/>
              </a:ext>
            </a:extLst>
          </p:cNvPr>
          <p:cNvCxnSpPr>
            <a:cxnSpLocks/>
          </p:cNvCxnSpPr>
          <p:nvPr/>
        </p:nvCxnSpPr>
        <p:spPr>
          <a:xfrm flipV="1">
            <a:off x="9197335" y="4765700"/>
            <a:ext cx="1336847" cy="12101"/>
          </a:xfrm>
          <a:prstGeom prst="straightConnector1">
            <a:avLst/>
          </a:prstGeom>
          <a:ln w="12700">
            <a:headEnd type="none" w="sm" len="sm"/>
            <a:tailEnd type="triangle"/>
          </a:ln>
        </p:spPr>
        <p:style>
          <a:lnRef idx="1">
            <a:schemeClr val="dk1"/>
          </a:lnRef>
          <a:fillRef idx="0">
            <a:schemeClr val="dk1"/>
          </a:fillRef>
          <a:effectRef idx="0">
            <a:schemeClr val="dk1"/>
          </a:effectRef>
          <a:fontRef idx="minor">
            <a:schemeClr val="tx1"/>
          </a:fontRef>
        </p:style>
      </p:cxnSp>
      <p:sp>
        <p:nvSpPr>
          <p:cNvPr id="48" name="Parallelogram 47">
            <a:extLst>
              <a:ext uri="{FF2B5EF4-FFF2-40B4-BE49-F238E27FC236}">
                <a16:creationId xmlns:a16="http://schemas.microsoft.com/office/drawing/2014/main" id="{3C0E4CA6-D35A-4670-B223-3FB5C7A295A7}"/>
              </a:ext>
            </a:extLst>
          </p:cNvPr>
          <p:cNvSpPr/>
          <p:nvPr/>
        </p:nvSpPr>
        <p:spPr>
          <a:xfrm rot="9969031">
            <a:off x="10482192" y="4743442"/>
            <a:ext cx="302342" cy="244458"/>
          </a:xfrm>
          <a:prstGeom prst="parallelogram">
            <a:avLst/>
          </a:prstGeom>
          <a:solidFill>
            <a:srgbClr val="ACBAC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49" name="Straight Arrow Connector 48">
            <a:extLst>
              <a:ext uri="{FF2B5EF4-FFF2-40B4-BE49-F238E27FC236}">
                <a16:creationId xmlns:a16="http://schemas.microsoft.com/office/drawing/2014/main" id="{8F190A21-3B1F-4BB1-B370-A0BB76129F68}"/>
              </a:ext>
            </a:extLst>
          </p:cNvPr>
          <p:cNvCxnSpPr>
            <a:cxnSpLocks/>
          </p:cNvCxnSpPr>
          <p:nvPr/>
        </p:nvCxnSpPr>
        <p:spPr>
          <a:xfrm flipH="1" flipV="1">
            <a:off x="8149864" y="4575726"/>
            <a:ext cx="1067965" cy="199051"/>
          </a:xfrm>
          <a:prstGeom prst="straightConnector1">
            <a:avLst/>
          </a:prstGeom>
          <a:ln w="12700">
            <a:headEnd type="none" w="sm" len="sm"/>
            <a:tailEnd type="triangle"/>
          </a:ln>
        </p:spPr>
        <p:style>
          <a:lnRef idx="1">
            <a:schemeClr val="dk1"/>
          </a:lnRef>
          <a:fillRef idx="0">
            <a:schemeClr val="dk1"/>
          </a:fillRef>
          <a:effectRef idx="0">
            <a:schemeClr val="dk1"/>
          </a:effectRef>
          <a:fontRef idx="minor">
            <a:schemeClr val="tx1"/>
          </a:fontRef>
        </p:style>
      </p:cxnSp>
      <p:sp>
        <p:nvSpPr>
          <p:cNvPr id="50" name="Parallelogram 49">
            <a:extLst>
              <a:ext uri="{FF2B5EF4-FFF2-40B4-BE49-F238E27FC236}">
                <a16:creationId xmlns:a16="http://schemas.microsoft.com/office/drawing/2014/main" id="{1656ACFA-BCFC-4EDE-A8A3-8F37700AFE67}"/>
              </a:ext>
            </a:extLst>
          </p:cNvPr>
          <p:cNvSpPr/>
          <p:nvPr/>
        </p:nvSpPr>
        <p:spPr>
          <a:xfrm rot="9969031">
            <a:off x="7888774" y="4588581"/>
            <a:ext cx="302342" cy="244458"/>
          </a:xfrm>
          <a:prstGeom prst="parallelogram">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52" name="Straight Arrow Connector 51">
            <a:extLst>
              <a:ext uri="{FF2B5EF4-FFF2-40B4-BE49-F238E27FC236}">
                <a16:creationId xmlns:a16="http://schemas.microsoft.com/office/drawing/2014/main" id="{C98A5F39-DBDC-4BBD-A5EE-FB5A45540DF6}"/>
              </a:ext>
            </a:extLst>
          </p:cNvPr>
          <p:cNvCxnSpPr>
            <a:cxnSpLocks/>
          </p:cNvCxnSpPr>
          <p:nvPr/>
        </p:nvCxnSpPr>
        <p:spPr>
          <a:xfrm flipV="1">
            <a:off x="10534182" y="4455978"/>
            <a:ext cx="165298" cy="327874"/>
          </a:xfrm>
          <a:prstGeom prst="straightConnector1">
            <a:avLst/>
          </a:prstGeom>
          <a:ln w="12700">
            <a:solidFill>
              <a:srgbClr val="00B050"/>
            </a:solidFill>
            <a:headEnd type="none" w="sm" len="sm"/>
            <a:tailEnd type="triangle"/>
          </a:ln>
        </p:spPr>
        <p:style>
          <a:lnRef idx="1">
            <a:schemeClr val="dk1"/>
          </a:lnRef>
          <a:fillRef idx="0">
            <a:schemeClr val="dk1"/>
          </a:fillRef>
          <a:effectRef idx="0">
            <a:schemeClr val="dk1"/>
          </a:effectRef>
          <a:fontRef idx="minor">
            <a:schemeClr val="tx1"/>
          </a:fontRef>
        </p:style>
      </p:cxnSp>
      <p:sp>
        <p:nvSpPr>
          <p:cNvPr id="53" name="Rectangle 52">
            <a:extLst>
              <a:ext uri="{FF2B5EF4-FFF2-40B4-BE49-F238E27FC236}">
                <a16:creationId xmlns:a16="http://schemas.microsoft.com/office/drawing/2014/main" id="{CA222843-03B7-4B11-B392-2AA14A9ADE1A}"/>
              </a:ext>
            </a:extLst>
          </p:cNvPr>
          <p:cNvSpPr/>
          <p:nvPr/>
        </p:nvSpPr>
        <p:spPr>
          <a:xfrm>
            <a:off x="7541250" y="5857642"/>
            <a:ext cx="582211" cy="369332"/>
          </a:xfrm>
          <a:prstGeom prst="rect">
            <a:avLst/>
          </a:prstGeom>
        </p:spPr>
        <p:txBody>
          <a:bodyPr wrap="none">
            <a:spAutoFit/>
          </a:bodyPr>
          <a:lstStyle/>
          <a:p>
            <a:r>
              <a:rPr lang="en-US">
                <a:ea typeface="Microsoft Sans Serif"/>
                <a:cs typeface="Microsoft Sans Serif"/>
              </a:rPr>
              <a:t>ref0</a:t>
            </a:r>
            <a:endParaRPr lang="en-US"/>
          </a:p>
        </p:txBody>
      </p:sp>
      <p:sp>
        <p:nvSpPr>
          <p:cNvPr id="54" name="Rectangle 53">
            <a:extLst>
              <a:ext uri="{FF2B5EF4-FFF2-40B4-BE49-F238E27FC236}">
                <a16:creationId xmlns:a16="http://schemas.microsoft.com/office/drawing/2014/main" id="{5139E1F9-5CBE-40EB-987B-CEEEB5072992}"/>
              </a:ext>
            </a:extLst>
          </p:cNvPr>
          <p:cNvSpPr/>
          <p:nvPr/>
        </p:nvSpPr>
        <p:spPr>
          <a:xfrm>
            <a:off x="10518291" y="5907913"/>
            <a:ext cx="582211" cy="369332"/>
          </a:xfrm>
          <a:prstGeom prst="rect">
            <a:avLst/>
          </a:prstGeom>
        </p:spPr>
        <p:txBody>
          <a:bodyPr wrap="none">
            <a:spAutoFit/>
          </a:bodyPr>
          <a:lstStyle/>
          <a:p>
            <a:r>
              <a:rPr lang="en-US">
                <a:ea typeface="Microsoft Sans Serif"/>
                <a:cs typeface="Microsoft Sans Serif"/>
              </a:rPr>
              <a:t>ref1</a:t>
            </a:r>
            <a:endParaRPr lang="en-US"/>
          </a:p>
        </p:txBody>
      </p:sp>
      <p:sp>
        <p:nvSpPr>
          <p:cNvPr id="55" name="Rectangle 54">
            <a:extLst>
              <a:ext uri="{FF2B5EF4-FFF2-40B4-BE49-F238E27FC236}">
                <a16:creationId xmlns:a16="http://schemas.microsoft.com/office/drawing/2014/main" id="{FA757361-067E-45D7-828D-7F645646202F}"/>
              </a:ext>
            </a:extLst>
          </p:cNvPr>
          <p:cNvSpPr/>
          <p:nvPr/>
        </p:nvSpPr>
        <p:spPr>
          <a:xfrm>
            <a:off x="9029770" y="5923543"/>
            <a:ext cx="582211" cy="369332"/>
          </a:xfrm>
          <a:prstGeom prst="rect">
            <a:avLst/>
          </a:prstGeom>
        </p:spPr>
        <p:txBody>
          <a:bodyPr wrap="none">
            <a:spAutoFit/>
          </a:bodyPr>
          <a:lstStyle/>
          <a:p>
            <a:r>
              <a:rPr lang="en-US" err="1">
                <a:ea typeface="Microsoft Sans Serif"/>
                <a:cs typeface="Microsoft Sans Serif"/>
              </a:rPr>
              <a:t>curr</a:t>
            </a:r>
            <a:endParaRPr lang="en-US"/>
          </a:p>
        </p:txBody>
      </p:sp>
      <p:sp>
        <p:nvSpPr>
          <p:cNvPr id="57" name="Rectangle 56">
            <a:extLst>
              <a:ext uri="{FF2B5EF4-FFF2-40B4-BE49-F238E27FC236}">
                <a16:creationId xmlns:a16="http://schemas.microsoft.com/office/drawing/2014/main" id="{E97B4697-64B8-4056-8DAF-8E41294387D6}"/>
              </a:ext>
            </a:extLst>
          </p:cNvPr>
          <p:cNvSpPr/>
          <p:nvPr/>
        </p:nvSpPr>
        <p:spPr>
          <a:xfrm>
            <a:off x="7292339" y="6371712"/>
            <a:ext cx="4336444" cy="369332"/>
          </a:xfrm>
          <a:prstGeom prst="rect">
            <a:avLst/>
          </a:prstGeom>
        </p:spPr>
        <p:txBody>
          <a:bodyPr wrap="none">
            <a:spAutoFit/>
          </a:bodyPr>
          <a:lstStyle/>
          <a:p>
            <a:r>
              <a:rPr lang="en-US"/>
              <a:t> PU level refinement in new merge mode</a:t>
            </a:r>
          </a:p>
        </p:txBody>
      </p:sp>
      <p:sp>
        <p:nvSpPr>
          <p:cNvPr id="58" name="Rectangle 57">
            <a:extLst>
              <a:ext uri="{FF2B5EF4-FFF2-40B4-BE49-F238E27FC236}">
                <a16:creationId xmlns:a16="http://schemas.microsoft.com/office/drawing/2014/main" id="{57E8C532-1BE3-4E03-BD4C-C8E506819243}"/>
              </a:ext>
            </a:extLst>
          </p:cNvPr>
          <p:cNvSpPr/>
          <p:nvPr/>
        </p:nvSpPr>
        <p:spPr>
          <a:xfrm>
            <a:off x="8840389" y="1314640"/>
            <a:ext cx="500458" cy="276999"/>
          </a:xfrm>
          <a:prstGeom prst="rect">
            <a:avLst/>
          </a:prstGeom>
        </p:spPr>
        <p:txBody>
          <a:bodyPr wrap="none">
            <a:spAutoFit/>
          </a:bodyPr>
          <a:lstStyle/>
          <a:p>
            <a:r>
              <a:rPr lang="en-US" sz="1200">
                <a:ea typeface="Microsoft Sans Serif"/>
                <a:cs typeface="Microsoft Sans Serif"/>
              </a:rPr>
              <a:t>MV0</a:t>
            </a:r>
            <a:endParaRPr lang="en-US" sz="1200"/>
          </a:p>
        </p:txBody>
      </p:sp>
      <p:sp>
        <p:nvSpPr>
          <p:cNvPr id="59" name="Rectangle 58">
            <a:extLst>
              <a:ext uri="{FF2B5EF4-FFF2-40B4-BE49-F238E27FC236}">
                <a16:creationId xmlns:a16="http://schemas.microsoft.com/office/drawing/2014/main" id="{1A0E35BA-9C7D-4162-8384-459E491348CE}"/>
              </a:ext>
            </a:extLst>
          </p:cNvPr>
          <p:cNvSpPr/>
          <p:nvPr/>
        </p:nvSpPr>
        <p:spPr>
          <a:xfrm>
            <a:off x="9660824" y="1649232"/>
            <a:ext cx="500458" cy="276999"/>
          </a:xfrm>
          <a:prstGeom prst="rect">
            <a:avLst/>
          </a:prstGeom>
        </p:spPr>
        <p:txBody>
          <a:bodyPr wrap="none">
            <a:spAutoFit/>
          </a:bodyPr>
          <a:lstStyle/>
          <a:p>
            <a:r>
              <a:rPr lang="en-US" sz="1200">
                <a:ea typeface="Microsoft Sans Serif"/>
                <a:cs typeface="Microsoft Sans Serif"/>
              </a:rPr>
              <a:t>MV1</a:t>
            </a:r>
            <a:endParaRPr lang="en-US" sz="1200"/>
          </a:p>
        </p:txBody>
      </p:sp>
      <p:sp>
        <p:nvSpPr>
          <p:cNvPr id="60" name="Rectangle 59">
            <a:extLst>
              <a:ext uri="{FF2B5EF4-FFF2-40B4-BE49-F238E27FC236}">
                <a16:creationId xmlns:a16="http://schemas.microsoft.com/office/drawing/2014/main" id="{FCA5ED59-D68F-453B-B06F-17E89AB8CB6B}"/>
              </a:ext>
            </a:extLst>
          </p:cNvPr>
          <p:cNvSpPr/>
          <p:nvPr/>
        </p:nvSpPr>
        <p:spPr>
          <a:xfrm>
            <a:off x="8315945" y="1748302"/>
            <a:ext cx="529312" cy="276999"/>
          </a:xfrm>
          <a:prstGeom prst="rect">
            <a:avLst/>
          </a:prstGeom>
        </p:spPr>
        <p:txBody>
          <a:bodyPr wrap="none">
            <a:spAutoFit/>
          </a:bodyPr>
          <a:lstStyle/>
          <a:p>
            <a:r>
              <a:rPr lang="en-US" sz="1200">
                <a:ea typeface="Microsoft Sans Serif"/>
                <a:cs typeface="Microsoft Sans Serif"/>
              </a:rPr>
              <a:t>MV0’</a:t>
            </a:r>
            <a:endParaRPr lang="en-US" sz="1200"/>
          </a:p>
        </p:txBody>
      </p:sp>
      <p:sp>
        <p:nvSpPr>
          <p:cNvPr id="61" name="Rectangle 60">
            <a:extLst>
              <a:ext uri="{FF2B5EF4-FFF2-40B4-BE49-F238E27FC236}">
                <a16:creationId xmlns:a16="http://schemas.microsoft.com/office/drawing/2014/main" id="{AD880478-0647-4DEA-B13B-811B22C67031}"/>
              </a:ext>
            </a:extLst>
          </p:cNvPr>
          <p:cNvSpPr/>
          <p:nvPr/>
        </p:nvSpPr>
        <p:spPr>
          <a:xfrm>
            <a:off x="10362310" y="1057315"/>
            <a:ext cx="529312" cy="276999"/>
          </a:xfrm>
          <a:prstGeom prst="rect">
            <a:avLst/>
          </a:prstGeom>
        </p:spPr>
        <p:txBody>
          <a:bodyPr wrap="none">
            <a:spAutoFit/>
          </a:bodyPr>
          <a:lstStyle/>
          <a:p>
            <a:r>
              <a:rPr lang="en-US" sz="1200">
                <a:ea typeface="Microsoft Sans Serif"/>
                <a:cs typeface="Microsoft Sans Serif"/>
              </a:rPr>
              <a:t>MV1’</a:t>
            </a:r>
            <a:endParaRPr lang="en-US" sz="1200"/>
          </a:p>
        </p:txBody>
      </p:sp>
      <p:sp>
        <p:nvSpPr>
          <p:cNvPr id="62" name="Rectangle 61">
            <a:extLst>
              <a:ext uri="{FF2B5EF4-FFF2-40B4-BE49-F238E27FC236}">
                <a16:creationId xmlns:a16="http://schemas.microsoft.com/office/drawing/2014/main" id="{8C218673-4C06-4E24-B44B-C2F3B03DB36B}"/>
              </a:ext>
            </a:extLst>
          </p:cNvPr>
          <p:cNvSpPr/>
          <p:nvPr/>
        </p:nvSpPr>
        <p:spPr>
          <a:xfrm>
            <a:off x="8199539" y="4328409"/>
            <a:ext cx="500458" cy="276999"/>
          </a:xfrm>
          <a:prstGeom prst="rect">
            <a:avLst/>
          </a:prstGeom>
        </p:spPr>
        <p:txBody>
          <a:bodyPr wrap="none">
            <a:spAutoFit/>
          </a:bodyPr>
          <a:lstStyle/>
          <a:p>
            <a:r>
              <a:rPr lang="en-US" sz="1200">
                <a:ea typeface="Microsoft Sans Serif"/>
                <a:cs typeface="Microsoft Sans Serif"/>
              </a:rPr>
              <a:t>MV0</a:t>
            </a:r>
            <a:endParaRPr lang="en-US" sz="1200"/>
          </a:p>
        </p:txBody>
      </p:sp>
      <p:sp>
        <p:nvSpPr>
          <p:cNvPr id="63" name="Rectangle 62">
            <a:extLst>
              <a:ext uri="{FF2B5EF4-FFF2-40B4-BE49-F238E27FC236}">
                <a16:creationId xmlns:a16="http://schemas.microsoft.com/office/drawing/2014/main" id="{5D47FEBF-FBDA-4461-9701-A8431E8F0ED2}"/>
              </a:ext>
            </a:extLst>
          </p:cNvPr>
          <p:cNvSpPr/>
          <p:nvPr/>
        </p:nvSpPr>
        <p:spPr>
          <a:xfrm>
            <a:off x="9611981" y="4811836"/>
            <a:ext cx="500458" cy="276999"/>
          </a:xfrm>
          <a:prstGeom prst="rect">
            <a:avLst/>
          </a:prstGeom>
        </p:spPr>
        <p:txBody>
          <a:bodyPr wrap="none">
            <a:spAutoFit/>
          </a:bodyPr>
          <a:lstStyle/>
          <a:p>
            <a:r>
              <a:rPr lang="en-US" sz="1200">
                <a:ea typeface="Microsoft Sans Serif"/>
                <a:cs typeface="Microsoft Sans Serif"/>
              </a:rPr>
              <a:t>MV1</a:t>
            </a:r>
            <a:endParaRPr lang="en-US" sz="1200"/>
          </a:p>
        </p:txBody>
      </p:sp>
      <p:sp>
        <p:nvSpPr>
          <p:cNvPr id="64" name="Rectangle 63">
            <a:extLst>
              <a:ext uri="{FF2B5EF4-FFF2-40B4-BE49-F238E27FC236}">
                <a16:creationId xmlns:a16="http://schemas.microsoft.com/office/drawing/2014/main" id="{28DD5858-A354-4ECB-BA02-6B343FFB5684}"/>
              </a:ext>
            </a:extLst>
          </p:cNvPr>
          <p:cNvSpPr/>
          <p:nvPr/>
        </p:nvSpPr>
        <p:spPr>
          <a:xfrm>
            <a:off x="10319031" y="4165338"/>
            <a:ext cx="529312" cy="276999"/>
          </a:xfrm>
          <a:prstGeom prst="rect">
            <a:avLst/>
          </a:prstGeom>
        </p:spPr>
        <p:txBody>
          <a:bodyPr wrap="none">
            <a:spAutoFit/>
          </a:bodyPr>
          <a:lstStyle/>
          <a:p>
            <a:r>
              <a:rPr lang="en-US" sz="1200">
                <a:ea typeface="Microsoft Sans Serif"/>
                <a:cs typeface="Microsoft Sans Serif"/>
              </a:rPr>
              <a:t>MV1’</a:t>
            </a:r>
            <a:endParaRPr lang="en-US" sz="1200"/>
          </a:p>
        </p:txBody>
      </p:sp>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65125"/>
            <a:ext cx="11187112" cy="439479"/>
          </a:xfrm>
        </p:spPr>
        <p:txBody>
          <a:bodyPr/>
          <a:lstStyle/>
          <a:p>
            <a:r>
              <a:rPr lang="en-US"/>
              <a:t>Test results</a:t>
            </a:r>
          </a:p>
        </p:txBody>
      </p:sp>
      <p:pic>
        <p:nvPicPr>
          <p:cNvPr id="7" name="Picture 6">
            <a:extLst>
              <a:ext uri="{FF2B5EF4-FFF2-40B4-BE49-F238E27FC236}">
                <a16:creationId xmlns:a16="http://schemas.microsoft.com/office/drawing/2014/main" id="{9A04BDB0-37AA-4F87-ABD1-A551649E27D8}"/>
              </a:ext>
            </a:extLst>
          </p:cNvPr>
          <p:cNvPicPr>
            <a:picLocks noChangeAspect="1"/>
          </p:cNvPicPr>
          <p:nvPr/>
        </p:nvPicPr>
        <p:blipFill>
          <a:blip r:embed="rId2"/>
          <a:stretch>
            <a:fillRect/>
          </a:stretch>
        </p:blipFill>
        <p:spPr>
          <a:xfrm>
            <a:off x="-364687" y="1740984"/>
            <a:ext cx="5942076" cy="2442972"/>
          </a:xfrm>
          <a:prstGeom prst="rect">
            <a:avLst/>
          </a:prstGeom>
        </p:spPr>
      </p:pic>
      <p:pic>
        <p:nvPicPr>
          <p:cNvPr id="9" name="Picture 8">
            <a:extLst>
              <a:ext uri="{FF2B5EF4-FFF2-40B4-BE49-F238E27FC236}">
                <a16:creationId xmlns:a16="http://schemas.microsoft.com/office/drawing/2014/main" id="{6804E37B-F34D-4366-9167-AF2780EDB7D8}"/>
              </a:ext>
            </a:extLst>
          </p:cNvPr>
          <p:cNvPicPr>
            <a:picLocks noChangeAspect="1"/>
          </p:cNvPicPr>
          <p:nvPr/>
        </p:nvPicPr>
        <p:blipFill>
          <a:blip r:embed="rId3"/>
          <a:stretch>
            <a:fillRect/>
          </a:stretch>
        </p:blipFill>
        <p:spPr>
          <a:xfrm>
            <a:off x="5177697" y="1807278"/>
            <a:ext cx="5942076" cy="2310384"/>
          </a:xfrm>
          <a:prstGeom prst="rect">
            <a:avLst/>
          </a:prstGeom>
        </p:spPr>
      </p:pic>
      <p:graphicFrame>
        <p:nvGraphicFramePr>
          <p:cNvPr id="10" name="Table 9">
            <a:extLst>
              <a:ext uri="{FF2B5EF4-FFF2-40B4-BE49-F238E27FC236}">
                <a16:creationId xmlns:a16="http://schemas.microsoft.com/office/drawing/2014/main" id="{C59FEAED-A98C-4336-8797-57F576DA261D}"/>
              </a:ext>
            </a:extLst>
          </p:cNvPr>
          <p:cNvGraphicFramePr>
            <a:graphicFrameLocks noGrp="1"/>
          </p:cNvGraphicFramePr>
          <p:nvPr>
            <p:extLst>
              <p:ext uri="{D42A27DB-BD31-4B8C-83A1-F6EECF244321}">
                <p14:modId xmlns:p14="http://schemas.microsoft.com/office/powerpoint/2010/main" val="3091365113"/>
              </p:ext>
            </p:extLst>
          </p:nvPr>
        </p:nvGraphicFramePr>
        <p:xfrm>
          <a:off x="402900" y="4562485"/>
          <a:ext cx="4406902" cy="2162175"/>
        </p:xfrm>
        <a:graphic>
          <a:graphicData uri="http://schemas.openxmlformats.org/drawingml/2006/table">
            <a:tbl>
              <a:tblPr/>
              <a:tblGrid>
                <a:gridCol w="1037662">
                  <a:extLst>
                    <a:ext uri="{9D8B030D-6E8A-4147-A177-3AD203B41FA5}">
                      <a16:colId xmlns:a16="http://schemas.microsoft.com/office/drawing/2014/main" val="560731165"/>
                    </a:ext>
                  </a:extLst>
                </a:gridCol>
                <a:gridCol w="673848">
                  <a:extLst>
                    <a:ext uri="{9D8B030D-6E8A-4147-A177-3AD203B41FA5}">
                      <a16:colId xmlns:a16="http://schemas.microsoft.com/office/drawing/2014/main" val="1209932392"/>
                    </a:ext>
                  </a:extLst>
                </a:gridCol>
                <a:gridCol w="673848">
                  <a:extLst>
                    <a:ext uri="{9D8B030D-6E8A-4147-A177-3AD203B41FA5}">
                      <a16:colId xmlns:a16="http://schemas.microsoft.com/office/drawing/2014/main" val="3583960066"/>
                    </a:ext>
                  </a:extLst>
                </a:gridCol>
                <a:gridCol w="673848">
                  <a:extLst>
                    <a:ext uri="{9D8B030D-6E8A-4147-A177-3AD203B41FA5}">
                      <a16:colId xmlns:a16="http://schemas.microsoft.com/office/drawing/2014/main" val="1475847491"/>
                    </a:ext>
                  </a:extLst>
                </a:gridCol>
                <a:gridCol w="673848">
                  <a:extLst>
                    <a:ext uri="{9D8B030D-6E8A-4147-A177-3AD203B41FA5}">
                      <a16:colId xmlns:a16="http://schemas.microsoft.com/office/drawing/2014/main" val="853707672"/>
                    </a:ext>
                  </a:extLst>
                </a:gridCol>
                <a:gridCol w="673848">
                  <a:extLst>
                    <a:ext uri="{9D8B030D-6E8A-4147-A177-3AD203B41FA5}">
                      <a16:colId xmlns:a16="http://schemas.microsoft.com/office/drawing/2014/main" val="254332439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252317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ECM-1.0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3941049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909513"/>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22304898"/>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6250263"/>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58158501"/>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1809791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81190"/>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-0.27%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-0.26%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116%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010723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19411212"/>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6017652"/>
                  </a:ext>
                </a:extLst>
              </a:tr>
            </a:tbl>
          </a:graphicData>
        </a:graphic>
      </p:graphicFrame>
      <p:sp>
        <p:nvSpPr>
          <p:cNvPr id="11" name="Rectangle 10">
            <a:extLst>
              <a:ext uri="{FF2B5EF4-FFF2-40B4-BE49-F238E27FC236}">
                <a16:creationId xmlns:a16="http://schemas.microsoft.com/office/drawing/2014/main" id="{C11145FB-A61F-4A1C-ACF3-A5D2F34D1543}"/>
              </a:ext>
            </a:extLst>
          </p:cNvPr>
          <p:cNvSpPr/>
          <p:nvPr/>
        </p:nvSpPr>
        <p:spPr>
          <a:xfrm>
            <a:off x="309372" y="4074713"/>
            <a:ext cx="5139548" cy="369332"/>
          </a:xfrm>
          <a:prstGeom prst="rect">
            <a:avLst/>
          </a:prstGeom>
        </p:spPr>
        <p:txBody>
          <a:bodyPr wrap="none">
            <a:spAutoFit/>
          </a:bodyPr>
          <a:lstStyle/>
          <a:p>
            <a:r>
              <a:rPr lang="en-US" dirty="0"/>
              <a:t>ARMC applied to the merge candidates, max # 4</a:t>
            </a:r>
          </a:p>
        </p:txBody>
      </p:sp>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9CB3369-829B-4A78-B8A1-1016D068BF4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298</Words>
  <Application>Microsoft Office PowerPoint</Application>
  <PresentationFormat>Widescreen</PresentationFormat>
  <Paragraphs>95</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Century Gothic</vt:lpstr>
      <vt:lpstr>Microsoft Sans Serif</vt:lpstr>
      <vt:lpstr>Qualcomm Executive External</vt:lpstr>
      <vt:lpstr>JVET-W0107: EE2-related: Adaptive decoder side motion vector refinement</vt:lpstr>
      <vt:lpstr>Introduction</vt:lpstr>
      <vt:lpstr>Test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Han Huang</cp:lastModifiedBy>
  <cp:revision>1</cp:revision>
  <dcterms:created xsi:type="dcterms:W3CDTF">2020-07-21T14:31:43Z</dcterms:created>
  <dcterms:modified xsi:type="dcterms:W3CDTF">2021-07-09T06:02:13Z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