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0"/>
  </p:notesMasterIdLst>
  <p:handoutMasterIdLst>
    <p:handoutMasterId r:id="rId11"/>
  </p:handoutMasterIdLst>
  <p:sldIdLst>
    <p:sldId id="1116" r:id="rId5"/>
    <p:sldId id="907" r:id="rId6"/>
    <p:sldId id="1416" r:id="rId7"/>
    <p:sldId id="1415" r:id="rId8"/>
    <p:sldId id="88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75A23C-F2B9-F37C-C916-0DFD04FFAE90}" v="67" dt="2021-07-07T20:02:02.958"/>
    <p1510:client id="{311E0A69-1442-7E26-AC48-8F99F6E0F751}" v="25" dt="2021-07-07T22:32:48.551"/>
    <p1510:client id="{429C3B71-58E6-4758-AC33-9F399616DBE0}" v="5" dt="2021-07-07T21:59:30.872"/>
    <p1510:client id="{77FEDFA8-2D39-1329-1B61-66858DC7949D}" v="29" dt="2021-07-07T21:47:47.888"/>
    <p1510:client id="{AA2EA7E5-E0F8-E8ED-9877-0F986F4D4418}" v="21" dt="2021-07-07T22:47:03.5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200" d="100"/>
          <a:sy n="200" d="100"/>
        </p:scale>
        <p:origin x="144" y="-376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un-Chi Chen" userId="S::chunchic@qti.qualcomm.com::2f1ea190-5b30-49c2-9c87-ca4ac5861b61" providerId="AD" clId="Web-{77FEDFA8-2D39-1329-1B61-66858DC7949D}"/>
    <pc:docChg chg="modSld">
      <pc:chgData name="Chun-Chi Chen" userId="S::chunchic@qti.qualcomm.com::2f1ea190-5b30-49c2-9c87-ca4ac5861b61" providerId="AD" clId="Web-{77FEDFA8-2D39-1329-1B61-66858DC7949D}" dt="2021-07-07T21:47:47.888" v="27"/>
      <pc:docMkLst>
        <pc:docMk/>
      </pc:docMkLst>
      <pc:sldChg chg="modSp">
        <pc:chgData name="Chun-Chi Chen" userId="S::chunchic@qti.qualcomm.com::2f1ea190-5b30-49c2-9c87-ca4ac5861b61" providerId="AD" clId="Web-{77FEDFA8-2D39-1329-1B61-66858DC7949D}" dt="2021-07-07T21:47:47.888" v="27"/>
        <pc:sldMkLst>
          <pc:docMk/>
          <pc:sldMk cId="380053171" sldId="1415"/>
        </pc:sldMkLst>
        <pc:spChg chg="mod">
          <ac:chgData name="Chun-Chi Chen" userId="S::chunchic@qti.qualcomm.com::2f1ea190-5b30-49c2-9c87-ca4ac5861b61" providerId="AD" clId="Web-{77FEDFA8-2D39-1329-1B61-66858DC7949D}" dt="2021-07-07T21:45:54.304" v="15" actId="20577"/>
          <ac:spMkLst>
            <pc:docMk/>
            <pc:sldMk cId="380053171" sldId="1415"/>
            <ac:spMk id="11" creationId="{E39B024F-DEED-4867-8620-965066FD4A27}"/>
          </ac:spMkLst>
        </pc:spChg>
        <pc:graphicFrameChg chg="mod modGraphic">
          <ac:chgData name="Chun-Chi Chen" userId="S::chunchic@qti.qualcomm.com::2f1ea190-5b30-49c2-9c87-ca4ac5861b61" providerId="AD" clId="Web-{77FEDFA8-2D39-1329-1B61-66858DC7949D}" dt="2021-07-07T21:47:47.888" v="27"/>
          <ac:graphicFrameMkLst>
            <pc:docMk/>
            <pc:sldMk cId="380053171" sldId="1415"/>
            <ac:graphicFrameMk id="6" creationId="{C4DE9B54-A20F-455F-9848-FF08C1792760}"/>
          </ac:graphicFrameMkLst>
        </pc:graphicFrameChg>
      </pc:sldChg>
    </pc:docChg>
  </pc:docChgLst>
  <pc:docChgLst>
    <pc:chgData name="Zhi Zhang" userId="S::zhizhang@qti.qualcomm.com::1f2f647b-25e8-4aaa-85c3-2c0a4a69d44c" providerId="AD" clId="Web-{2675A23C-F2B9-F37C-C916-0DFD04FFAE90}"/>
    <pc:docChg chg="modSld">
      <pc:chgData name="Zhi Zhang" userId="S::zhizhang@qti.qualcomm.com::1f2f647b-25e8-4aaa-85c3-2c0a4a69d44c" providerId="AD" clId="Web-{2675A23C-F2B9-F37C-C916-0DFD04FFAE90}" dt="2021-07-07T20:02:01.114" v="11"/>
      <pc:docMkLst>
        <pc:docMk/>
      </pc:docMkLst>
      <pc:sldChg chg="modSp">
        <pc:chgData name="Zhi Zhang" userId="S::zhizhang@qti.qualcomm.com::1f2f647b-25e8-4aaa-85c3-2c0a4a69d44c" providerId="AD" clId="Web-{2675A23C-F2B9-F37C-C916-0DFD04FFAE90}" dt="2021-07-07T20:02:01.114" v="11"/>
        <pc:sldMkLst>
          <pc:docMk/>
          <pc:sldMk cId="380053171" sldId="1415"/>
        </pc:sldMkLst>
        <pc:graphicFrameChg chg="mod modGraphic">
          <ac:chgData name="Zhi Zhang" userId="S::zhizhang@qti.qualcomm.com::1f2f647b-25e8-4aaa-85c3-2c0a4a69d44c" providerId="AD" clId="Web-{2675A23C-F2B9-F37C-C916-0DFD04FFAE90}" dt="2021-07-07T20:01:47.911" v="5"/>
          <ac:graphicFrameMkLst>
            <pc:docMk/>
            <pc:sldMk cId="380053171" sldId="1415"/>
            <ac:graphicFrameMk id="6" creationId="{C4DE9B54-A20F-455F-9848-FF08C1792760}"/>
          </ac:graphicFrameMkLst>
        </pc:graphicFrameChg>
        <pc:graphicFrameChg chg="mod modGraphic">
          <ac:chgData name="Zhi Zhang" userId="S::zhizhang@qti.qualcomm.com::1f2f647b-25e8-4aaa-85c3-2c0a4a69d44c" providerId="AD" clId="Web-{2675A23C-F2B9-F37C-C916-0DFD04FFAE90}" dt="2021-07-07T20:02:01.114" v="11"/>
          <ac:graphicFrameMkLst>
            <pc:docMk/>
            <pc:sldMk cId="380053171" sldId="1415"/>
            <ac:graphicFrameMk id="10" creationId="{CE7D3645-AE93-42FC-BDD8-1C8777E962B7}"/>
          </ac:graphicFrameMkLst>
        </pc:graphicFrameChg>
      </pc:sldChg>
    </pc:docChg>
  </pc:docChgLst>
  <pc:docChgLst>
    <pc:chgData name="Zhi Zhang" userId="S::zhizhang@qti.qualcomm.com::1f2f647b-25e8-4aaa-85c3-2c0a4a69d44c" providerId="AD" clId="Web-{311E0A69-1442-7E26-AC48-8F99F6E0F751}"/>
    <pc:docChg chg="modSld">
      <pc:chgData name="Zhi Zhang" userId="S::zhizhang@qti.qualcomm.com::1f2f647b-25e8-4aaa-85c3-2c0a4a69d44c" providerId="AD" clId="Web-{311E0A69-1442-7E26-AC48-8F99F6E0F751}" dt="2021-07-07T22:32:48.551" v="21"/>
      <pc:docMkLst>
        <pc:docMk/>
      </pc:docMkLst>
      <pc:sldChg chg="modSp">
        <pc:chgData name="Zhi Zhang" userId="S::zhizhang@qti.qualcomm.com::1f2f647b-25e8-4aaa-85c3-2c0a4a69d44c" providerId="AD" clId="Web-{311E0A69-1442-7E26-AC48-8F99F6E0F751}" dt="2021-07-07T22:31:48.455" v="18" actId="1076"/>
        <pc:sldMkLst>
          <pc:docMk/>
          <pc:sldMk cId="1172688196" sldId="907"/>
        </pc:sldMkLst>
        <pc:spChg chg="mod">
          <ac:chgData name="Zhi Zhang" userId="S::zhizhang@qti.qualcomm.com::1f2f647b-25e8-4aaa-85c3-2c0a4a69d44c" providerId="AD" clId="Web-{311E0A69-1442-7E26-AC48-8F99F6E0F751}" dt="2021-07-07T22:31:45.908" v="17" actId="1076"/>
          <ac:spMkLst>
            <pc:docMk/>
            <pc:sldMk cId="1172688196" sldId="907"/>
            <ac:spMk id="5" creationId="{00000000-0000-0000-0000-000000000000}"/>
          </ac:spMkLst>
        </pc:spChg>
        <pc:spChg chg="mod">
          <ac:chgData name="Zhi Zhang" userId="S::zhizhang@qti.qualcomm.com::1f2f647b-25e8-4aaa-85c3-2c0a4a69d44c" providerId="AD" clId="Web-{311E0A69-1442-7E26-AC48-8F99F6E0F751}" dt="2021-07-07T22:31:48.455" v="18" actId="1076"/>
          <ac:spMkLst>
            <pc:docMk/>
            <pc:sldMk cId="1172688196" sldId="907"/>
            <ac:spMk id="7" creationId="{A618B1E0-01F9-4D97-899E-3E2F642D103D}"/>
          </ac:spMkLst>
        </pc:spChg>
      </pc:sldChg>
      <pc:sldChg chg="modSp addCm">
        <pc:chgData name="Zhi Zhang" userId="S::zhizhang@qti.qualcomm.com::1f2f647b-25e8-4aaa-85c3-2c0a4a69d44c" providerId="AD" clId="Web-{311E0A69-1442-7E26-AC48-8F99F6E0F751}" dt="2021-07-07T22:32:48.551" v="21"/>
        <pc:sldMkLst>
          <pc:docMk/>
          <pc:sldMk cId="3102941359" sldId="1418"/>
        </pc:sldMkLst>
        <pc:spChg chg="mod">
          <ac:chgData name="Zhi Zhang" userId="S::zhizhang@qti.qualcomm.com::1f2f647b-25e8-4aaa-85c3-2c0a4a69d44c" providerId="AD" clId="Web-{311E0A69-1442-7E26-AC48-8F99F6E0F751}" dt="2021-07-07T22:32:02.534" v="19" actId="20577"/>
          <ac:spMkLst>
            <pc:docMk/>
            <pc:sldMk cId="3102941359" sldId="1418"/>
            <ac:spMk id="4" creationId="{00000000-0000-0000-0000-000000000000}"/>
          </ac:spMkLst>
        </pc:spChg>
        <pc:spChg chg="mod">
          <ac:chgData name="Zhi Zhang" userId="S::zhizhang@qti.qualcomm.com::1f2f647b-25e8-4aaa-85c3-2c0a4a69d44c" providerId="AD" clId="Web-{311E0A69-1442-7E26-AC48-8F99F6E0F751}" dt="2021-07-07T22:32:22.097" v="20" actId="20577"/>
          <ac:spMkLst>
            <pc:docMk/>
            <pc:sldMk cId="3102941359" sldId="1418"/>
            <ac:spMk id="5" creationId="{00000000-0000-0000-0000-000000000000}"/>
          </ac:spMkLst>
        </pc:spChg>
      </pc:sldChg>
    </pc:docChg>
  </pc:docChgLst>
  <pc:docChgLst>
    <pc:chgData name="Han Huang" userId="9ddf1114-4bee-4044-9a2d-1282884f7d47" providerId="ADAL" clId="{429C3B71-58E6-4758-AC33-9F399616DBE0}"/>
    <pc:docChg chg="custSel modSld">
      <pc:chgData name="Han Huang" userId="9ddf1114-4bee-4044-9a2d-1282884f7d47" providerId="ADAL" clId="{429C3B71-58E6-4758-AC33-9F399616DBE0}" dt="2021-07-07T21:59:30.872" v="4"/>
      <pc:docMkLst>
        <pc:docMk/>
      </pc:docMkLst>
      <pc:sldChg chg="addCm modCm">
        <pc:chgData name="Han Huang" userId="9ddf1114-4bee-4044-9a2d-1282884f7d47" providerId="ADAL" clId="{429C3B71-58E6-4758-AC33-9F399616DBE0}" dt="2021-07-07T21:59:30.872" v="4"/>
        <pc:sldMkLst>
          <pc:docMk/>
          <pc:sldMk cId="3102941359" sldId="1418"/>
        </pc:sldMkLst>
      </pc:sldChg>
    </pc:docChg>
  </pc:docChgLst>
  <pc:docChgLst>
    <pc:chgData name="Zhi Zhang" userId="S::zhizhang@qti.qualcomm.com::1f2f647b-25e8-4aaa-85c3-2c0a4a69d44c" providerId="AD" clId="Web-{AA2EA7E5-E0F8-E8ED-9877-0F986F4D4418}"/>
    <pc:docChg chg="modSld">
      <pc:chgData name="Zhi Zhang" userId="S::zhizhang@qti.qualcomm.com::1f2f647b-25e8-4aaa-85c3-2c0a4a69d44c" providerId="AD" clId="Web-{AA2EA7E5-E0F8-E8ED-9877-0F986F4D4418}" dt="2021-07-07T22:47:03.503" v="20" actId="20577"/>
      <pc:docMkLst>
        <pc:docMk/>
      </pc:docMkLst>
      <pc:sldChg chg="modSp">
        <pc:chgData name="Zhi Zhang" userId="S::zhizhang@qti.qualcomm.com::1f2f647b-25e8-4aaa-85c3-2c0a4a69d44c" providerId="AD" clId="Web-{AA2EA7E5-E0F8-E8ED-9877-0F986F4D4418}" dt="2021-07-07T22:47:03.503" v="20" actId="20577"/>
        <pc:sldMkLst>
          <pc:docMk/>
          <pc:sldMk cId="3273000489" sldId="1416"/>
        </pc:sldMkLst>
        <pc:spChg chg="mod">
          <ac:chgData name="Zhi Zhang" userId="S::zhizhang@qti.qualcomm.com::1f2f647b-25e8-4aaa-85c3-2c0a4a69d44c" providerId="AD" clId="Web-{AA2EA7E5-E0F8-E8ED-9877-0F986F4D4418}" dt="2021-07-07T22:47:03.503" v="20" actId="20577"/>
          <ac:spMkLst>
            <pc:docMk/>
            <pc:sldMk cId="3273000489" sldId="1416"/>
            <ac:spMk id="10" creationId="{E1BC00A5-4598-4EE3-A2EC-1C909B8320F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7/8/2021</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08.07.2021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495300" y="4446165"/>
            <a:ext cx="6684434" cy="972502"/>
          </a:xfrm>
        </p:spPr>
        <p:txBody>
          <a:bodyPr/>
          <a:lstStyle/>
          <a:p>
            <a:r>
              <a:rPr lang="en-US" sz="2800"/>
              <a:t>Zhi Zhang, Han Huang, Chun-Chi Chen, Vadim Seregin, Marta Karczewicz</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8" y="2310430"/>
            <a:ext cx="7797962" cy="1767215"/>
          </a:xfrm>
        </p:spPr>
        <p:txBody>
          <a:bodyPr/>
          <a:lstStyle/>
          <a:p>
            <a:r>
              <a:rPr lang="en-US" sz="4400"/>
              <a:t>JVET-W0106:</a:t>
            </a:r>
            <a:br>
              <a:rPr lang="en-US" sz="4400"/>
            </a:br>
            <a:r>
              <a:rPr lang="en-US" sz="4400"/>
              <a:t>EE2-related: Bilateral matching AMVP-merge mode</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a:t>Introduction</a:t>
            </a:r>
          </a:p>
        </p:txBody>
      </p:sp>
      <p:sp>
        <p:nvSpPr>
          <p:cNvPr id="5" name="Content Placeholder 4"/>
          <p:cNvSpPr>
            <a:spLocks noGrp="1"/>
          </p:cNvSpPr>
          <p:nvPr>
            <p:ph idx="14"/>
          </p:nvPr>
        </p:nvSpPr>
        <p:spPr>
          <a:xfrm>
            <a:off x="495300" y="1237413"/>
            <a:ext cx="11187112" cy="1920524"/>
          </a:xfrm>
        </p:spPr>
        <p:txBody>
          <a:bodyPr vert="horz" lIns="0" tIns="0" rIns="0" bIns="0" rtlCol="0" anchor="t">
            <a:noAutofit/>
          </a:bodyPr>
          <a:lstStyle/>
          <a:p>
            <a:pPr lvl="4"/>
            <a:r>
              <a:rPr lang="en-US" sz="2400"/>
              <a:t>Bilateral Matching in ECM-1.0</a:t>
            </a:r>
          </a:p>
          <a:p>
            <a:pPr lvl="0" indent="-191770"/>
            <a:r>
              <a:rPr lang="en-US" sz="2000"/>
              <a:t>Applied to a regular merge mode</a:t>
            </a:r>
            <a:endParaRPr lang="en-US" sz="2000">
              <a:ea typeface="Microsoft Sans Serif"/>
              <a:cs typeface="Microsoft Sans Serif"/>
            </a:endParaRPr>
          </a:p>
          <a:p>
            <a:pPr lvl="0" indent="-191770"/>
            <a:r>
              <a:rPr lang="en-US" sz="2000"/>
              <a:t>Bilateral MV refinement</a:t>
            </a:r>
            <a:endParaRPr lang="en-US" sz="2000">
              <a:ea typeface="Microsoft Sans Serif"/>
              <a:cs typeface="Microsoft Sans Serif"/>
            </a:endParaRPr>
          </a:p>
          <a:p>
            <a:pPr marL="356235" lvl="1" indent="-164465"/>
            <a:r>
              <a:rPr lang="en-US"/>
              <a:t>To the whole coding block</a:t>
            </a:r>
            <a:endParaRPr lang="en-US">
              <a:ea typeface="Microsoft Sans Serif"/>
              <a:cs typeface="Microsoft Sans Serif"/>
            </a:endParaRPr>
          </a:p>
          <a:p>
            <a:pPr marL="356235" lvl="1" indent="-164465"/>
            <a:r>
              <a:rPr lang="en-US"/>
              <a:t>To each 16 × 16 subblock within the coding block</a:t>
            </a:r>
            <a:endParaRPr lang="en-US">
              <a:ea typeface="Microsoft Sans Serif"/>
              <a:cs typeface="Microsoft Sans Serif"/>
            </a:endParaRPr>
          </a:p>
        </p:txBody>
      </p:sp>
      <p:sp>
        <p:nvSpPr>
          <p:cNvPr id="7" name="Content Placeholder 4">
            <a:extLst>
              <a:ext uri="{FF2B5EF4-FFF2-40B4-BE49-F238E27FC236}">
                <a16:creationId xmlns:a16="http://schemas.microsoft.com/office/drawing/2014/main" id="{A618B1E0-01F9-4D97-899E-3E2F642D103D}"/>
              </a:ext>
            </a:extLst>
          </p:cNvPr>
          <p:cNvSpPr txBox="1">
            <a:spLocks/>
          </p:cNvSpPr>
          <p:nvPr/>
        </p:nvSpPr>
        <p:spPr>
          <a:xfrm>
            <a:off x="495300" y="3336016"/>
            <a:ext cx="11034849" cy="3122971"/>
          </a:xfrm>
          <a:prstGeom prst="rect">
            <a:avLst/>
          </a:prstGeom>
        </p:spPr>
        <p:txBody>
          <a:bodyPr vert="horz" lIns="0" tIns="0" rIns="0" bIns="0" rtlCol="0" anchor="t">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lvl="4"/>
            <a:r>
              <a:rPr lang="en-US" sz="2400"/>
              <a:t>Proposed method: Bilateral Matching AMVP-merge mode</a:t>
            </a:r>
          </a:p>
          <a:p>
            <a:pPr indent="-191770"/>
            <a:r>
              <a:rPr lang="en-US" sz="2000"/>
              <a:t>Composed of an AMVP predictor and a merge predictor</a:t>
            </a:r>
            <a:endParaRPr lang="en-US" sz="2000">
              <a:ea typeface="Microsoft Sans Serif"/>
              <a:cs typeface="Microsoft Sans Serif"/>
            </a:endParaRPr>
          </a:p>
          <a:p>
            <a:pPr indent="-191770"/>
            <a:r>
              <a:rPr lang="en-US" sz="2000"/>
              <a:t>AMVP part is signaled as a regular </a:t>
            </a:r>
            <a:r>
              <a:rPr lang="en-US" sz="2000" err="1"/>
              <a:t>uni</a:t>
            </a:r>
            <a:r>
              <a:rPr lang="en-US" sz="2000"/>
              <a:t>-directional AMVP</a:t>
            </a:r>
            <a:endParaRPr lang="en-US" sz="2000">
              <a:ea typeface="Microsoft Sans Serif"/>
              <a:cs typeface="Microsoft Sans Serif"/>
            </a:endParaRPr>
          </a:p>
          <a:p>
            <a:pPr indent="-191770"/>
            <a:r>
              <a:rPr lang="en-US" sz="2000"/>
              <a:t>Merge part is implicitly derived by minimizing the bilateral matching cost between the AMVP predictor and a merge predictor</a:t>
            </a:r>
            <a:endParaRPr lang="en-US" sz="2000">
              <a:ea typeface="Microsoft Sans Serif"/>
              <a:cs typeface="Microsoft Sans Serif"/>
            </a:endParaRPr>
          </a:p>
          <a:p>
            <a:pPr indent="-191770"/>
            <a:r>
              <a:rPr lang="en-US" sz="2000">
                <a:ea typeface="+mn-lt"/>
                <a:cs typeface="+mn-lt"/>
              </a:rPr>
              <a:t>AMVR and BCW parameters set to the default values IMV_OFF and BCW_DEFAULT</a:t>
            </a:r>
          </a:p>
          <a:p>
            <a:pPr indent="-191770"/>
            <a:r>
              <a:rPr lang="en-US" sz="2000">
                <a:ea typeface="+mn-lt"/>
                <a:cs typeface="+mn-lt"/>
              </a:rPr>
              <a:t>Affine and SMVD are not used together with the proposed mode</a:t>
            </a:r>
            <a:endParaRPr lang="en-US" sz="2000">
              <a:ea typeface="Microsoft Sans Serif"/>
              <a:cs typeface="Microsoft Sans Serif"/>
            </a:endParaRPr>
          </a:p>
        </p:txBody>
      </p:sp>
    </p:spTree>
    <p:extLst>
      <p:ext uri="{BB962C8B-B14F-4D97-AF65-F5344CB8AC3E}">
        <p14:creationId xmlns:p14="http://schemas.microsoft.com/office/powerpoint/2010/main" val="1172688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a:t>MV derivation</a:t>
            </a:r>
          </a:p>
        </p:txBody>
      </p:sp>
      <p:sp>
        <p:nvSpPr>
          <p:cNvPr id="5" name="Content Placeholder 4"/>
          <p:cNvSpPr>
            <a:spLocks noGrp="1"/>
          </p:cNvSpPr>
          <p:nvPr>
            <p:ph idx="14"/>
          </p:nvPr>
        </p:nvSpPr>
        <p:spPr>
          <a:xfrm>
            <a:off x="502445" y="1279594"/>
            <a:ext cx="5319772" cy="3222044"/>
          </a:xfrm>
        </p:spPr>
        <p:txBody>
          <a:bodyPr/>
          <a:lstStyle/>
          <a:p>
            <a:pPr lvl="4"/>
            <a:r>
              <a:rPr lang="en-US" sz="2400"/>
              <a:t>Select a merge candidate base on minimum bilateral matching cost</a:t>
            </a:r>
          </a:p>
          <a:p>
            <a:pPr lvl="0"/>
            <a:r>
              <a:rPr lang="en-US" sz="2000"/>
              <a:t>A valid merge candidate has a predictor at direction (1 ̶ LX)</a:t>
            </a:r>
          </a:p>
          <a:p>
            <a:r>
              <a:rPr lang="en-US" sz="2000"/>
              <a:t>A valid pair of merge and AMVP reference blocks has one reference picture from the past and one reference picture from the future relatively to the current picture</a:t>
            </a:r>
          </a:p>
        </p:txBody>
      </p:sp>
      <p:pic>
        <p:nvPicPr>
          <p:cNvPr id="7" name="Picture 6">
            <a:extLst>
              <a:ext uri="{FF2B5EF4-FFF2-40B4-BE49-F238E27FC236}">
                <a16:creationId xmlns:a16="http://schemas.microsoft.com/office/drawing/2014/main" id="{2501D5B1-EFD5-4C94-A80E-A6168650AF9E}"/>
              </a:ext>
            </a:extLst>
          </p:cNvPr>
          <p:cNvPicPr>
            <a:picLocks noChangeAspect="1"/>
          </p:cNvPicPr>
          <p:nvPr/>
        </p:nvPicPr>
        <p:blipFill>
          <a:blip r:embed="rId2"/>
          <a:stretch>
            <a:fillRect/>
          </a:stretch>
        </p:blipFill>
        <p:spPr>
          <a:xfrm>
            <a:off x="6369785" y="1277529"/>
            <a:ext cx="5205507" cy="3266641"/>
          </a:xfrm>
          <a:prstGeom prst="rect">
            <a:avLst/>
          </a:prstGeom>
        </p:spPr>
      </p:pic>
      <p:sp>
        <p:nvSpPr>
          <p:cNvPr id="10" name="Content Placeholder 4">
            <a:extLst>
              <a:ext uri="{FF2B5EF4-FFF2-40B4-BE49-F238E27FC236}">
                <a16:creationId xmlns:a16="http://schemas.microsoft.com/office/drawing/2014/main" id="{E1BC00A5-4598-4EE3-A2EC-1C909B8320FC}"/>
              </a:ext>
            </a:extLst>
          </p:cNvPr>
          <p:cNvSpPr txBox="1">
            <a:spLocks/>
          </p:cNvSpPr>
          <p:nvPr/>
        </p:nvSpPr>
        <p:spPr>
          <a:xfrm>
            <a:off x="495300" y="4817095"/>
            <a:ext cx="11079992" cy="1570555"/>
          </a:xfrm>
          <a:prstGeom prst="rect">
            <a:avLst/>
          </a:prstGeom>
        </p:spPr>
        <p:txBody>
          <a:bodyPr vert="horz" lIns="0" tIns="0" rIns="0" bIns="0" rtlCol="0" anchor="t">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lvl="4"/>
            <a:r>
              <a:rPr lang="en-US" sz="2400"/>
              <a:t>Apply bilateral matching MV refinement to the selected MV pair</a:t>
            </a:r>
          </a:p>
          <a:p>
            <a:pPr lvl="4"/>
            <a:r>
              <a:rPr lang="en-US" sz="2400"/>
              <a:t>Set refined merge-MV to merge direction</a:t>
            </a:r>
            <a:endParaRPr lang="en-US" sz="2400">
              <a:ea typeface="Microsoft Sans Serif"/>
              <a:cs typeface="Microsoft Sans Serif"/>
            </a:endParaRPr>
          </a:p>
          <a:p>
            <a:pPr lvl="4"/>
            <a:r>
              <a:rPr lang="en-US" sz="2400"/>
              <a:t>Set refined AMVP-MV + signaled MVD to AMVP direction</a:t>
            </a:r>
            <a:endParaRPr lang="en-US" sz="2400">
              <a:ea typeface="Microsoft Sans Serif"/>
              <a:cs typeface="Microsoft Sans Serif"/>
            </a:endParaRPr>
          </a:p>
        </p:txBody>
      </p:sp>
    </p:spTree>
    <p:extLst>
      <p:ext uri="{BB962C8B-B14F-4D97-AF65-F5344CB8AC3E}">
        <p14:creationId xmlns:p14="http://schemas.microsoft.com/office/powerpoint/2010/main" val="3273000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565125"/>
            <a:ext cx="11187112" cy="439479"/>
          </a:xfrm>
        </p:spPr>
        <p:txBody>
          <a:bodyPr/>
          <a:lstStyle/>
          <a:p>
            <a:r>
              <a:rPr lang="en-US"/>
              <a:t>Simulation results</a:t>
            </a:r>
          </a:p>
        </p:txBody>
      </p:sp>
      <p:sp>
        <p:nvSpPr>
          <p:cNvPr id="5" name="Content Placeholder 4"/>
          <p:cNvSpPr>
            <a:spLocks noGrp="1"/>
          </p:cNvSpPr>
          <p:nvPr>
            <p:ph idx="14"/>
          </p:nvPr>
        </p:nvSpPr>
        <p:spPr>
          <a:xfrm>
            <a:off x="495300" y="1632859"/>
            <a:ext cx="3699195" cy="705346"/>
          </a:xfrm>
        </p:spPr>
        <p:txBody>
          <a:bodyPr/>
          <a:lstStyle/>
          <a:p>
            <a:pPr lvl="4"/>
            <a:r>
              <a:rPr lang="en-US"/>
              <a:t>Results over ECM-1.0</a:t>
            </a:r>
          </a:p>
        </p:txBody>
      </p:sp>
      <p:sp>
        <p:nvSpPr>
          <p:cNvPr id="7" name="Content Placeholder 4">
            <a:extLst>
              <a:ext uri="{FF2B5EF4-FFF2-40B4-BE49-F238E27FC236}">
                <a16:creationId xmlns:a16="http://schemas.microsoft.com/office/drawing/2014/main" id="{95D1B4E3-945A-41DA-8D36-6C066BF72035}"/>
              </a:ext>
            </a:extLst>
          </p:cNvPr>
          <p:cNvSpPr txBox="1">
            <a:spLocks/>
          </p:cNvSpPr>
          <p:nvPr/>
        </p:nvSpPr>
        <p:spPr>
          <a:xfrm>
            <a:off x="6096000" y="1652571"/>
            <a:ext cx="5147856" cy="960000"/>
          </a:xfrm>
          <a:prstGeom prst="rect">
            <a:avLst/>
          </a:prstGeom>
        </p:spPr>
        <p:txBody>
          <a:bodyPr vert="horz" lIns="0" tIns="0" rIns="0" bIns="0" rtlCol="0">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lvl="4"/>
            <a:r>
              <a:rPr lang="en-US"/>
              <a:t>Results over ECM-1.0 with template matching disabled</a:t>
            </a:r>
          </a:p>
        </p:txBody>
      </p:sp>
      <p:graphicFrame>
        <p:nvGraphicFramePr>
          <p:cNvPr id="6" name="Table 5">
            <a:extLst>
              <a:ext uri="{FF2B5EF4-FFF2-40B4-BE49-F238E27FC236}">
                <a16:creationId xmlns:a16="http://schemas.microsoft.com/office/drawing/2014/main" id="{C4DE9B54-A20F-455F-9848-FF08C1792760}"/>
              </a:ext>
            </a:extLst>
          </p:cNvPr>
          <p:cNvGraphicFramePr>
            <a:graphicFrameLocks noGrp="1"/>
          </p:cNvGraphicFramePr>
          <p:nvPr>
            <p:extLst>
              <p:ext uri="{D42A27DB-BD31-4B8C-83A1-F6EECF244321}">
                <p14:modId xmlns:p14="http://schemas.microsoft.com/office/powerpoint/2010/main" val="547194279"/>
              </p:ext>
            </p:extLst>
          </p:nvPr>
        </p:nvGraphicFramePr>
        <p:xfrm>
          <a:off x="495300" y="2612571"/>
          <a:ext cx="5147856" cy="2346960"/>
        </p:xfrm>
        <a:graphic>
          <a:graphicData uri="http://schemas.openxmlformats.org/drawingml/2006/table">
            <a:tbl>
              <a:tblPr firstRow="1" firstCol="1" bandRow="1">
                <a:tableStyleId>{5C22544A-7EE6-4342-B048-85BDC9FD1C3A}</a:tableStyleId>
              </a:tblPr>
              <a:tblGrid>
                <a:gridCol w="857976">
                  <a:extLst>
                    <a:ext uri="{9D8B030D-6E8A-4147-A177-3AD203B41FA5}">
                      <a16:colId xmlns:a16="http://schemas.microsoft.com/office/drawing/2014/main" val="417954574"/>
                    </a:ext>
                  </a:extLst>
                </a:gridCol>
                <a:gridCol w="857976">
                  <a:extLst>
                    <a:ext uri="{9D8B030D-6E8A-4147-A177-3AD203B41FA5}">
                      <a16:colId xmlns:a16="http://schemas.microsoft.com/office/drawing/2014/main" val="3507579005"/>
                    </a:ext>
                  </a:extLst>
                </a:gridCol>
                <a:gridCol w="857976">
                  <a:extLst>
                    <a:ext uri="{9D8B030D-6E8A-4147-A177-3AD203B41FA5}">
                      <a16:colId xmlns:a16="http://schemas.microsoft.com/office/drawing/2014/main" val="3021015088"/>
                    </a:ext>
                  </a:extLst>
                </a:gridCol>
                <a:gridCol w="857976">
                  <a:extLst>
                    <a:ext uri="{9D8B030D-6E8A-4147-A177-3AD203B41FA5}">
                      <a16:colId xmlns:a16="http://schemas.microsoft.com/office/drawing/2014/main" val="2177842752"/>
                    </a:ext>
                  </a:extLst>
                </a:gridCol>
                <a:gridCol w="857976">
                  <a:extLst>
                    <a:ext uri="{9D8B030D-6E8A-4147-A177-3AD203B41FA5}">
                      <a16:colId xmlns:a16="http://schemas.microsoft.com/office/drawing/2014/main" val="3047374116"/>
                    </a:ext>
                  </a:extLst>
                </a:gridCol>
                <a:gridCol w="857976">
                  <a:extLst>
                    <a:ext uri="{9D8B030D-6E8A-4147-A177-3AD203B41FA5}">
                      <a16:colId xmlns:a16="http://schemas.microsoft.com/office/drawing/2014/main" val="482903174"/>
                    </a:ext>
                  </a:extLst>
                </a:gridCol>
              </a:tblGrid>
              <a:tr h="161925">
                <a:tc>
                  <a:txBody>
                    <a:bodyPr/>
                    <a:lstStyle/>
                    <a:p>
                      <a:endParaRPr lang="en-US" sz="1400">
                        <a:effectLst/>
                        <a:latin typeface="+mn-lt"/>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Random Access</a:t>
                      </a:r>
                      <a:endParaRPr lang="en-US" sz="1400">
                        <a:effectLst/>
                        <a:latin typeface="+mn-lt"/>
                        <a:ea typeface="PMingLiU" panose="02020500000000000000" pitchFamily="18" charset="-12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64326535"/>
                  </a:ext>
                </a:extLst>
              </a:tr>
              <a:tr h="161925">
                <a:tc>
                  <a:txBody>
                    <a:bodyPr/>
                    <a:lstStyle/>
                    <a:p>
                      <a:endParaRPr lang="en-US" sz="1400">
                        <a:effectLst/>
                        <a:latin typeface="+mn-lt"/>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Over ECM-1.0</a:t>
                      </a:r>
                      <a:endParaRPr lang="en-US" sz="1400">
                        <a:effectLst/>
                        <a:latin typeface="+mn-lt"/>
                        <a:ea typeface="PMingLiU" panose="02020500000000000000" pitchFamily="18" charset="-12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33647890"/>
                  </a:ext>
                </a:extLst>
              </a:tr>
              <a:tr h="161925">
                <a:tc>
                  <a:txBody>
                    <a:bodyPr/>
                    <a:lstStyle/>
                    <a:p>
                      <a:endParaRPr lang="en-US" sz="1400">
                        <a:effectLst/>
                        <a:latin typeface="+mn-lt"/>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Y</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U</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V</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err="1">
                          <a:effectLst/>
                          <a:latin typeface="+mn-lt"/>
                        </a:rPr>
                        <a:t>EncT</a:t>
                      </a:r>
                      <a:endParaRPr lang="en-US" sz="1400" err="1">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err="1">
                          <a:effectLst/>
                          <a:latin typeface="+mn-lt"/>
                        </a:rPr>
                        <a:t>DecT</a:t>
                      </a:r>
                      <a:endParaRPr lang="en-US" sz="1400" err="1">
                        <a:effectLst/>
                        <a:latin typeface="+mn-lt"/>
                        <a:ea typeface="PMingLiU" panose="02020500000000000000" pitchFamily="18" charset="-120"/>
                      </a:endParaRPr>
                    </a:p>
                  </a:txBody>
                  <a:tcPr marL="68580" marR="68580" marT="0" marB="0" anchor="ctr"/>
                </a:tc>
                <a:extLst>
                  <a:ext uri="{0D108BD9-81ED-4DB2-BD59-A6C34878D82A}">
                    <a16:rowId xmlns:a16="http://schemas.microsoft.com/office/drawing/2014/main" val="3286801757"/>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A1</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-0.07%</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-0.02%</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-0.19%</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106%</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99%</a:t>
                      </a:r>
                      <a:endParaRPr lang="en-US" sz="1400">
                        <a:effectLst/>
                        <a:latin typeface="+mn-lt"/>
                        <a:ea typeface="PMingLiU" panose="02020500000000000000" pitchFamily="18" charset="-120"/>
                      </a:endParaRPr>
                    </a:p>
                  </a:txBody>
                  <a:tcPr marL="68580" marR="68580" marT="0" marB="0" anchor="ctr"/>
                </a:tc>
                <a:extLst>
                  <a:ext uri="{0D108BD9-81ED-4DB2-BD59-A6C34878D82A}">
                    <a16:rowId xmlns:a16="http://schemas.microsoft.com/office/drawing/2014/main" val="95910731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A2</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-0.10%</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-0.12%</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-0.06%</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106%</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99%</a:t>
                      </a:r>
                      <a:endParaRPr lang="en-US" sz="1400">
                        <a:effectLst/>
                        <a:latin typeface="+mn-lt"/>
                        <a:ea typeface="PMingLiU" panose="02020500000000000000" pitchFamily="18" charset="-120"/>
                      </a:endParaRPr>
                    </a:p>
                  </a:txBody>
                  <a:tcPr marL="68580" marR="68580" marT="0" marB="0" anchor="ctr"/>
                </a:tc>
                <a:extLst>
                  <a:ext uri="{0D108BD9-81ED-4DB2-BD59-A6C34878D82A}">
                    <a16:rowId xmlns:a16="http://schemas.microsoft.com/office/drawing/2014/main" val="212020436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B</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-0.11%</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-0.02%</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-0.04%</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106%</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99%</a:t>
                      </a:r>
                      <a:endParaRPr lang="en-US" sz="1400">
                        <a:effectLst/>
                        <a:latin typeface="+mn-lt"/>
                        <a:ea typeface="PMingLiU" panose="02020500000000000000" pitchFamily="18" charset="-120"/>
                      </a:endParaRPr>
                    </a:p>
                  </a:txBody>
                  <a:tcPr marL="68580" marR="68580" marT="0" marB="0" anchor="ctr"/>
                </a:tc>
                <a:extLst>
                  <a:ext uri="{0D108BD9-81ED-4DB2-BD59-A6C34878D82A}">
                    <a16:rowId xmlns:a16="http://schemas.microsoft.com/office/drawing/2014/main" val="249225205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C</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-0.14%</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-0.07%</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-0.22%</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106%</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99%</a:t>
                      </a:r>
                      <a:endParaRPr lang="en-US" sz="1400">
                        <a:effectLst/>
                        <a:latin typeface="+mn-lt"/>
                        <a:ea typeface="PMingLiU" panose="02020500000000000000" pitchFamily="18" charset="-120"/>
                      </a:endParaRPr>
                    </a:p>
                  </a:txBody>
                  <a:tcPr marL="68580" marR="68580" marT="0" marB="0" anchor="ctr"/>
                </a:tc>
                <a:extLst>
                  <a:ext uri="{0D108BD9-81ED-4DB2-BD59-A6C34878D82A}">
                    <a16:rowId xmlns:a16="http://schemas.microsoft.com/office/drawing/2014/main" val="1260319731"/>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E</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 </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 </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a:effectLst/>
                        <a:latin typeface="+mn-lt"/>
                        <a:ea typeface="PMingLiU" panose="02020500000000000000" pitchFamily="18" charset="-120"/>
                      </a:endParaRPr>
                    </a:p>
                  </a:txBody>
                  <a:tcPr marL="68580" marR="68580" marT="0" marB="0" anchor="ctr"/>
                </a:tc>
                <a:extLst>
                  <a:ext uri="{0D108BD9-81ED-4DB2-BD59-A6C34878D82A}">
                    <a16:rowId xmlns:a16="http://schemas.microsoft.com/office/drawing/2014/main" val="620600223"/>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latin typeface="+mn-lt"/>
                        </a:rPr>
                        <a:t>Overall</a:t>
                      </a:r>
                      <a:endParaRPr lang="en-US" sz="1400" b="1">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latin typeface="+mn-lt"/>
                        </a:rPr>
                        <a:t>-0.11%</a:t>
                      </a:r>
                      <a:endParaRPr lang="en-US" sz="1400" b="1">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latin typeface="+mn-lt"/>
                        </a:rPr>
                        <a:t>-0.05%</a:t>
                      </a:r>
                      <a:endParaRPr lang="en-US" sz="1400" b="1">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latin typeface="+mn-lt"/>
                        </a:rPr>
                        <a:t>-0.12%</a:t>
                      </a:r>
                      <a:endParaRPr lang="en-US" sz="1400" b="1">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latin typeface="+mn-lt"/>
                        </a:rPr>
                        <a:t>106%</a:t>
                      </a:r>
                      <a:endParaRPr lang="en-US" sz="1400" b="1">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latin typeface="+mn-lt"/>
                        </a:rPr>
                        <a:t>99%</a:t>
                      </a:r>
                      <a:endParaRPr lang="en-US" sz="1400" b="1">
                        <a:effectLst/>
                        <a:latin typeface="+mn-lt"/>
                        <a:ea typeface="PMingLiU" panose="02020500000000000000" pitchFamily="18" charset="-120"/>
                      </a:endParaRPr>
                    </a:p>
                  </a:txBody>
                  <a:tcPr marL="68580" marR="68580" marT="0" marB="0" anchor="ctr"/>
                </a:tc>
                <a:extLst>
                  <a:ext uri="{0D108BD9-81ED-4DB2-BD59-A6C34878D82A}">
                    <a16:rowId xmlns:a16="http://schemas.microsoft.com/office/drawing/2014/main" val="97717734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D</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-0.11%</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-0.11%</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0.06%</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106%</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99%</a:t>
                      </a:r>
                      <a:endParaRPr lang="en-US" sz="1400">
                        <a:effectLst/>
                        <a:latin typeface="+mn-lt"/>
                        <a:ea typeface="PMingLiU" panose="02020500000000000000" pitchFamily="18" charset="-120"/>
                      </a:endParaRPr>
                    </a:p>
                  </a:txBody>
                  <a:tcPr marL="68580" marR="68580" marT="0" marB="0" anchor="ctr"/>
                </a:tc>
                <a:extLst>
                  <a:ext uri="{0D108BD9-81ED-4DB2-BD59-A6C34878D82A}">
                    <a16:rowId xmlns:a16="http://schemas.microsoft.com/office/drawing/2014/main" val="27814252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F</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strike="noStrike" baseline="0" dirty="0">
                          <a:effectLst/>
                          <a:latin typeface="+mn-lt"/>
                        </a:rPr>
                        <a:t>-0.08%</a:t>
                      </a:r>
                      <a:endParaRPr lang="en-US" sz="1400" strike="noStrike" baseline="0" dirty="0">
                        <a:effectLst/>
                        <a:latin typeface="+mn-lt"/>
                        <a:ea typeface="PMingLiU"/>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strike="noStrike" baseline="0" dirty="0">
                          <a:effectLst/>
                          <a:latin typeface="+mn-lt"/>
                        </a:rPr>
                        <a:t>0.00%</a:t>
                      </a:r>
                      <a:endParaRPr lang="en-US" sz="1400" strike="noStrike" baseline="0" dirty="0">
                        <a:effectLst/>
                        <a:latin typeface="+mn-lt"/>
                        <a:ea typeface="PMingLiU"/>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strike="noStrike" baseline="0" dirty="0">
                          <a:effectLst/>
                          <a:latin typeface="+mn-lt"/>
                        </a:rPr>
                        <a:t>0.02%</a:t>
                      </a:r>
                      <a:endParaRPr lang="en-US" sz="1400" strike="noStrike" baseline="0" dirty="0">
                        <a:effectLst/>
                        <a:latin typeface="+mn-lt"/>
                        <a:ea typeface="PMingLiU"/>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strike="noStrike" baseline="0" dirty="0">
                          <a:effectLst/>
                          <a:latin typeface="+mn-lt"/>
                        </a:rPr>
                        <a:t>105%</a:t>
                      </a:r>
                      <a:endParaRPr lang="en-US" sz="1400" strike="noStrike" baseline="0" dirty="0">
                        <a:effectLst/>
                        <a:latin typeface="+mn-lt"/>
                        <a:ea typeface="PMingLiU"/>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strike="noStrike" baseline="0" dirty="0">
                          <a:effectLst/>
                          <a:latin typeface="+mn-lt"/>
                        </a:rPr>
                        <a:t>100%</a:t>
                      </a:r>
                      <a:endParaRPr lang="en-US" sz="1400" strike="noStrike" baseline="0" dirty="0">
                        <a:effectLst/>
                        <a:latin typeface="+mn-lt"/>
                        <a:ea typeface="PMingLiU"/>
                      </a:endParaRPr>
                    </a:p>
                  </a:txBody>
                  <a:tcPr marL="68580" marR="68580" marT="0" marB="0" anchor="ctr"/>
                </a:tc>
                <a:extLst>
                  <a:ext uri="{0D108BD9-81ED-4DB2-BD59-A6C34878D82A}">
                    <a16:rowId xmlns:a16="http://schemas.microsoft.com/office/drawing/2014/main" val="1961957292"/>
                  </a:ext>
                </a:extLst>
              </a:tr>
            </a:tbl>
          </a:graphicData>
        </a:graphic>
      </p:graphicFrame>
      <p:graphicFrame>
        <p:nvGraphicFramePr>
          <p:cNvPr id="10" name="Table 9">
            <a:extLst>
              <a:ext uri="{FF2B5EF4-FFF2-40B4-BE49-F238E27FC236}">
                <a16:creationId xmlns:a16="http://schemas.microsoft.com/office/drawing/2014/main" id="{CE7D3645-AE93-42FC-BDD8-1C8777E962B7}"/>
              </a:ext>
            </a:extLst>
          </p:cNvPr>
          <p:cNvGraphicFramePr>
            <a:graphicFrameLocks noGrp="1"/>
          </p:cNvGraphicFramePr>
          <p:nvPr>
            <p:extLst>
              <p:ext uri="{D42A27DB-BD31-4B8C-83A1-F6EECF244321}">
                <p14:modId xmlns:p14="http://schemas.microsoft.com/office/powerpoint/2010/main" val="2267088564"/>
              </p:ext>
            </p:extLst>
          </p:nvPr>
        </p:nvGraphicFramePr>
        <p:xfrm>
          <a:off x="6088856" y="2612571"/>
          <a:ext cx="5147856" cy="2346960"/>
        </p:xfrm>
        <a:graphic>
          <a:graphicData uri="http://schemas.openxmlformats.org/drawingml/2006/table">
            <a:tbl>
              <a:tblPr firstRow="1" firstCol="1" bandRow="1">
                <a:tableStyleId>{5C22544A-7EE6-4342-B048-85BDC9FD1C3A}</a:tableStyleId>
              </a:tblPr>
              <a:tblGrid>
                <a:gridCol w="857976">
                  <a:extLst>
                    <a:ext uri="{9D8B030D-6E8A-4147-A177-3AD203B41FA5}">
                      <a16:colId xmlns:a16="http://schemas.microsoft.com/office/drawing/2014/main" val="417954574"/>
                    </a:ext>
                  </a:extLst>
                </a:gridCol>
                <a:gridCol w="857976">
                  <a:extLst>
                    <a:ext uri="{9D8B030D-6E8A-4147-A177-3AD203B41FA5}">
                      <a16:colId xmlns:a16="http://schemas.microsoft.com/office/drawing/2014/main" val="3507579005"/>
                    </a:ext>
                  </a:extLst>
                </a:gridCol>
                <a:gridCol w="857976">
                  <a:extLst>
                    <a:ext uri="{9D8B030D-6E8A-4147-A177-3AD203B41FA5}">
                      <a16:colId xmlns:a16="http://schemas.microsoft.com/office/drawing/2014/main" val="3021015088"/>
                    </a:ext>
                  </a:extLst>
                </a:gridCol>
                <a:gridCol w="857976">
                  <a:extLst>
                    <a:ext uri="{9D8B030D-6E8A-4147-A177-3AD203B41FA5}">
                      <a16:colId xmlns:a16="http://schemas.microsoft.com/office/drawing/2014/main" val="2177842752"/>
                    </a:ext>
                  </a:extLst>
                </a:gridCol>
                <a:gridCol w="857976">
                  <a:extLst>
                    <a:ext uri="{9D8B030D-6E8A-4147-A177-3AD203B41FA5}">
                      <a16:colId xmlns:a16="http://schemas.microsoft.com/office/drawing/2014/main" val="3047374116"/>
                    </a:ext>
                  </a:extLst>
                </a:gridCol>
                <a:gridCol w="857976">
                  <a:extLst>
                    <a:ext uri="{9D8B030D-6E8A-4147-A177-3AD203B41FA5}">
                      <a16:colId xmlns:a16="http://schemas.microsoft.com/office/drawing/2014/main" val="482903174"/>
                    </a:ext>
                  </a:extLst>
                </a:gridCol>
              </a:tblGrid>
              <a:tr h="161925">
                <a:tc>
                  <a:txBody>
                    <a:bodyPr/>
                    <a:lstStyle/>
                    <a:p>
                      <a:endParaRPr lang="en-US" sz="1400">
                        <a:effectLst/>
                        <a:latin typeface="+mn-lt"/>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Random Access</a:t>
                      </a:r>
                      <a:endParaRPr lang="en-US" sz="1400">
                        <a:effectLst/>
                        <a:latin typeface="+mn-lt"/>
                        <a:ea typeface="PMingLiU" panose="02020500000000000000" pitchFamily="18" charset="-12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64326535"/>
                  </a:ext>
                </a:extLst>
              </a:tr>
              <a:tr h="161925">
                <a:tc>
                  <a:txBody>
                    <a:bodyPr/>
                    <a:lstStyle/>
                    <a:p>
                      <a:endParaRPr lang="en-US" sz="1400">
                        <a:effectLst/>
                        <a:latin typeface="+mn-lt"/>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Over ECM-1.0 TM OFF</a:t>
                      </a:r>
                      <a:endParaRPr lang="en-US" sz="1400">
                        <a:effectLst/>
                        <a:latin typeface="+mn-lt"/>
                        <a:ea typeface="PMingLiU" panose="02020500000000000000" pitchFamily="18" charset="-12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33647890"/>
                  </a:ext>
                </a:extLst>
              </a:tr>
              <a:tr h="161925">
                <a:tc>
                  <a:txBody>
                    <a:bodyPr/>
                    <a:lstStyle/>
                    <a:p>
                      <a:endParaRPr lang="en-US" sz="1400">
                        <a:effectLst/>
                        <a:latin typeface="+mn-lt"/>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Y</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U</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V</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err="1">
                          <a:effectLst/>
                          <a:latin typeface="+mn-lt"/>
                        </a:rPr>
                        <a:t>EncT</a:t>
                      </a:r>
                      <a:endParaRPr lang="en-US" sz="1400" err="1">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err="1">
                          <a:effectLst/>
                          <a:latin typeface="+mn-lt"/>
                        </a:rPr>
                        <a:t>DecT</a:t>
                      </a:r>
                      <a:endParaRPr lang="en-US" sz="1400" err="1">
                        <a:effectLst/>
                        <a:latin typeface="+mn-lt"/>
                        <a:ea typeface="PMingLiU" panose="02020500000000000000" pitchFamily="18" charset="-120"/>
                      </a:endParaRPr>
                    </a:p>
                  </a:txBody>
                  <a:tcPr marL="68580" marR="68580" marT="0" marB="0" anchor="ctr"/>
                </a:tc>
                <a:extLst>
                  <a:ext uri="{0D108BD9-81ED-4DB2-BD59-A6C34878D82A}">
                    <a16:rowId xmlns:a16="http://schemas.microsoft.com/office/drawing/2014/main" val="3286801757"/>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A1</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-0.36%</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-0.21%</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-0.27%</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110%</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100%</a:t>
                      </a:r>
                      <a:endParaRPr lang="en-US" sz="1400">
                        <a:effectLst/>
                        <a:latin typeface="+mn-lt"/>
                        <a:ea typeface="PMingLiU" panose="02020500000000000000" pitchFamily="18" charset="-120"/>
                      </a:endParaRPr>
                    </a:p>
                  </a:txBody>
                  <a:tcPr marL="68580" marR="68580" marT="0" marB="0" anchor="ctr"/>
                </a:tc>
                <a:extLst>
                  <a:ext uri="{0D108BD9-81ED-4DB2-BD59-A6C34878D82A}">
                    <a16:rowId xmlns:a16="http://schemas.microsoft.com/office/drawing/2014/main" val="95910731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A2</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-0.50%</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-0.51%</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-0.49%</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109%</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99%</a:t>
                      </a:r>
                      <a:endParaRPr lang="en-US" sz="1400">
                        <a:effectLst/>
                        <a:latin typeface="+mn-lt"/>
                        <a:ea typeface="PMingLiU" panose="02020500000000000000" pitchFamily="18" charset="-120"/>
                      </a:endParaRPr>
                    </a:p>
                  </a:txBody>
                  <a:tcPr marL="68580" marR="68580" marT="0" marB="0" anchor="ctr"/>
                </a:tc>
                <a:extLst>
                  <a:ext uri="{0D108BD9-81ED-4DB2-BD59-A6C34878D82A}">
                    <a16:rowId xmlns:a16="http://schemas.microsoft.com/office/drawing/2014/main" val="212020436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B</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-0.46%</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-0.41%</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-0.32%</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110%</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100%</a:t>
                      </a:r>
                      <a:endParaRPr lang="en-US" sz="1400">
                        <a:effectLst/>
                        <a:latin typeface="+mn-lt"/>
                        <a:ea typeface="PMingLiU" panose="02020500000000000000" pitchFamily="18" charset="-120"/>
                      </a:endParaRPr>
                    </a:p>
                  </a:txBody>
                  <a:tcPr marL="68580" marR="68580" marT="0" marB="0" anchor="ctr"/>
                </a:tc>
                <a:extLst>
                  <a:ext uri="{0D108BD9-81ED-4DB2-BD59-A6C34878D82A}">
                    <a16:rowId xmlns:a16="http://schemas.microsoft.com/office/drawing/2014/main" val="249225205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C</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-0.56%</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-0.58%</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-0.46%</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110%</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100%</a:t>
                      </a:r>
                      <a:endParaRPr lang="en-US" sz="1400">
                        <a:effectLst/>
                        <a:latin typeface="+mn-lt"/>
                        <a:ea typeface="PMingLiU" panose="02020500000000000000" pitchFamily="18" charset="-120"/>
                      </a:endParaRPr>
                    </a:p>
                  </a:txBody>
                  <a:tcPr marL="68580" marR="68580" marT="0" marB="0" anchor="ctr"/>
                </a:tc>
                <a:extLst>
                  <a:ext uri="{0D108BD9-81ED-4DB2-BD59-A6C34878D82A}">
                    <a16:rowId xmlns:a16="http://schemas.microsoft.com/office/drawing/2014/main" val="1260319731"/>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E</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 </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 </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 </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400">
                        <a:effectLst/>
                        <a:latin typeface="+mn-lt"/>
                        <a:ea typeface="PMingLiU" panose="02020500000000000000" pitchFamily="18" charset="-120"/>
                      </a:endParaRPr>
                    </a:p>
                  </a:txBody>
                  <a:tcPr marL="68580" marR="68580" marT="0" marB="0" anchor="ctr"/>
                </a:tc>
                <a:extLst>
                  <a:ext uri="{0D108BD9-81ED-4DB2-BD59-A6C34878D82A}">
                    <a16:rowId xmlns:a16="http://schemas.microsoft.com/office/drawing/2014/main" val="620600223"/>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latin typeface="+mn-lt"/>
                        </a:rPr>
                        <a:t>Overall</a:t>
                      </a:r>
                      <a:endParaRPr lang="en-US" sz="1400" b="1">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latin typeface="+mn-lt"/>
                        </a:rPr>
                        <a:t>-0.48%</a:t>
                      </a:r>
                      <a:endParaRPr lang="en-US" sz="1400" b="1">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latin typeface="+mn-lt"/>
                        </a:rPr>
                        <a:t>-0.44%</a:t>
                      </a:r>
                      <a:endParaRPr lang="en-US" sz="1400" b="1">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latin typeface="+mn-lt"/>
                        </a:rPr>
                        <a:t>-0.38%</a:t>
                      </a:r>
                      <a:endParaRPr lang="en-US" sz="1400" b="1">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latin typeface="+mn-lt"/>
                        </a:rPr>
                        <a:t>110%</a:t>
                      </a:r>
                      <a:endParaRPr lang="en-US" sz="1400" b="1">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b="1">
                          <a:effectLst/>
                          <a:latin typeface="+mn-lt"/>
                        </a:rPr>
                        <a:t>100%</a:t>
                      </a:r>
                      <a:endParaRPr lang="en-US" sz="1400" b="1">
                        <a:effectLst/>
                        <a:latin typeface="+mn-lt"/>
                        <a:ea typeface="PMingLiU" panose="02020500000000000000" pitchFamily="18" charset="-120"/>
                      </a:endParaRPr>
                    </a:p>
                  </a:txBody>
                  <a:tcPr marL="68580" marR="68580" marT="0" marB="0" anchor="ctr"/>
                </a:tc>
                <a:extLst>
                  <a:ext uri="{0D108BD9-81ED-4DB2-BD59-A6C34878D82A}">
                    <a16:rowId xmlns:a16="http://schemas.microsoft.com/office/drawing/2014/main" val="97717734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D</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-0.65%</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-0.69%</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-0.91%</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110%</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100%</a:t>
                      </a:r>
                      <a:endParaRPr lang="en-US" sz="1400">
                        <a:effectLst/>
                        <a:latin typeface="+mn-lt"/>
                        <a:ea typeface="PMingLiU" panose="02020500000000000000" pitchFamily="18" charset="-120"/>
                      </a:endParaRPr>
                    </a:p>
                  </a:txBody>
                  <a:tcPr marL="68580" marR="68580" marT="0" marB="0" anchor="ctr"/>
                </a:tc>
                <a:extLst>
                  <a:ext uri="{0D108BD9-81ED-4DB2-BD59-A6C34878D82A}">
                    <a16:rowId xmlns:a16="http://schemas.microsoft.com/office/drawing/2014/main" val="27814252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a:effectLst/>
                          <a:latin typeface="+mn-lt"/>
                        </a:rPr>
                        <a:t>Class F</a:t>
                      </a:r>
                      <a:endParaRPr lang="en-US" sz="1400">
                        <a:effectLst/>
                        <a:latin typeface="+mn-lt"/>
                        <a:ea typeface="PMingLiU" panose="02020500000000000000" pitchFamily="18" charset="-12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strike="noStrike" baseline="0" dirty="0">
                          <a:effectLst/>
                          <a:latin typeface="+mn-lt"/>
                        </a:rPr>
                        <a:t>-0.26%</a:t>
                      </a:r>
                      <a:endParaRPr lang="en-US" sz="1400" strike="noStrike" baseline="0" dirty="0">
                        <a:effectLst/>
                        <a:latin typeface="+mn-lt"/>
                        <a:ea typeface="PMingLiU"/>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strike="noStrike" baseline="0" dirty="0">
                          <a:effectLst/>
                          <a:latin typeface="+mn-lt"/>
                        </a:rPr>
                        <a:t>-0.31%</a:t>
                      </a:r>
                      <a:endParaRPr lang="en-US" sz="1400" strike="noStrike" baseline="0" dirty="0">
                        <a:effectLst/>
                        <a:latin typeface="+mn-lt"/>
                        <a:ea typeface="PMingLiU"/>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strike="noStrike" baseline="0" dirty="0">
                          <a:effectLst/>
                          <a:latin typeface="+mn-lt"/>
                        </a:rPr>
                        <a:t>-0.25%</a:t>
                      </a:r>
                      <a:endParaRPr lang="en-US" sz="1400" strike="noStrike" baseline="0" dirty="0">
                        <a:effectLst/>
                        <a:latin typeface="+mn-lt"/>
                        <a:ea typeface="PMingLiU"/>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strike="noStrike" baseline="0" dirty="0">
                          <a:effectLst/>
                          <a:latin typeface="+mn-lt"/>
                        </a:rPr>
                        <a:t>109%</a:t>
                      </a:r>
                      <a:endParaRPr lang="en-US" sz="1400" strike="noStrike" baseline="0" dirty="0">
                        <a:effectLst/>
                        <a:latin typeface="+mn-lt"/>
                        <a:ea typeface="PMingLiU"/>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400" strike="noStrike" baseline="0" dirty="0">
                          <a:effectLst/>
                          <a:latin typeface="+mn-lt"/>
                        </a:rPr>
                        <a:t>101%</a:t>
                      </a:r>
                      <a:endParaRPr lang="en-US" sz="1400" strike="noStrike" baseline="0" dirty="0">
                        <a:effectLst/>
                        <a:latin typeface="+mn-lt"/>
                        <a:ea typeface="PMingLiU"/>
                      </a:endParaRPr>
                    </a:p>
                  </a:txBody>
                  <a:tcPr marL="68580" marR="68580" marT="0" marB="0" anchor="ctr"/>
                </a:tc>
                <a:extLst>
                  <a:ext uri="{0D108BD9-81ED-4DB2-BD59-A6C34878D82A}">
                    <a16:rowId xmlns:a16="http://schemas.microsoft.com/office/drawing/2014/main" val="1961957292"/>
                  </a:ext>
                </a:extLst>
              </a:tr>
            </a:tbl>
          </a:graphicData>
        </a:graphic>
      </p:graphicFrame>
      <p:sp>
        <p:nvSpPr>
          <p:cNvPr id="11" name="Content Placeholder 4">
            <a:extLst>
              <a:ext uri="{FF2B5EF4-FFF2-40B4-BE49-F238E27FC236}">
                <a16:creationId xmlns:a16="http://schemas.microsoft.com/office/drawing/2014/main" id="{E39B024F-DEED-4867-8620-965066FD4A27}"/>
              </a:ext>
            </a:extLst>
          </p:cNvPr>
          <p:cNvSpPr txBox="1">
            <a:spLocks/>
          </p:cNvSpPr>
          <p:nvPr/>
        </p:nvSpPr>
        <p:spPr>
          <a:xfrm>
            <a:off x="6088856" y="5113056"/>
            <a:ext cx="5155000" cy="806475"/>
          </a:xfrm>
          <a:prstGeom prst="rect">
            <a:avLst/>
          </a:prstGeom>
        </p:spPr>
        <p:txBody>
          <a:bodyPr vert="horz" lIns="0" tIns="0" rIns="0" bIns="0" rtlCol="0" anchor="t">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lvl="4"/>
            <a:r>
              <a:rPr lang="en-US"/>
              <a:t>Both anchor and test disable template matching</a:t>
            </a:r>
            <a:endParaRPr lang="en-US">
              <a:ea typeface="Microsoft Sans Serif"/>
              <a:cs typeface="Microsoft Sans Serif"/>
            </a:endParaRPr>
          </a:p>
        </p:txBody>
      </p:sp>
    </p:spTree>
    <p:extLst>
      <p:ext uri="{BB962C8B-B14F-4D97-AF65-F5344CB8AC3E}">
        <p14:creationId xmlns:p14="http://schemas.microsoft.com/office/powerpoint/2010/main" val="380053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7A580DEB18E2148A43FC4421F931F99" ma:contentTypeVersion="10" ma:contentTypeDescription="Create a new document." ma:contentTypeScope="" ma:versionID="0459a2198a4cbdab3aea7bea68cb760a">
  <xsd:schema xmlns:xsd="http://www.w3.org/2001/XMLSchema" xmlns:xs="http://www.w3.org/2001/XMLSchema" xmlns:p="http://schemas.microsoft.com/office/2006/metadata/properties" xmlns:ns2="2d713343-d069-4d9c-a0e4-feacafe3e3fc" xmlns:ns3="a4784b13-8bb2-4d79-9d47-3a3867450a90" targetNamespace="http://schemas.microsoft.com/office/2006/metadata/properties" ma:root="true" ma:fieldsID="9878673cc833cbe777b2db3859d2e76b" ns2:_="" ns3:_="">
    <xsd:import namespace="2d713343-d069-4d9c-a0e4-feacafe3e3fc"/>
    <xsd:import namespace="a4784b13-8bb2-4d79-9d47-3a3867450a9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d713343-d069-4d9c-a0e4-feacafe3e3f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84b13-8bb2-4d79-9d47-3a3867450a9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9CB3369-829B-4A78-B8A1-1016D068BF47}">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1A5ED91-6AA3-4728-83C0-CFA3A5579517}">
  <ds:schemaRefs>
    <ds:schemaRef ds:uri="2d713343-d069-4d9c-a0e4-feacafe3e3fc"/>
    <ds:schemaRef ds:uri="a4784b13-8bb2-4d79-9d47-3a3867450a9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FA71D21-F9D6-49FE-A6FD-837C99BE0BB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21</TotalTime>
  <Words>456</Words>
  <Application>Microsoft Office PowerPoint</Application>
  <PresentationFormat>Widescreen</PresentationFormat>
  <Paragraphs>131</Paragraphs>
  <Slides>5</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Century Gothic</vt:lpstr>
      <vt:lpstr>Microsoft Sans Serif</vt:lpstr>
      <vt:lpstr>Qualcomm Executive External</vt:lpstr>
      <vt:lpstr>JVET-W0106: EE2-related: Bilateral matching AMVP-merge mode</vt:lpstr>
      <vt:lpstr>Introduction</vt:lpstr>
      <vt:lpstr>MV derivation</vt:lpstr>
      <vt:lpstr>Simulation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DMVR enlarge search</dc:title>
  <dc:creator>Zhi Zhang</dc:creator>
  <cp:lastModifiedBy>Zhi Zhang</cp:lastModifiedBy>
  <cp:revision>5</cp:revision>
  <dcterms:created xsi:type="dcterms:W3CDTF">2020-07-21T14:31:43Z</dcterms:created>
  <dcterms:modified xsi:type="dcterms:W3CDTF">2021-07-08T14:15:28Z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0x01010007A580DEB18E2148A43FC4421F931F99</vt:lpwstr>
  </property>
</Properties>
</file>