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4"/>
  </p:sldMasterIdLst>
  <p:notesMasterIdLst>
    <p:notesMasterId r:id="rId19"/>
  </p:notesMasterIdLst>
  <p:handoutMasterIdLst>
    <p:handoutMasterId r:id="rId20"/>
  </p:handoutMasterIdLst>
  <p:sldIdLst>
    <p:sldId id="315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9" r:id="rId16"/>
    <p:sldId id="348" r:id="rId17"/>
    <p:sldId id="320" r:id="rId18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7" autoAdjust="0"/>
    <p:restoredTop sz="96574" autoAdjust="0"/>
  </p:normalViewPr>
  <p:slideViewPr>
    <p:cSldViewPr>
      <p:cViewPr varScale="1">
        <p:scale>
          <a:sx n="103" d="100"/>
          <a:sy n="103" d="100"/>
        </p:scale>
        <p:origin x="2268" y="108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2021/7/9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 smtClean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 smtClean="0">
              <a:ea typeface="ＭＳ Ｐ明朝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</a:t>
            </a:r>
            <a:r>
              <a:rPr lang="ja-JP" altLang="en-US" dirty="0" smtClean="0"/>
              <a:t>設定</a:t>
            </a:r>
            <a:endParaRPr lang="en-US" altLang="ja-JP" dirty="0" smtClean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 smtClean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 smtClean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 smtClean="0"/>
              <a:t>24pnt level</a:t>
            </a:r>
            <a:endParaRPr lang="ja-JP" altLang="en-US" dirty="0" smtClean="0"/>
          </a:p>
          <a:p>
            <a:pPr lvl="1"/>
            <a:r>
              <a:rPr lang="en-GB" altLang="ja-JP" dirty="0" smtClean="0"/>
              <a:t>20pnt level</a:t>
            </a:r>
          </a:p>
          <a:p>
            <a:pPr lvl="2"/>
            <a:r>
              <a:rPr lang="en-GB" altLang="ja-JP" dirty="0" smtClean="0"/>
              <a:t>18pnt level</a:t>
            </a:r>
          </a:p>
          <a:p>
            <a:pPr lvl="3"/>
            <a:r>
              <a:rPr lang="en-GB" altLang="ja-JP" dirty="0" smtClean="0"/>
              <a:t>16pnt level</a:t>
            </a:r>
          </a:p>
          <a:p>
            <a:pPr lvl="4"/>
            <a:r>
              <a:rPr lang="en-GB" altLang="ja-JP" dirty="0" smtClean="0"/>
              <a:t>14pnt level</a:t>
            </a:r>
          </a:p>
          <a:p>
            <a:pPr lvl="5"/>
            <a:r>
              <a:rPr lang="en-GB" altLang="ja-JP" sz="1200" dirty="0" smtClean="0"/>
              <a:t>12pnt level</a:t>
            </a:r>
          </a:p>
          <a:p>
            <a:pPr lvl="6"/>
            <a:r>
              <a:rPr lang="en-GB" altLang="ja-JP" sz="1000" dirty="0" smtClean="0"/>
              <a:t>10pnt level</a:t>
            </a:r>
          </a:p>
          <a:p>
            <a:pPr lvl="7"/>
            <a:r>
              <a:rPr lang="en-GB" altLang="ja-JP" sz="800" dirty="0" smtClean="0"/>
              <a:t>8pnt level</a:t>
            </a:r>
          </a:p>
          <a:p>
            <a:pPr lvl="8"/>
            <a:r>
              <a:rPr lang="en-GB" altLang="ja-JP" sz="600" dirty="0" smtClean="0"/>
              <a:t>6 </a:t>
            </a:r>
            <a:r>
              <a:rPr lang="en-GB" altLang="ja-JP" sz="600" dirty="0" err="1" smtClean="0"/>
              <a:t>pnt</a:t>
            </a:r>
            <a:r>
              <a:rPr lang="en-GB" altLang="ja-JP" sz="600" dirty="0" smtClean="0"/>
              <a:t> level</a:t>
            </a:r>
            <a:endParaRPr lang="en-GB" altLang="ja-JP" sz="800" dirty="0" smtClean="0"/>
          </a:p>
          <a:p>
            <a:pPr lvl="8"/>
            <a:endParaRPr lang="en-GB" altLang="ja-JP" dirty="0" smtClean="0"/>
          </a:p>
          <a:p>
            <a:pPr lvl="8"/>
            <a:endParaRPr lang="ja-JP" altLang="en-US" dirty="0" smtClean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JVET-W0093</a:t>
            </a:r>
            <a:endParaRPr lang="en-US" altLang="ja-JP" dirty="0"/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2021/7/9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JVET-W0093</a:t>
            </a:r>
            <a:endParaRPr lang="en-US" altLang="ja-JP" dirty="0"/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2021/7/9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Group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2021/7/9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 smtClean="0"/>
              <a:t>JVET-W0093</a:t>
            </a:r>
            <a:endParaRPr lang="en-US" altLang="ja-JP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marL="1346200" indent="-1346200">
              <a:tabLst>
                <a:tab pos="1433513" algn="l"/>
              </a:tabLst>
            </a:pPr>
            <a:r>
              <a:rPr lang="en-GB" sz="2800" b="1" dirty="0"/>
              <a:t>AHG8: On significance, GT1, and GT2 flag coding for high bit depths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JVET-W0093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Sony Europe BV.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Adrian Browne, Steve Keating, Karl Sharman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 smtClean="0">
                <a:latin typeface="Arial" charset="0"/>
              </a:rPr>
              <a:t>Sony Group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Analysis of 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5085184"/>
            <a:ext cx="8352000" cy="1178816"/>
          </a:xfrm>
        </p:spPr>
        <p:txBody>
          <a:bodyPr/>
          <a:lstStyle/>
          <a:p>
            <a:r>
              <a:rPr lang="en-GB" dirty="0"/>
              <a:t>As QPs reduce, flags are coded </a:t>
            </a:r>
            <a:r>
              <a:rPr lang="en-GB" dirty="0" smtClean="0"/>
              <a:t>at similar probabilities</a:t>
            </a:r>
            <a:endParaRPr lang="en-GB" dirty="0"/>
          </a:p>
          <a:p>
            <a:r>
              <a:rPr lang="en-GB" dirty="0" smtClean="0"/>
              <a:t>Many coefficients coded with flags + LSBs only</a:t>
            </a:r>
          </a:p>
          <a:p>
            <a:r>
              <a:rPr lang="en-GB" dirty="0" smtClean="0"/>
              <a:t>Number of coefficients requiring </a:t>
            </a:r>
            <a:r>
              <a:rPr lang="en-GB" dirty="0" err="1" smtClean="0"/>
              <a:t>Golomb</a:t>
            </a:r>
            <a:r>
              <a:rPr lang="en-GB" dirty="0" smtClean="0"/>
              <a:t>-Rice coding is reduced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22201"/>
            <a:ext cx="5184576" cy="36928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2193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 vs VTM 13.0 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443797"/>
              </p:ext>
            </p:extLst>
          </p:nvPr>
        </p:nvGraphicFramePr>
        <p:xfrm>
          <a:off x="2285837" y="1495230"/>
          <a:ext cx="3708325" cy="12880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2212">
                  <a:extLst>
                    <a:ext uri="{9D8B030D-6E8A-4147-A177-3AD203B41FA5}">
                      <a16:colId xmlns:a16="http://schemas.microsoft.com/office/drawing/2014/main" val="2051497512"/>
                    </a:ext>
                  </a:extLst>
                </a:gridCol>
                <a:gridCol w="831938">
                  <a:extLst>
                    <a:ext uri="{9D8B030D-6E8A-4147-A177-3AD203B41FA5}">
                      <a16:colId xmlns:a16="http://schemas.microsoft.com/office/drawing/2014/main" val="3472752239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988113659"/>
                    </a:ext>
                  </a:extLst>
                </a:gridCol>
                <a:gridCol w="792087">
                  <a:extLst>
                    <a:ext uri="{9D8B030D-6E8A-4147-A177-3AD203B41FA5}">
                      <a16:colId xmlns:a16="http://schemas.microsoft.com/office/drawing/2014/main" val="3998381791"/>
                    </a:ext>
                  </a:extLst>
                </a:gridCol>
              </a:tblGrid>
              <a:tr h="257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CA" sz="1100" dirty="0">
                          <a:effectLst/>
                        </a:rPr>
                        <a:t>Lossless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AI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LDB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RA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70137642"/>
                  </a:ext>
                </a:extLst>
              </a:tr>
              <a:tr h="257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PQ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-0.36%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-0.41%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-0.41%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29152939"/>
                  </a:ext>
                </a:extLst>
              </a:tr>
              <a:tr h="257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HLG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-0.77%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-1.13%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-1.13%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5414738"/>
                  </a:ext>
                </a:extLst>
              </a:tr>
              <a:tr h="257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SVT-12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-1.10%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-1.33%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-1.34%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62006368"/>
                  </a:ext>
                </a:extLst>
              </a:tr>
              <a:tr h="257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SVT-16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-1.12%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-1.45%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-1.46%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43750783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585505"/>
              </p:ext>
            </p:extLst>
          </p:nvPr>
        </p:nvGraphicFramePr>
        <p:xfrm>
          <a:off x="900000" y="3444229"/>
          <a:ext cx="7056372" cy="18227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3999">
                  <a:extLst>
                    <a:ext uri="{9D8B030D-6E8A-4147-A177-3AD203B41FA5}">
                      <a16:colId xmlns:a16="http://schemas.microsoft.com/office/drawing/2014/main" val="2209094144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1352729913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1535614010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553683118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2122255615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2087280871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831303204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225220942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1999740195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1562009464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3638491622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595515924"/>
                    </a:ext>
                  </a:extLst>
                </a:gridCol>
              </a:tblGrid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Low QP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AI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LDB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RA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Time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0961333"/>
                  </a:ext>
                </a:extLst>
              </a:tr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Y/G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U/B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V/R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Y/G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U/B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V/R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Y/G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U/B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V/R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err="1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Enc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Dec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1932753"/>
                  </a:ext>
                </a:extLst>
              </a:tr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PQ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81848527"/>
                  </a:ext>
                </a:extLst>
              </a:tr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HLG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-0.10%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-0.10%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95324306"/>
                  </a:ext>
                </a:extLst>
              </a:tr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SVT-12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-0.25%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-0.23%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-0.25%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-0.10%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104%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103%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8620550"/>
                  </a:ext>
                </a:extLst>
              </a:tr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SVT-16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-0.87%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-0.89%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-0.89%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-0.87%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-0.80%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-0.80%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-0.85%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-0.77%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-0.77%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6052329"/>
                  </a:ext>
                </a:extLst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42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 vs VTM 13.0 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9979636"/>
              </p:ext>
            </p:extLst>
          </p:nvPr>
        </p:nvGraphicFramePr>
        <p:xfrm>
          <a:off x="2285837" y="1495230"/>
          <a:ext cx="3708325" cy="12880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2212">
                  <a:extLst>
                    <a:ext uri="{9D8B030D-6E8A-4147-A177-3AD203B41FA5}">
                      <a16:colId xmlns:a16="http://schemas.microsoft.com/office/drawing/2014/main" val="2051497512"/>
                    </a:ext>
                  </a:extLst>
                </a:gridCol>
                <a:gridCol w="831938">
                  <a:extLst>
                    <a:ext uri="{9D8B030D-6E8A-4147-A177-3AD203B41FA5}">
                      <a16:colId xmlns:a16="http://schemas.microsoft.com/office/drawing/2014/main" val="3472752239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988113659"/>
                    </a:ext>
                  </a:extLst>
                </a:gridCol>
                <a:gridCol w="792087">
                  <a:extLst>
                    <a:ext uri="{9D8B030D-6E8A-4147-A177-3AD203B41FA5}">
                      <a16:colId xmlns:a16="http://schemas.microsoft.com/office/drawing/2014/main" val="3998381791"/>
                    </a:ext>
                  </a:extLst>
                </a:gridCol>
              </a:tblGrid>
              <a:tr h="257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CA" sz="1100" dirty="0">
                          <a:effectLst/>
                        </a:rPr>
                        <a:t>Lossless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AI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LDB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RA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70137642"/>
                  </a:ext>
                </a:extLst>
              </a:tr>
              <a:tr h="257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PQ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-1.00%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-1.06%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-1.00%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29152939"/>
                  </a:ext>
                </a:extLst>
              </a:tr>
              <a:tr h="257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HLG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-2.74%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-2.65%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-2.51%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5414738"/>
                  </a:ext>
                </a:extLst>
              </a:tr>
              <a:tr h="257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SVT-12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-3.16%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-2.91%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-2.90%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62006368"/>
                  </a:ext>
                </a:extLst>
              </a:tr>
              <a:tr h="2576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SVT-16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-2.81%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-2.41%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-2.42%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43750783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717481"/>
              </p:ext>
            </p:extLst>
          </p:nvPr>
        </p:nvGraphicFramePr>
        <p:xfrm>
          <a:off x="900000" y="3444229"/>
          <a:ext cx="7056372" cy="18227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3999">
                  <a:extLst>
                    <a:ext uri="{9D8B030D-6E8A-4147-A177-3AD203B41FA5}">
                      <a16:colId xmlns:a16="http://schemas.microsoft.com/office/drawing/2014/main" val="2209094144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1352729913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1535614010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553683118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2122255615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2087280871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831303204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225220942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1999740195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1562009464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3701287709"/>
                    </a:ext>
                  </a:extLst>
                </a:gridCol>
                <a:gridCol w="582943">
                  <a:extLst>
                    <a:ext uri="{9D8B030D-6E8A-4147-A177-3AD203B41FA5}">
                      <a16:colId xmlns:a16="http://schemas.microsoft.com/office/drawing/2014/main" val="3826132791"/>
                    </a:ext>
                  </a:extLst>
                </a:gridCol>
              </a:tblGrid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Low QP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AI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LDB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RA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Time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0961333"/>
                  </a:ext>
                </a:extLst>
              </a:tr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Y/G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U/B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V/R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Y/G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U/B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V/R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Y/G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U/B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V/R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err="1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Enc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Dec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1932753"/>
                  </a:ext>
                </a:extLst>
              </a:tr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PQ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0.04%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0.05%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81848527"/>
                  </a:ext>
                </a:extLst>
              </a:tr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HLG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-0.30%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-0.16%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-0.17%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-0.01%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0.01%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0.01%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-0.01%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0.01%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0.01%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103%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95324306"/>
                  </a:ext>
                </a:extLst>
              </a:tr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SVT-12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-0.82%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-0.55%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-0.56%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-0.38%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-0.34%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-0.35%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-0.38%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-0.28%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-0.29%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114%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115%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8620550"/>
                  </a:ext>
                </a:extLst>
              </a:tr>
              <a:tr h="2974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SVT-16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-2.33%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-2.08%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-2.06%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-1.78%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-1.82%</a:t>
                      </a:r>
                      <a:endParaRPr lang="en-GB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-1.82%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-1.76%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-1.69%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-1.69%</a:t>
                      </a: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GB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6052329"/>
                  </a:ext>
                </a:extLst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066954"/>
            <a:ext cx="6968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 err="1" smtClean="0"/>
              <a:t>GolombRiceParameterAdaptation</a:t>
            </a:r>
            <a:r>
              <a:rPr lang="en-GB" sz="1800" dirty="0" smtClean="0"/>
              <a:t> disabled in proposal and anchor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053870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Context coding of coefficient values using </a:t>
            </a:r>
            <a:r>
              <a:rPr lang="en-GB" sz="1800" dirty="0" err="1" smtClean="0"/>
              <a:t>SigMap</a:t>
            </a:r>
            <a:r>
              <a:rPr lang="en-GB" sz="1800" dirty="0" smtClean="0"/>
              <a:t>, GT1, GT2 can generate BD-rate losses</a:t>
            </a:r>
          </a:p>
          <a:p>
            <a:pPr lvl="1"/>
            <a:r>
              <a:rPr lang="en-GB" sz="1600" dirty="0" smtClean="0"/>
              <a:t>For lossless coding and SVT-16 content</a:t>
            </a:r>
          </a:p>
          <a:p>
            <a:pPr>
              <a:spcBef>
                <a:spcPts val="600"/>
              </a:spcBef>
            </a:pPr>
            <a:r>
              <a:rPr lang="en-GB" sz="1800" dirty="0" smtClean="0"/>
              <a:t>At low QPs the percentage of these flags that are set approaches 100%</a:t>
            </a:r>
          </a:p>
          <a:p>
            <a:pPr lvl="1"/>
            <a:r>
              <a:rPr lang="en-GB" sz="1600" dirty="0" smtClean="0"/>
              <a:t>Bins are efficiently coded</a:t>
            </a:r>
          </a:p>
          <a:p>
            <a:pPr lvl="1"/>
            <a:r>
              <a:rPr lang="en-GB" sz="1600" dirty="0" smtClean="0"/>
              <a:t>Flags provide little information about coefficient  value</a:t>
            </a:r>
          </a:p>
          <a:p>
            <a:pPr>
              <a:spcBef>
                <a:spcPts val="600"/>
              </a:spcBef>
            </a:pPr>
            <a:r>
              <a:rPr lang="en-GB" sz="1800" dirty="0" smtClean="0"/>
              <a:t>Proposal introduces a technique to adapt coefficient coding </a:t>
            </a:r>
          </a:p>
          <a:p>
            <a:pPr lvl="1"/>
            <a:r>
              <a:rPr lang="en-GB" sz="1600" dirty="0" smtClean="0"/>
              <a:t>Shifts the position of the significance test </a:t>
            </a:r>
          </a:p>
          <a:p>
            <a:pPr lvl="2"/>
            <a:r>
              <a:rPr lang="en-GB" sz="1400" dirty="0"/>
              <a:t>A</a:t>
            </a:r>
            <a:r>
              <a:rPr lang="en-GB" sz="1400" dirty="0" smtClean="0"/>
              <a:t>llows the ratio of </a:t>
            </a:r>
            <a:r>
              <a:rPr lang="en-GB" sz="1400" dirty="0" err="1" smtClean="0"/>
              <a:t>SigMap</a:t>
            </a:r>
            <a:r>
              <a:rPr lang="en-GB" sz="1400" dirty="0" smtClean="0"/>
              <a:t>, GT1 and GT2 flags that are set to be maintained for all QP</a:t>
            </a:r>
          </a:p>
          <a:p>
            <a:pPr lvl="2"/>
            <a:r>
              <a:rPr lang="en-GB" sz="1400" dirty="0" smtClean="0"/>
              <a:t>Flags are used to code more predictable portion of the coefficient</a:t>
            </a:r>
          </a:p>
          <a:p>
            <a:pPr lvl="2"/>
            <a:r>
              <a:rPr lang="en-GB" sz="1400" dirty="0" smtClean="0"/>
              <a:t>Noisy LSBs coded separately</a:t>
            </a:r>
          </a:p>
          <a:p>
            <a:pPr lvl="1"/>
            <a:r>
              <a:rPr lang="en-GB" sz="1600" dirty="0" smtClean="0"/>
              <a:t>Works well in combination with rice coding modifications previously adopted in VVC v2</a:t>
            </a:r>
          </a:p>
          <a:p>
            <a:pPr lvl="2"/>
            <a:r>
              <a:rPr lang="en-GB" sz="1400" dirty="0" smtClean="0"/>
              <a:t>With or without </a:t>
            </a:r>
            <a:r>
              <a:rPr lang="en-GB" sz="1400" dirty="0" err="1" smtClean="0"/>
              <a:t>Golumb</a:t>
            </a:r>
            <a:r>
              <a:rPr lang="en-GB" sz="1400" dirty="0" smtClean="0"/>
              <a:t>-Rice parameter adaptation (history)</a:t>
            </a:r>
          </a:p>
          <a:p>
            <a:pPr lvl="1"/>
            <a:r>
              <a:rPr lang="en-GB" sz="1600" dirty="0" smtClean="0"/>
              <a:t>Provides gains for SVT content and lossless coding</a:t>
            </a:r>
          </a:p>
          <a:p>
            <a:pPr marL="0" indent="0">
              <a:buNone/>
            </a:pPr>
            <a:endParaRPr lang="en-GB" dirty="0" smtClean="0"/>
          </a:p>
          <a:p>
            <a:pPr lvl="1"/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8412445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JVET-V0122 reported results for disabling the context coding of coefficient values using </a:t>
            </a:r>
            <a:r>
              <a:rPr lang="en-GB" dirty="0" err="1" smtClean="0"/>
              <a:t>SigMap</a:t>
            </a:r>
            <a:r>
              <a:rPr lang="en-GB" dirty="0" smtClean="0"/>
              <a:t>, GT1, GT2, parity flags</a:t>
            </a:r>
          </a:p>
          <a:p>
            <a:pPr lvl="1"/>
            <a:r>
              <a:rPr lang="en-GB" dirty="0" smtClean="0"/>
              <a:t>Losses for PQ and HLG in low QP range</a:t>
            </a:r>
          </a:p>
          <a:p>
            <a:pPr lvl="2"/>
            <a:r>
              <a:rPr lang="en-GB" dirty="0" smtClean="0"/>
              <a:t>Expected result</a:t>
            </a:r>
          </a:p>
          <a:p>
            <a:pPr lvl="1"/>
            <a:r>
              <a:rPr lang="en-GB" dirty="0" smtClean="0"/>
              <a:t>Gains for SVT-16 in low QP range, and all HBD content </a:t>
            </a:r>
            <a:r>
              <a:rPr lang="en-GB" smtClean="0"/>
              <a:t>for lossless </a:t>
            </a:r>
            <a:r>
              <a:rPr lang="en-GB" dirty="0" smtClean="0"/>
              <a:t>coding</a:t>
            </a:r>
          </a:p>
          <a:p>
            <a:pPr lvl="2"/>
            <a:r>
              <a:rPr lang="en-GB" dirty="0" smtClean="0"/>
              <a:t>Unexpected result</a:t>
            </a:r>
          </a:p>
          <a:p>
            <a:endParaRPr lang="en-GB" dirty="0" smtClean="0"/>
          </a:p>
          <a:p>
            <a:r>
              <a:rPr lang="en-GB" dirty="0" smtClean="0"/>
              <a:t>Gains for JVET-V0122 indicate</a:t>
            </a:r>
          </a:p>
          <a:p>
            <a:pPr lvl="1"/>
            <a:r>
              <a:rPr lang="en-GB" dirty="0" smtClean="0"/>
              <a:t>For lossless and SVT-16 low QP range context coding offers no benefit</a:t>
            </a:r>
          </a:p>
          <a:p>
            <a:pPr lvl="1"/>
            <a:r>
              <a:rPr lang="en-GB" dirty="0" smtClean="0"/>
              <a:t>Better to code using only </a:t>
            </a:r>
            <a:r>
              <a:rPr lang="en-GB" dirty="0" err="1" smtClean="0"/>
              <a:t>Golomb</a:t>
            </a:r>
            <a:r>
              <a:rPr lang="en-GB" dirty="0" smtClean="0"/>
              <a:t>-Rice than use </a:t>
            </a:r>
            <a:r>
              <a:rPr lang="en-GB" dirty="0" err="1" smtClean="0"/>
              <a:t>SigMap</a:t>
            </a:r>
            <a:r>
              <a:rPr lang="en-GB" dirty="0" smtClean="0"/>
              <a:t>, GT1, GT2, parity</a:t>
            </a:r>
          </a:p>
          <a:p>
            <a:pPr lvl="1"/>
            <a:r>
              <a:rPr lang="en-GB" dirty="0" smtClean="0"/>
              <a:t>Effectively, context coding is no longer working at these operating points</a:t>
            </a:r>
          </a:p>
          <a:p>
            <a:pPr lvl="1"/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17038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Analysis of VTM13.0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Using decoder analyser extracted for </a:t>
            </a:r>
            <a:r>
              <a:rPr lang="en-GB" dirty="0" err="1" smtClean="0"/>
              <a:t>CrowdRun</a:t>
            </a:r>
            <a:r>
              <a:rPr lang="en-GB" dirty="0" smtClean="0"/>
              <a:t> (SVT-12 and SVT-16 AI)</a:t>
            </a:r>
          </a:p>
          <a:p>
            <a:pPr lvl="1"/>
            <a:r>
              <a:rPr lang="en-GB" dirty="0" smtClean="0"/>
              <a:t>Number of </a:t>
            </a:r>
            <a:r>
              <a:rPr lang="en-GB" dirty="0" err="1" smtClean="0"/>
              <a:t>SigMap</a:t>
            </a:r>
            <a:r>
              <a:rPr lang="en-GB" dirty="0" smtClean="0"/>
              <a:t>, GT1, GT2 flags coded and set</a:t>
            </a:r>
            <a:endParaRPr lang="en-GB" dirty="0"/>
          </a:p>
          <a:p>
            <a:pPr lvl="1"/>
            <a:endParaRPr lang="en-GB" dirty="0" smtClean="0"/>
          </a:p>
          <a:p>
            <a:pPr lvl="1"/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019538"/>
              </p:ext>
            </p:extLst>
          </p:nvPr>
        </p:nvGraphicFramePr>
        <p:xfrm>
          <a:off x="869574" y="2061444"/>
          <a:ext cx="6654754" cy="152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8205">
                  <a:extLst>
                    <a:ext uri="{9D8B030D-6E8A-4147-A177-3AD203B41FA5}">
                      <a16:colId xmlns:a16="http://schemas.microsoft.com/office/drawing/2014/main" val="2447633357"/>
                    </a:ext>
                  </a:extLst>
                </a:gridCol>
                <a:gridCol w="735989">
                  <a:extLst>
                    <a:ext uri="{9D8B030D-6E8A-4147-A177-3AD203B41FA5}">
                      <a16:colId xmlns:a16="http://schemas.microsoft.com/office/drawing/2014/main" val="2100160598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488364523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648671565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31554762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3601942536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73572707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399573794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56855229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401348370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QP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Coded Bins (millions)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Set Bins (millions)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%Set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0145634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Sig Map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GT1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Sig Map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Sig Map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8687525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12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49.50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43.50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22.77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42.05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22.77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5.59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85.0%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52.3%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24.6%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553252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7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42.37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40.06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28.01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38.42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28.01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12.04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90.7%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69.9%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43.0%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63535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38.04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37.71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31.17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35.88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31.17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19.76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94.3%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82.7%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63.4%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0169229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-3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35.88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36.50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32.54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34.47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32.54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24.85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96.1%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89.1%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76.4%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5858164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-8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34.53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35.78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33.62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33.75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33.62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29.25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97.7%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94.0%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87.0%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091031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-13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33.29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35.27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34.10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32.85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34.10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31.79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98.7%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96.7%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93.2%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917429806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038751"/>
              </p:ext>
            </p:extLst>
          </p:nvPr>
        </p:nvGraphicFramePr>
        <p:xfrm>
          <a:off x="869574" y="4404023"/>
          <a:ext cx="6654754" cy="152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8205">
                  <a:extLst>
                    <a:ext uri="{9D8B030D-6E8A-4147-A177-3AD203B41FA5}">
                      <a16:colId xmlns:a16="http://schemas.microsoft.com/office/drawing/2014/main" val="2887896895"/>
                    </a:ext>
                  </a:extLst>
                </a:gridCol>
                <a:gridCol w="735989">
                  <a:extLst>
                    <a:ext uri="{9D8B030D-6E8A-4147-A177-3AD203B41FA5}">
                      <a16:colId xmlns:a16="http://schemas.microsoft.com/office/drawing/2014/main" val="1807266376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61341308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303173298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85151853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84922575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3661028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607378513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3564911533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299218180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QP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Coded Bins (millions)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Set Bins (millions)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%Set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2808722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Sig Map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Sig Map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Sig Map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2349111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34.31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35.78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33.55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33.49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33.55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29.01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97.6%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93.8%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86.5%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504623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-13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33.76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35.43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33.27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31.68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98.6%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96.5%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92.7%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3882805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33.46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35.27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34.54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33.16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34.54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33.17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99.1%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97.9%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96.0%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2230961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-23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32.61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34.64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34.20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32.43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34.20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33.45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99.4%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98.7%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97.8%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0176885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-28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31.83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34.37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34.08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31.71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34.08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33.67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99.6%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99.2%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98.8%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3167968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-33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31.30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34.37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34.18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31.23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34.18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33.93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99.8%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99.5%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99.3%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683562318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 rot="16200000">
            <a:off x="327682" y="2654167"/>
            <a:ext cx="686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12 bit</a:t>
            </a:r>
            <a:endParaRPr lang="en-GB" sz="1600" dirty="0"/>
          </a:p>
        </p:txBody>
      </p:sp>
      <p:sp>
        <p:nvSpPr>
          <p:cNvPr id="10" name="TextBox 9"/>
          <p:cNvSpPr txBox="1"/>
          <p:nvPr/>
        </p:nvSpPr>
        <p:spPr>
          <a:xfrm rot="16200000">
            <a:off x="327835" y="4996746"/>
            <a:ext cx="686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16 bit</a:t>
            </a:r>
            <a:endParaRPr lang="en-GB" sz="1600" dirty="0"/>
          </a:p>
        </p:txBody>
      </p:sp>
      <p:sp>
        <p:nvSpPr>
          <p:cNvPr id="11" name="Rounded Rectangle 10"/>
          <p:cNvSpPr/>
          <p:nvPr/>
        </p:nvSpPr>
        <p:spPr>
          <a:xfrm>
            <a:off x="1979712" y="2421484"/>
            <a:ext cx="504056" cy="118566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sp>
        <p:nvSpPr>
          <p:cNvPr id="12" name="TextBox 11"/>
          <p:cNvSpPr txBox="1"/>
          <p:nvPr/>
        </p:nvSpPr>
        <p:spPr>
          <a:xfrm>
            <a:off x="1043608" y="3607148"/>
            <a:ext cx="25490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 smtClean="0">
                <a:solidFill>
                  <a:srgbClr val="FF0000"/>
                </a:solidFill>
              </a:rPr>
              <a:t>Number of coefficients coded </a:t>
            </a:r>
          </a:p>
          <a:p>
            <a:pPr algn="ctr"/>
            <a:r>
              <a:rPr lang="en-GB" sz="1400" dirty="0">
                <a:solidFill>
                  <a:srgbClr val="FF0000"/>
                </a:solidFill>
              </a:rPr>
              <a:t>r</a:t>
            </a:r>
            <a:r>
              <a:rPr lang="en-GB" sz="1400" dirty="0" smtClean="0">
                <a:solidFill>
                  <a:srgbClr val="FF0000"/>
                </a:solidFill>
              </a:rPr>
              <a:t>educed by ~33%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020000" y="2421484"/>
            <a:ext cx="504328" cy="3506539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sp>
        <p:nvSpPr>
          <p:cNvPr id="14" name="TextBox 13"/>
          <p:cNvSpPr txBox="1"/>
          <p:nvPr/>
        </p:nvSpPr>
        <p:spPr>
          <a:xfrm>
            <a:off x="4451966" y="3700783"/>
            <a:ext cx="2592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rgbClr val="00B050"/>
                </a:solidFill>
              </a:rPr>
              <a:t>Percentage of GT2 flags set</a:t>
            </a:r>
          </a:p>
          <a:p>
            <a:r>
              <a:rPr lang="en-GB" sz="1400" dirty="0">
                <a:solidFill>
                  <a:srgbClr val="00B050"/>
                </a:solidFill>
              </a:rPr>
              <a:t>i</a:t>
            </a:r>
            <a:r>
              <a:rPr lang="en-GB" sz="1400" dirty="0" smtClean="0">
                <a:solidFill>
                  <a:srgbClr val="00B050"/>
                </a:solidFill>
              </a:rPr>
              <a:t>ncreases from &lt;25% to &gt;99%</a:t>
            </a:r>
            <a:endParaRPr lang="en-GB" sz="1400" dirty="0">
              <a:solidFill>
                <a:srgbClr val="00B050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748154" y="5733256"/>
            <a:ext cx="1776174" cy="194767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sp>
        <p:nvSpPr>
          <p:cNvPr id="16" name="TextBox 15"/>
          <p:cNvSpPr txBox="1"/>
          <p:nvPr/>
        </p:nvSpPr>
        <p:spPr>
          <a:xfrm>
            <a:off x="5148493" y="5936563"/>
            <a:ext cx="29754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 smtClean="0">
                <a:solidFill>
                  <a:srgbClr val="0070C0"/>
                </a:solidFill>
              </a:rPr>
              <a:t>Almost all coefficients at least 4</a:t>
            </a:r>
          </a:p>
          <a:p>
            <a:pPr algn="ctr"/>
            <a:r>
              <a:rPr lang="en-GB" sz="1400" dirty="0" smtClean="0">
                <a:solidFill>
                  <a:srgbClr val="0070C0"/>
                </a:solidFill>
              </a:rPr>
              <a:t>&gt; 98% require </a:t>
            </a:r>
            <a:r>
              <a:rPr lang="en-GB" sz="1400" dirty="0" err="1" smtClean="0">
                <a:solidFill>
                  <a:srgbClr val="0070C0"/>
                </a:solidFill>
              </a:rPr>
              <a:t>Golomb</a:t>
            </a:r>
            <a:r>
              <a:rPr lang="en-GB" sz="1400" dirty="0" smtClean="0">
                <a:solidFill>
                  <a:srgbClr val="0070C0"/>
                </a:solidFill>
              </a:rPr>
              <a:t>-Rice coding</a:t>
            </a:r>
            <a:endParaRPr lang="en-GB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407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Analysis of VTM13.0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40768"/>
            <a:ext cx="5822185" cy="356037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83568" y="5157192"/>
            <a:ext cx="727280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As QPs reduce, flags are coded more efficiently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But actual coefficient value coded less efficiently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800" dirty="0" smtClean="0"/>
              <a:t>Almost all coefficients require additional </a:t>
            </a:r>
            <a:r>
              <a:rPr lang="en-GB" sz="1800" dirty="0" err="1" smtClean="0"/>
              <a:t>Golomb</a:t>
            </a:r>
            <a:r>
              <a:rPr lang="en-GB" sz="1800" dirty="0" smtClean="0"/>
              <a:t>-Rice coding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414970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2660085"/>
            <a:ext cx="8352000" cy="3712299"/>
          </a:xfrm>
        </p:spPr>
        <p:txBody>
          <a:bodyPr/>
          <a:lstStyle/>
          <a:p>
            <a:r>
              <a:rPr lang="en-GB" dirty="0" smtClean="0"/>
              <a:t>Significance and subsequent flags are in effect shifted left by n bits</a:t>
            </a:r>
          </a:p>
          <a:p>
            <a:pPr lvl="1"/>
            <a:r>
              <a:rPr lang="en-GB" dirty="0" smtClean="0"/>
              <a:t>Less predictable, noisier LSBs coded using EP-bins</a:t>
            </a:r>
          </a:p>
          <a:p>
            <a:pPr>
              <a:spcBef>
                <a:spcPts val="1200"/>
              </a:spcBef>
            </a:pPr>
            <a:r>
              <a:rPr lang="en-GB" dirty="0" err="1" smtClean="0"/>
              <a:t>SigMap</a:t>
            </a:r>
            <a:r>
              <a:rPr lang="en-GB" dirty="0" smtClean="0"/>
              <a:t>, GT1, GT2 and parity used for sub-block coding of MSBs</a:t>
            </a:r>
          </a:p>
          <a:p>
            <a:pPr lvl="1"/>
            <a:r>
              <a:rPr lang="en-GB" dirty="0" smtClean="0"/>
              <a:t>No change from VVC 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Value reconstructed by shifting left MSBs and adding LSBs</a:t>
            </a:r>
          </a:p>
          <a:p>
            <a:pPr lvl="1"/>
            <a:r>
              <a:rPr lang="en-GB" dirty="0" smtClean="0"/>
              <a:t>At end of block coding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In addition a new block significance flag is introduced</a:t>
            </a:r>
          </a:p>
          <a:p>
            <a:pPr lvl="1"/>
            <a:r>
              <a:rPr lang="en-GB" dirty="0" smtClean="0"/>
              <a:t>Set when no coefficient in the block meets the significance test</a:t>
            </a:r>
          </a:p>
          <a:p>
            <a:pPr lvl="1"/>
            <a:r>
              <a:rPr lang="en-GB" dirty="0" smtClean="0"/>
              <a:t>All sub-block coding can be skipped if not set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488810"/>
              </p:ext>
            </p:extLst>
          </p:nvPr>
        </p:nvGraphicFramePr>
        <p:xfrm>
          <a:off x="575999" y="1556792"/>
          <a:ext cx="8136464" cy="370840"/>
        </p:xfrm>
        <a:graphic>
          <a:graphicData uri="http://schemas.openxmlformats.org/drawingml/2006/table">
            <a:tbl>
              <a:tblPr firstRow="1" bandRow="1"/>
              <a:tblGrid>
                <a:gridCol w="508529">
                  <a:extLst>
                    <a:ext uri="{9D8B030D-6E8A-4147-A177-3AD203B41FA5}">
                      <a16:colId xmlns:a16="http://schemas.microsoft.com/office/drawing/2014/main" val="2909265171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807412352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1217349762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4033949455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2245206203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3983119904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694047530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1613868420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3075080298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807822379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3402303397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988580396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3999672569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892972917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1999392260"/>
                    </a:ext>
                  </a:extLst>
                </a:gridCol>
                <a:gridCol w="508529">
                  <a:extLst>
                    <a:ext uri="{9D8B030D-6E8A-4147-A177-3AD203B41FA5}">
                      <a16:colId xmlns:a16="http://schemas.microsoft.com/office/drawing/2014/main" val="2482480015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8C3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2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2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2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2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2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2A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SST"/>
                          <a:ea typeface="SST Japanese Pro Regular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952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5800122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975248" y="2075311"/>
            <a:ext cx="37268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sz="1600" dirty="0" smtClean="0">
                <a:solidFill>
                  <a:srgbClr val="318C3A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Code MSBs using </a:t>
            </a:r>
            <a:r>
              <a:rPr kumimoji="1" lang="en-GB" sz="1600" dirty="0" err="1" smtClean="0">
                <a:solidFill>
                  <a:srgbClr val="318C3A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SigMap</a:t>
            </a:r>
            <a:r>
              <a:rPr kumimoji="1" lang="en-GB" sz="1600" dirty="0" smtClean="0">
                <a:solidFill>
                  <a:srgbClr val="318C3A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, GT1, GT2, parity </a:t>
            </a:r>
          </a:p>
          <a:p>
            <a:pPr algn="ctr"/>
            <a:r>
              <a:rPr kumimoji="1" lang="en-GB" sz="1600" dirty="0" smtClean="0">
                <a:solidFill>
                  <a:srgbClr val="318C3A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and/or</a:t>
            </a:r>
            <a:r>
              <a:rPr kumimoji="1" lang="en-GB" sz="1600" dirty="0">
                <a:solidFill>
                  <a:srgbClr val="318C3A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 </a:t>
            </a:r>
            <a:r>
              <a:rPr kumimoji="1" lang="en-GB" sz="1600" dirty="0" err="1" smtClean="0">
                <a:solidFill>
                  <a:srgbClr val="318C3A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Golumb</a:t>
            </a:r>
            <a:r>
              <a:rPr kumimoji="1" lang="en-GB" sz="1600" dirty="0" smtClean="0">
                <a:solidFill>
                  <a:srgbClr val="318C3A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-Rice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7655" y="2093694"/>
            <a:ext cx="19046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sz="1600" dirty="0" smtClean="0">
                <a:solidFill>
                  <a:srgbClr val="1952A6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Code LSBs as EP-bins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5157286" y="1275469"/>
            <a:ext cx="1" cy="995014"/>
          </a:xfrm>
          <a:prstGeom prst="line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headEnd type="none" w="lg" len="lg"/>
            <a:tailEnd type="none" w="lg" len="lg"/>
          </a:ln>
          <a:effectLst/>
        </p:spPr>
      </p:cxnSp>
      <p:cxnSp>
        <p:nvCxnSpPr>
          <p:cNvPr id="17" name="Straight Arrow Connector 16"/>
          <p:cNvCxnSpPr/>
          <p:nvPr/>
        </p:nvCxnSpPr>
        <p:spPr>
          <a:xfrm flipH="1">
            <a:off x="5157286" y="1275469"/>
            <a:ext cx="3555177" cy="0"/>
          </a:xfrm>
          <a:prstGeom prst="straightConnector1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headEnd type="none" w="lg" len="lg"/>
            <a:tailEnd type="triangle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5342259" y="980267"/>
            <a:ext cx="31852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sz="1600" dirty="0" smtClean="0">
                <a:solidFill>
                  <a:prstClr val="black"/>
                </a:solidFill>
                <a:latin typeface="Calibri Light" panose="020F0302020204030204" pitchFamily="34" charset="0"/>
                <a:ea typeface="HGP創英角ｺﾞｼｯｸUB" pitchFamily="50" charset="-128"/>
              </a:rPr>
              <a:t>Significance test shifted left by n bits</a:t>
            </a:r>
          </a:p>
        </p:txBody>
      </p:sp>
    </p:spTree>
    <p:extLst>
      <p:ext uri="{BB962C8B-B14F-4D97-AF65-F5344CB8AC3E}">
        <p14:creationId xmlns:p14="http://schemas.microsoft.com/office/powerpoint/2010/main" val="3551822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Selection of shift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Values for </a:t>
            </a:r>
            <a:r>
              <a:rPr lang="en-GB" dirty="0" err="1" smtClean="0"/>
              <a:t>luma</a:t>
            </a:r>
            <a:r>
              <a:rPr lang="en-GB" dirty="0" smtClean="0"/>
              <a:t> and </a:t>
            </a:r>
            <a:r>
              <a:rPr lang="en-GB" dirty="0" err="1" smtClean="0"/>
              <a:t>chroma</a:t>
            </a:r>
            <a:r>
              <a:rPr lang="en-GB" dirty="0" smtClean="0"/>
              <a:t> shifts signalled in slice header </a:t>
            </a:r>
          </a:p>
          <a:p>
            <a:pPr lvl="1"/>
            <a:r>
              <a:rPr lang="en-GB" dirty="0" smtClean="0"/>
              <a:t>Could be determined by algorithm or be application specific</a:t>
            </a:r>
          </a:p>
          <a:p>
            <a:r>
              <a:rPr lang="en-GB" dirty="0" smtClean="0"/>
              <a:t>In proposal, values calculated in pre-encode step</a:t>
            </a:r>
          </a:p>
          <a:p>
            <a:pPr lvl="1"/>
            <a:r>
              <a:rPr lang="en-GB" dirty="0" smtClean="0"/>
              <a:t>Used for current slice not next slice</a:t>
            </a:r>
          </a:p>
          <a:p>
            <a:pPr lvl="2"/>
            <a:r>
              <a:rPr lang="en-GB" dirty="0" smtClean="0"/>
              <a:t>Suitable for still frames or if scene changes</a:t>
            </a:r>
          </a:p>
          <a:p>
            <a:r>
              <a:rPr lang="en-GB" dirty="0" smtClean="0"/>
              <a:t>Algorithm (non-normative):</a:t>
            </a:r>
          </a:p>
          <a:p>
            <a:pPr lvl="1"/>
            <a:r>
              <a:rPr lang="en-GB" dirty="0" smtClean="0"/>
              <a:t>Compute estimated residual using value above and to the left</a:t>
            </a:r>
          </a:p>
          <a:p>
            <a:pPr lvl="2"/>
            <a:r>
              <a:rPr lang="en-GB" dirty="0"/>
              <a:t>r</a:t>
            </a:r>
            <a:r>
              <a:rPr lang="en-GB" dirty="0" smtClean="0"/>
              <a:t>esidual = min(abs(value – </a:t>
            </a:r>
            <a:r>
              <a:rPr lang="en-GB" dirty="0" err="1" smtClean="0"/>
              <a:t>valueAbove</a:t>
            </a:r>
            <a:r>
              <a:rPr lang="en-GB" dirty="0" smtClean="0"/>
              <a:t>), abs(value – </a:t>
            </a:r>
            <a:r>
              <a:rPr lang="en-GB" dirty="0" err="1" smtClean="0"/>
              <a:t>valueLeft</a:t>
            </a:r>
            <a:r>
              <a:rPr lang="en-GB" dirty="0" smtClean="0"/>
              <a:t>))</a:t>
            </a:r>
          </a:p>
          <a:p>
            <a:pPr lvl="1"/>
            <a:r>
              <a:rPr lang="en-GB" dirty="0" smtClean="0"/>
              <a:t>Compute histogram bin using residual value and QP adjustment</a:t>
            </a:r>
          </a:p>
          <a:p>
            <a:pPr lvl="2"/>
            <a:r>
              <a:rPr lang="en-GB" dirty="0" err="1" smtClean="0"/>
              <a:t>qpAdjustment</a:t>
            </a:r>
            <a:r>
              <a:rPr lang="en-GB" dirty="0" smtClean="0"/>
              <a:t> = </a:t>
            </a:r>
            <a:r>
              <a:rPr lang="en-GB" dirty="0" err="1"/>
              <a:t>sliceQP</a:t>
            </a:r>
            <a:r>
              <a:rPr lang="en-GB" dirty="0"/>
              <a:t> </a:t>
            </a:r>
            <a:r>
              <a:rPr lang="en-GB" dirty="0" smtClean="0"/>
              <a:t>– (4 </a:t>
            </a:r>
            <a:r>
              <a:rPr lang="en-GB" dirty="0"/>
              <a:t>– (</a:t>
            </a:r>
            <a:r>
              <a:rPr lang="en-GB" dirty="0" err="1" smtClean="0"/>
              <a:t>bitDepth</a:t>
            </a:r>
            <a:r>
              <a:rPr lang="en-GB" dirty="0" smtClean="0"/>
              <a:t> - 8</a:t>
            </a:r>
            <a:r>
              <a:rPr lang="en-GB" dirty="0"/>
              <a:t>) * </a:t>
            </a:r>
            <a:r>
              <a:rPr lang="en-GB" dirty="0" smtClean="0"/>
              <a:t>6)</a:t>
            </a:r>
          </a:p>
          <a:p>
            <a:pPr lvl="2"/>
            <a:r>
              <a:rPr lang="en-GB" dirty="0" smtClean="0"/>
              <a:t>bin = max(0, </a:t>
            </a:r>
            <a:r>
              <a:rPr lang="en-CA" dirty="0" smtClean="0"/>
              <a:t>round(log2(residual</a:t>
            </a:r>
            <a:r>
              <a:rPr lang="en-CA" dirty="0"/>
              <a:t>) * 6</a:t>
            </a:r>
            <a:r>
              <a:rPr lang="en-CA" dirty="0" smtClean="0"/>
              <a:t>) – </a:t>
            </a:r>
            <a:r>
              <a:rPr lang="en-CA" dirty="0" err="1" smtClean="0"/>
              <a:t>qpAdjustment</a:t>
            </a:r>
            <a:r>
              <a:rPr lang="en-CA" dirty="0" smtClean="0"/>
              <a:t>)</a:t>
            </a:r>
            <a:endParaRPr lang="en-GB" dirty="0"/>
          </a:p>
          <a:p>
            <a:pPr lvl="1"/>
            <a:r>
              <a:rPr lang="en-GB" dirty="0" smtClean="0"/>
              <a:t> Compute histogram using cumulative frequency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157010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Selection of shift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5373216"/>
            <a:ext cx="8352000" cy="890784"/>
          </a:xfrm>
        </p:spPr>
        <p:txBody>
          <a:bodyPr/>
          <a:lstStyle/>
          <a:p>
            <a:r>
              <a:rPr lang="en-GB" dirty="0" smtClean="0"/>
              <a:t>QP adjustment shifts the histogram to the left</a:t>
            </a:r>
          </a:p>
          <a:p>
            <a:pPr lvl="1"/>
            <a:r>
              <a:rPr lang="en-GB" dirty="0" smtClean="0"/>
              <a:t>Number of entries in bin 0 increases as adjustment increases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268760"/>
            <a:ext cx="6923015" cy="374753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55576" y="4758276"/>
            <a:ext cx="76238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Histogram and cumulative frequency for </a:t>
            </a:r>
            <a:r>
              <a:rPr lang="en-GB" sz="1400" dirty="0" err="1"/>
              <a:t>CrowdRun</a:t>
            </a:r>
            <a:r>
              <a:rPr lang="en-GB" sz="1400" dirty="0"/>
              <a:t> (16 bit AI) with and without QP adjustment</a:t>
            </a:r>
          </a:p>
        </p:txBody>
      </p:sp>
    </p:spTree>
    <p:extLst>
      <p:ext uri="{BB962C8B-B14F-4D97-AF65-F5344CB8AC3E}">
        <p14:creationId xmlns:p14="http://schemas.microsoft.com/office/powerpoint/2010/main" val="3448887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Selection of shift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5157192"/>
            <a:ext cx="8352000" cy="1106808"/>
          </a:xfrm>
        </p:spPr>
        <p:txBody>
          <a:bodyPr/>
          <a:lstStyle/>
          <a:p>
            <a:r>
              <a:rPr lang="en-GB" sz="1800" dirty="0" smtClean="0"/>
              <a:t>Shift is calculated using the centre of the second quartile</a:t>
            </a:r>
          </a:p>
          <a:p>
            <a:pPr lvl="1"/>
            <a:r>
              <a:rPr lang="en-GB" dirty="0" smtClean="0"/>
              <a:t>Normalised into bits by dividing by 6</a:t>
            </a:r>
          </a:p>
          <a:p>
            <a:r>
              <a:rPr lang="en-GB" sz="1800" dirty="0" smtClean="0"/>
              <a:t>Multiplication / division by 6 increases granularity of cumulative frequency</a:t>
            </a:r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16725"/>
            <a:ext cx="5400600" cy="38964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31213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Analysis of Proposal</a:t>
            </a:r>
            <a:endParaRPr lang="en-GB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6132530"/>
              </p:ext>
            </p:extLst>
          </p:nvPr>
        </p:nvGraphicFramePr>
        <p:xfrm>
          <a:off x="755576" y="1667748"/>
          <a:ext cx="7313930" cy="152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8205">
                  <a:extLst>
                    <a:ext uri="{9D8B030D-6E8A-4147-A177-3AD203B41FA5}">
                      <a16:colId xmlns:a16="http://schemas.microsoft.com/office/drawing/2014/main" val="3251189992"/>
                    </a:ext>
                  </a:extLst>
                </a:gridCol>
                <a:gridCol w="878205">
                  <a:extLst>
                    <a:ext uri="{9D8B030D-6E8A-4147-A177-3AD203B41FA5}">
                      <a16:colId xmlns:a16="http://schemas.microsoft.com/office/drawing/2014/main" val="3021205046"/>
                    </a:ext>
                  </a:extLst>
                </a:gridCol>
                <a:gridCol w="628015">
                  <a:extLst>
                    <a:ext uri="{9D8B030D-6E8A-4147-A177-3AD203B41FA5}">
                      <a16:colId xmlns:a16="http://schemas.microsoft.com/office/drawing/2014/main" val="301228169"/>
                    </a:ext>
                  </a:extLst>
                </a:gridCol>
                <a:gridCol w="878205">
                  <a:extLst>
                    <a:ext uri="{9D8B030D-6E8A-4147-A177-3AD203B41FA5}">
                      <a16:colId xmlns:a16="http://schemas.microsoft.com/office/drawing/2014/main" val="2372655892"/>
                    </a:ext>
                  </a:extLst>
                </a:gridCol>
                <a:gridCol w="878205">
                  <a:extLst>
                    <a:ext uri="{9D8B030D-6E8A-4147-A177-3AD203B41FA5}">
                      <a16:colId xmlns:a16="http://schemas.microsoft.com/office/drawing/2014/main" val="3740076025"/>
                    </a:ext>
                  </a:extLst>
                </a:gridCol>
                <a:gridCol w="628015">
                  <a:extLst>
                    <a:ext uri="{9D8B030D-6E8A-4147-A177-3AD203B41FA5}">
                      <a16:colId xmlns:a16="http://schemas.microsoft.com/office/drawing/2014/main" val="382073325"/>
                    </a:ext>
                  </a:extLst>
                </a:gridCol>
                <a:gridCol w="716280">
                  <a:extLst>
                    <a:ext uri="{9D8B030D-6E8A-4147-A177-3AD203B41FA5}">
                      <a16:colId xmlns:a16="http://schemas.microsoft.com/office/drawing/2014/main" val="283191515"/>
                    </a:ext>
                  </a:extLst>
                </a:gridCol>
                <a:gridCol w="716280">
                  <a:extLst>
                    <a:ext uri="{9D8B030D-6E8A-4147-A177-3AD203B41FA5}">
                      <a16:colId xmlns:a16="http://schemas.microsoft.com/office/drawing/2014/main" val="396247153"/>
                    </a:ext>
                  </a:extLst>
                </a:gridCol>
                <a:gridCol w="556260">
                  <a:extLst>
                    <a:ext uri="{9D8B030D-6E8A-4147-A177-3AD203B41FA5}">
                      <a16:colId xmlns:a16="http://schemas.microsoft.com/office/drawing/2014/main" val="2602459403"/>
                    </a:ext>
                  </a:extLst>
                </a:gridCol>
                <a:gridCol w="556260">
                  <a:extLst>
                    <a:ext uri="{9D8B030D-6E8A-4147-A177-3AD203B41FA5}">
                      <a16:colId xmlns:a16="http://schemas.microsoft.com/office/drawing/2014/main" val="353036114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QP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Coded Bins (millions)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Set Bins (millions)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%Set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8404449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Sig Map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Sig Map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Sig Map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2445950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49.50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43.50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22.77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42.05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22.77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5.59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85.0%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52.3%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24.6%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0343747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42.37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40.06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28.01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38.42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28.01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12.04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90.7%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69.9%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43.0%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427449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46.78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39.24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25.23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37.48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25.23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10.33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80.1%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64.3%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40.9%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1926986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51.90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36.27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22.41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36.27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22.41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7.73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69.9%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61.8%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1362053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51.00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37.80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23.06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35.72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23.06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8.79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70.0%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61.0%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38.1%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971124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-13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51.44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37.28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22.10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34.68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22.10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8.10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67.4%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59.3%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36.7%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204565959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JVET-W0093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2021/7/9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625634"/>
              </p:ext>
            </p:extLst>
          </p:nvPr>
        </p:nvGraphicFramePr>
        <p:xfrm>
          <a:off x="755576" y="4084737"/>
          <a:ext cx="7313930" cy="152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8205">
                  <a:extLst>
                    <a:ext uri="{9D8B030D-6E8A-4147-A177-3AD203B41FA5}">
                      <a16:colId xmlns:a16="http://schemas.microsoft.com/office/drawing/2014/main" val="234221150"/>
                    </a:ext>
                  </a:extLst>
                </a:gridCol>
                <a:gridCol w="878205">
                  <a:extLst>
                    <a:ext uri="{9D8B030D-6E8A-4147-A177-3AD203B41FA5}">
                      <a16:colId xmlns:a16="http://schemas.microsoft.com/office/drawing/2014/main" val="317594458"/>
                    </a:ext>
                  </a:extLst>
                </a:gridCol>
                <a:gridCol w="628015">
                  <a:extLst>
                    <a:ext uri="{9D8B030D-6E8A-4147-A177-3AD203B41FA5}">
                      <a16:colId xmlns:a16="http://schemas.microsoft.com/office/drawing/2014/main" val="4038290755"/>
                    </a:ext>
                  </a:extLst>
                </a:gridCol>
                <a:gridCol w="878205">
                  <a:extLst>
                    <a:ext uri="{9D8B030D-6E8A-4147-A177-3AD203B41FA5}">
                      <a16:colId xmlns:a16="http://schemas.microsoft.com/office/drawing/2014/main" val="1845560515"/>
                    </a:ext>
                  </a:extLst>
                </a:gridCol>
                <a:gridCol w="878205">
                  <a:extLst>
                    <a:ext uri="{9D8B030D-6E8A-4147-A177-3AD203B41FA5}">
                      <a16:colId xmlns:a16="http://schemas.microsoft.com/office/drawing/2014/main" val="2720401177"/>
                    </a:ext>
                  </a:extLst>
                </a:gridCol>
                <a:gridCol w="628015">
                  <a:extLst>
                    <a:ext uri="{9D8B030D-6E8A-4147-A177-3AD203B41FA5}">
                      <a16:colId xmlns:a16="http://schemas.microsoft.com/office/drawing/2014/main" val="110054408"/>
                    </a:ext>
                  </a:extLst>
                </a:gridCol>
                <a:gridCol w="716280">
                  <a:extLst>
                    <a:ext uri="{9D8B030D-6E8A-4147-A177-3AD203B41FA5}">
                      <a16:colId xmlns:a16="http://schemas.microsoft.com/office/drawing/2014/main" val="3273126147"/>
                    </a:ext>
                  </a:extLst>
                </a:gridCol>
                <a:gridCol w="716280">
                  <a:extLst>
                    <a:ext uri="{9D8B030D-6E8A-4147-A177-3AD203B41FA5}">
                      <a16:colId xmlns:a16="http://schemas.microsoft.com/office/drawing/2014/main" val="1323372963"/>
                    </a:ext>
                  </a:extLst>
                </a:gridCol>
                <a:gridCol w="556260">
                  <a:extLst>
                    <a:ext uri="{9D8B030D-6E8A-4147-A177-3AD203B41FA5}">
                      <a16:colId xmlns:a16="http://schemas.microsoft.com/office/drawing/2014/main" val="3789763748"/>
                    </a:ext>
                  </a:extLst>
                </a:gridCol>
                <a:gridCol w="556260">
                  <a:extLst>
                    <a:ext uri="{9D8B030D-6E8A-4147-A177-3AD203B41FA5}">
                      <a16:colId xmlns:a16="http://schemas.microsoft.com/office/drawing/2014/main" val="3157325752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QP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Coded Bins (millions)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Set Bins (millions)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%Set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928294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Sig Map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Sig Map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Sig Map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GT2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6058797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52.03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37.73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22.83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35.87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22.83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8.89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68.9%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60.5%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39.0%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624537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-13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54.06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37.22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21.77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35.37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21.77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8.22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65.4%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58.5%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37.8%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8584661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47.67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37.22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25.28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35.24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25.28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11.46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73.9%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67.9%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45.3%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8246664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-23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49.18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37.12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24.18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34.98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24.18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10.19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71.1%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65.2%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42.1%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076599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-28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49.81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36.77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22.82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34.11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22.82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8.83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68.5%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62.1%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38.7%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2181100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-33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50.40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36.49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21.67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33.41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21.67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7.77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66.3%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>
                          <a:effectLst/>
                        </a:rPr>
                        <a:t>59.4%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1100" dirty="0">
                          <a:effectLst/>
                        </a:rPr>
                        <a:t>35.9%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43780308"/>
                  </a:ext>
                </a:extLst>
              </a:tr>
            </a:tbl>
          </a:graphicData>
        </a:graphic>
      </p:graphicFrame>
      <p:sp>
        <p:nvSpPr>
          <p:cNvPr id="10" name="Rounded Rectangle 9"/>
          <p:cNvSpPr/>
          <p:nvPr/>
        </p:nvSpPr>
        <p:spPr>
          <a:xfrm>
            <a:off x="2051720" y="2043676"/>
            <a:ext cx="504056" cy="118566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sp>
        <p:nvSpPr>
          <p:cNvPr id="11" name="TextBox 10"/>
          <p:cNvSpPr txBox="1"/>
          <p:nvPr/>
        </p:nvSpPr>
        <p:spPr>
          <a:xfrm>
            <a:off x="1115616" y="3343658"/>
            <a:ext cx="25490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 smtClean="0">
                <a:solidFill>
                  <a:srgbClr val="FF0000"/>
                </a:solidFill>
              </a:rPr>
              <a:t>Number of coefficients coded </a:t>
            </a:r>
          </a:p>
          <a:p>
            <a:pPr algn="ctr"/>
            <a:r>
              <a:rPr lang="en-GB" sz="1400" dirty="0">
                <a:solidFill>
                  <a:srgbClr val="FF0000"/>
                </a:solidFill>
              </a:rPr>
              <a:t>r</a:t>
            </a:r>
            <a:r>
              <a:rPr lang="en-GB" sz="1400" dirty="0" smtClean="0">
                <a:solidFill>
                  <a:srgbClr val="FF0000"/>
                </a:solidFill>
              </a:rPr>
              <a:t>emains similar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051720" y="4423073"/>
            <a:ext cx="504056" cy="118566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sp>
        <p:nvSpPr>
          <p:cNvPr id="13" name="Rounded Rectangle 12"/>
          <p:cNvSpPr/>
          <p:nvPr/>
        </p:nvSpPr>
        <p:spPr>
          <a:xfrm>
            <a:off x="7555728" y="2043676"/>
            <a:ext cx="504328" cy="3553009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sp>
        <p:nvSpPr>
          <p:cNvPr id="14" name="TextBox 13"/>
          <p:cNvSpPr txBox="1"/>
          <p:nvPr/>
        </p:nvSpPr>
        <p:spPr>
          <a:xfrm>
            <a:off x="4987694" y="3369445"/>
            <a:ext cx="24128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rgbClr val="00B050"/>
                </a:solidFill>
              </a:rPr>
              <a:t>Percentage of GT2 flags set</a:t>
            </a:r>
          </a:p>
          <a:p>
            <a:pPr algn="ctr"/>
            <a:r>
              <a:rPr lang="en-GB" sz="1400" dirty="0" smtClean="0">
                <a:solidFill>
                  <a:srgbClr val="00B050"/>
                </a:solidFill>
              </a:rPr>
              <a:t>remains less than 50%</a:t>
            </a:r>
            <a:endParaRPr lang="en-GB" sz="1400" dirty="0">
              <a:solidFill>
                <a:srgbClr val="00B050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6283882" y="5431488"/>
            <a:ext cx="1776174" cy="194767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sp>
        <p:nvSpPr>
          <p:cNvPr id="16" name="TextBox 15"/>
          <p:cNvSpPr txBox="1"/>
          <p:nvPr/>
        </p:nvSpPr>
        <p:spPr>
          <a:xfrm>
            <a:off x="6023290" y="5646178"/>
            <a:ext cx="23984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 smtClean="0">
                <a:solidFill>
                  <a:srgbClr val="0070C0"/>
                </a:solidFill>
              </a:rPr>
              <a:t>Small MSB values exist</a:t>
            </a:r>
          </a:p>
          <a:p>
            <a:pPr algn="ctr"/>
            <a:r>
              <a:rPr lang="en-GB" sz="1400" dirty="0" smtClean="0">
                <a:solidFill>
                  <a:srgbClr val="0070C0"/>
                </a:solidFill>
              </a:rPr>
              <a:t>&lt; 15% require </a:t>
            </a:r>
            <a:r>
              <a:rPr lang="en-GB" sz="1400" dirty="0" err="1" smtClean="0">
                <a:solidFill>
                  <a:srgbClr val="0070C0"/>
                </a:solidFill>
              </a:rPr>
              <a:t>Golomb</a:t>
            </a:r>
            <a:r>
              <a:rPr lang="en-GB" sz="1400" dirty="0" smtClean="0">
                <a:solidFill>
                  <a:srgbClr val="0070C0"/>
                </a:solidFill>
              </a:rPr>
              <a:t>-Rice</a:t>
            </a:r>
            <a:endParaRPr lang="en-GB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625541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2C8E60515AA84C98623DCB6CA7EDC5" ma:contentTypeVersion="14" ma:contentTypeDescription="Create a new document." ma:contentTypeScope="" ma:versionID="9fe164e5419644c9fe2be46c65e8c53d">
  <xsd:schema xmlns:xsd="http://www.w3.org/2001/XMLSchema" xmlns:xs="http://www.w3.org/2001/XMLSchema" xmlns:p="http://schemas.microsoft.com/office/2006/metadata/properties" xmlns:ns2="7b59c312-58c3-4ce3-9529-3c4467a6efef" xmlns:ns3="d0918fc3-219b-4555-953f-57c11515ad88" targetNamespace="http://schemas.microsoft.com/office/2006/metadata/properties" ma:root="true" ma:fieldsID="681c8cef97107af7a3923179c7cf7e2b" ns2:_="" ns3:_="">
    <xsd:import namespace="7b59c312-58c3-4ce3-9529-3c4467a6efef"/>
    <xsd:import namespace="d0918fc3-219b-4555-953f-57c11515ad8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_Flow_SignoffStatu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59c312-58c3-4ce3-9529-3c4467a6ef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918fc3-219b-4555-953f-57c11515ad8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b59c312-58c3-4ce3-9529-3c4467a6efef" xsi:nil="true"/>
  </documentManagement>
</p:properties>
</file>

<file path=customXml/itemProps1.xml><?xml version="1.0" encoding="utf-8"?>
<ds:datastoreItem xmlns:ds="http://schemas.openxmlformats.org/officeDocument/2006/customXml" ds:itemID="{6C9AD7EA-B873-4014-8E67-EAB9D0109D1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035799D-438C-4634-8DBA-79E69C06A0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b59c312-58c3-4ce3-9529-3c4467a6efef"/>
    <ds:schemaRef ds:uri="d0918fc3-219b-4555-953f-57c11515ad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A925CCA-E574-46EA-8372-F66A8CD3244A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d0918fc3-219b-4555-953f-57c11515ad88"/>
    <ds:schemaRef ds:uri="7b59c312-58c3-4ce3-9529-3c4467a6efef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1509</Words>
  <Application>Microsoft Office PowerPoint</Application>
  <PresentationFormat>On-screen Show (4:3)</PresentationFormat>
  <Paragraphs>591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8" baseType="lpstr">
      <vt:lpstr>Arial Unicode MS</vt:lpstr>
      <vt:lpstr>ＭＳ Ｐゴシック</vt:lpstr>
      <vt:lpstr>Arial</vt:lpstr>
      <vt:lpstr>Calibri Light</vt:lpstr>
      <vt:lpstr>HGPｺﾞｼｯｸE</vt:lpstr>
      <vt:lpstr>HGP行書体</vt:lpstr>
      <vt:lpstr>HGP創英角ｺﾞｼｯｸUB</vt:lpstr>
      <vt:lpstr>Lucida Sans</vt:lpstr>
      <vt:lpstr>メイリオ</vt:lpstr>
      <vt:lpstr>ＭＳ Ｐ明朝</vt:lpstr>
      <vt:lpstr>SST</vt:lpstr>
      <vt:lpstr>SST Japanese Pro Regular</vt:lpstr>
      <vt:lpstr>Times New Roman</vt:lpstr>
      <vt:lpstr>GBM_Master</vt:lpstr>
      <vt:lpstr>AHG8: On significance, GT1, and GT2 flag coding for high bit depths</vt:lpstr>
      <vt:lpstr>Motivation</vt:lpstr>
      <vt:lpstr>Analysis of VTM13.0</vt:lpstr>
      <vt:lpstr>Analysis of VTM13.0</vt:lpstr>
      <vt:lpstr>Proposal</vt:lpstr>
      <vt:lpstr>Selection of shift</vt:lpstr>
      <vt:lpstr>Selection of shift</vt:lpstr>
      <vt:lpstr>Selection of shift</vt:lpstr>
      <vt:lpstr>Analysis of Proposal</vt:lpstr>
      <vt:lpstr>Analysis of Proposal</vt:lpstr>
      <vt:lpstr>Results vs VTM 13.0 </vt:lpstr>
      <vt:lpstr>Results vs VTM 13.0 </vt:lpstr>
      <vt:lpstr>Conclusions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2021-07-09T05:29:39Z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0x010100592C8E60515AA84C98623DCB6CA7EDC5</vt:lpwstr>
  </property>
</Properties>
</file>