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031" r:id="rId4"/>
  </p:sldMasterIdLst>
  <p:notesMasterIdLst>
    <p:notesMasterId r:id="rId19"/>
  </p:notesMasterIdLst>
  <p:handoutMasterIdLst>
    <p:handoutMasterId r:id="rId20"/>
  </p:handoutMasterIdLst>
  <p:sldIdLst>
    <p:sldId id="315" r:id="rId5"/>
    <p:sldId id="338" r:id="rId6"/>
    <p:sldId id="339" r:id="rId7"/>
    <p:sldId id="340" r:id="rId8"/>
    <p:sldId id="341" r:id="rId9"/>
    <p:sldId id="342" r:id="rId10"/>
    <p:sldId id="343" r:id="rId11"/>
    <p:sldId id="344" r:id="rId12"/>
    <p:sldId id="345" r:id="rId13"/>
    <p:sldId id="346" r:id="rId14"/>
    <p:sldId id="347" r:id="rId15"/>
    <p:sldId id="349" r:id="rId16"/>
    <p:sldId id="348" r:id="rId17"/>
    <p:sldId id="320" r:id="rId18"/>
  </p:sldIdLst>
  <p:sldSz cx="9144000" cy="6858000" type="screen4x3"/>
  <p:notesSz cx="6805613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>
          <p15:clr>
            <a:srgbClr val="A4A3A4"/>
          </p15:clr>
        </p15:guide>
        <p15:guide id="2" orient="horz" pos="4046">
          <p15:clr>
            <a:srgbClr val="A4A3A4"/>
          </p15:clr>
        </p15:guide>
        <p15:guide id="3" orient="horz" pos="2159">
          <p15:clr>
            <a:srgbClr val="A4A3A4"/>
          </p15:clr>
        </p15:guide>
        <p15:guide id="4" orient="horz" pos="119">
          <p15:clr>
            <a:srgbClr val="A4A3A4"/>
          </p15:clr>
        </p15:guide>
        <p15:guide id="5" pos="274">
          <p15:clr>
            <a:srgbClr val="A4A3A4"/>
          </p15:clr>
        </p15:guide>
        <p15:guide id="6" pos="2879">
          <p15:clr>
            <a:srgbClr val="A4A3A4"/>
          </p15:clr>
        </p15:guide>
        <p15:guide id="7" pos="5621">
          <p15:clr>
            <a:srgbClr val="A4A3A4"/>
          </p15:clr>
        </p15:guide>
        <p15:guide id="8" pos="366">
          <p15:clr>
            <a:srgbClr val="A4A3A4"/>
          </p15:clr>
        </p15:guide>
        <p15:guide id="9" pos="44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EB9"/>
    <a:srgbClr val="66CCFF"/>
    <a:srgbClr val="FF9999"/>
    <a:srgbClr val="F3F3FB"/>
    <a:srgbClr val="E7F4F5"/>
    <a:srgbClr val="C9E7E9"/>
    <a:srgbClr val="FFDD71"/>
    <a:srgbClr val="FFE5E5"/>
    <a:srgbClr val="FFB9B9"/>
    <a:srgbClr val="DEF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07" autoAdjust="0"/>
    <p:restoredTop sz="96574" autoAdjust="0"/>
  </p:normalViewPr>
  <p:slideViewPr>
    <p:cSldViewPr>
      <p:cViewPr>
        <p:scale>
          <a:sx n="100" d="100"/>
          <a:sy n="100" d="100"/>
        </p:scale>
        <p:origin x="1548" y="156"/>
      </p:cViewPr>
      <p:guideLst>
        <p:guide orient="horz" pos="232"/>
        <p:guide orient="horz" pos="4046"/>
        <p:guide orient="horz" pos="2159"/>
        <p:guide orient="horz" pos="119"/>
        <p:guide pos="274"/>
        <p:guide pos="2879"/>
        <p:guide pos="5621"/>
        <p:guide pos="366"/>
        <p:guide pos="4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0CA118E9-B086-42CD-921F-F42FE8E0173F}" type="datetime1">
              <a:rPr lang="ja-JP" altLang="en-US"/>
              <a:pPr>
                <a:defRPr/>
              </a:pPr>
              <a:t>2021/7/8</a:t>
            </a:fld>
            <a:endParaRPr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B55CAF1-C374-45EC-AA18-A0CBCF202F93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538148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57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660235A-EEE4-4233-821A-3370407A8DE7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93394982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227EB4-4E75-4FB9-9FF8-43F5EE0AD496}" type="slidenum">
              <a:rPr lang="en-US" altLang="ja-JP" smtClean="0">
                <a:ea typeface="ＭＳ Ｐゴシック" pitchFamily="50" charset="-128"/>
              </a:rPr>
              <a:pPr/>
              <a:t>1</a:t>
            </a:fld>
            <a:endParaRPr lang="en-US" altLang="ja-JP" dirty="0" smtClean="0">
              <a:ea typeface="ＭＳ Ｐゴシック" pitchFamily="50" charset="-128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ja-JP" altLang="en-US" dirty="0" smtClean="0">
              <a:ea typeface="ＭＳ Ｐ明朝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 noChangeArrowheads="1"/>
          </p:cNvSpPr>
          <p:nvPr>
            <p:ph type="ctrTitle"/>
          </p:nvPr>
        </p:nvSpPr>
        <p:spPr>
          <a:xfrm>
            <a:off x="720000" y="2340000"/>
            <a:ext cx="7704000" cy="502629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200" baseline="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720000" y="3059999"/>
            <a:ext cx="7704000" cy="43200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>
              <a:buFontTx/>
              <a:buNone/>
              <a:defRPr sz="200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サブタイトルの書式</a:t>
            </a:r>
            <a:r>
              <a:rPr lang="ja-JP" altLang="en-US" dirty="0" smtClean="0"/>
              <a:t>設定</a:t>
            </a:r>
            <a:endParaRPr lang="en-US" altLang="ja-JP" dirty="0" smtClean="0"/>
          </a:p>
        </p:txBody>
      </p:sp>
      <p:sp>
        <p:nvSpPr>
          <p:cNvPr id="8" name="テキスト プレースホルダ 9"/>
          <p:cNvSpPr>
            <a:spLocks noGrp="1"/>
          </p:cNvSpPr>
          <p:nvPr>
            <p:ph type="body" sz="quarter" idx="10"/>
          </p:nvPr>
        </p:nvSpPr>
        <p:spPr>
          <a:xfrm>
            <a:off x="720000" y="4320000"/>
            <a:ext cx="7704000" cy="432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spcAft>
                <a:spcPts val="0"/>
              </a:spcAft>
              <a:buFontTx/>
              <a:buNone/>
              <a:defRPr sz="1400">
                <a:solidFill>
                  <a:srgbClr val="FFFFFF"/>
                </a:solidFill>
                <a:latin typeface="+mn-lt"/>
                <a:ea typeface="HGPｺﾞｼｯｸE" pitchFamily="50" charset="-128"/>
              </a:defRPr>
            </a:lvl1pPr>
            <a:lvl2pPr algn="ctr">
              <a:spcAft>
                <a:spcPts val="0"/>
              </a:spcAft>
              <a:buFontTx/>
              <a:buNone/>
              <a:defRPr sz="12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ja-JP" altLang="en-US" dirty="0" smtClean="0"/>
              <a:t>マスタ 部署名の書式設定</a:t>
            </a:r>
          </a:p>
        </p:txBody>
      </p:sp>
      <p:sp>
        <p:nvSpPr>
          <p:cNvPr id="9" name="テキスト プレースホルダ 11"/>
          <p:cNvSpPr>
            <a:spLocks noGrp="1"/>
          </p:cNvSpPr>
          <p:nvPr>
            <p:ph type="body" sz="quarter" idx="11"/>
          </p:nvPr>
        </p:nvSpPr>
        <p:spPr>
          <a:xfrm>
            <a:off x="720000" y="6048000"/>
            <a:ext cx="7704000" cy="360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buFontTx/>
              <a:buNone/>
              <a:defRPr sz="1000" baseline="0">
                <a:solidFill>
                  <a:srgbClr val="FFFFFF"/>
                </a:solidFill>
                <a:latin typeface="+mn-lt"/>
                <a:ea typeface="メイリオ"/>
                <a:cs typeface="メイリオ"/>
              </a:defRPr>
            </a:lvl1pPr>
          </a:lstStyle>
          <a:p>
            <a:pPr lvl="0"/>
            <a:r>
              <a:rPr lang="ja-JP" altLang="en-US" dirty="0" smtClean="0"/>
              <a:t>マスタ ライツ表記の書式設定</a:t>
            </a:r>
          </a:p>
        </p:txBody>
      </p:sp>
      <p:pic>
        <p:nvPicPr>
          <p:cNvPr id="12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000" y="358775"/>
            <a:ext cx="127000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 userDrawn="1"/>
        </p:nvSpPr>
        <p:spPr>
          <a:xfrm>
            <a:off x="432000" y="618332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0" y="0"/>
            <a:ext cx="9142413" cy="642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1" name="Rectangle 13"/>
          <p:cNvSpPr>
            <a:spLocks noChangeArrowheads="1"/>
          </p:cNvSpPr>
          <p:nvPr userDrawn="1"/>
        </p:nvSpPr>
        <p:spPr bwMode="auto">
          <a:xfrm>
            <a:off x="0" y="6426198"/>
            <a:ext cx="9140313" cy="432000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="1" baseline="0">
                <a:solidFill>
                  <a:srgbClr val="003366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 hasCustomPrompt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20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8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2pPr>
            <a:lvl3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600" baseline="0">
                <a:latin typeface="+mn-lt"/>
                <a:cs typeface="Arial" pitchFamily="34" charset="0"/>
              </a:defRPr>
            </a:lvl3pPr>
            <a:lvl4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400" baseline="0"/>
            </a:lvl4pPr>
            <a:lvl5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200" baseline="0"/>
            </a:lvl5pPr>
            <a:lvl6pPr>
              <a:lnSpc>
                <a:spcPct val="100000"/>
              </a:lnSpc>
              <a:spcAft>
                <a:spcPts val="600"/>
              </a:spcAft>
              <a:defRPr sz="1400" baseline="0"/>
            </a:lvl6pPr>
            <a:lvl7pPr>
              <a:lnSpc>
                <a:spcPct val="100000"/>
              </a:lnSpc>
              <a:spcAft>
                <a:spcPts val="600"/>
              </a:spcAft>
              <a:defRPr sz="1050" baseline="0"/>
            </a:lvl7pPr>
            <a:lvl8pPr>
              <a:lnSpc>
                <a:spcPct val="100000"/>
              </a:lnSpc>
              <a:spcAft>
                <a:spcPts val="600"/>
              </a:spcAft>
              <a:defRPr sz="900"/>
            </a:lvl8pPr>
            <a:lvl9pPr>
              <a:lnSpc>
                <a:spcPct val="100000"/>
              </a:lnSpc>
              <a:spcAft>
                <a:spcPts val="600"/>
              </a:spcAft>
              <a:defRPr sz="900" baseline="0"/>
            </a:lvl9pPr>
          </a:lstStyle>
          <a:p>
            <a:pPr lvl="0"/>
            <a:r>
              <a:rPr lang="en-GB" altLang="ja-JP" dirty="0" smtClean="0"/>
              <a:t>24pnt level</a:t>
            </a:r>
            <a:endParaRPr lang="ja-JP" altLang="en-US" dirty="0" smtClean="0"/>
          </a:p>
          <a:p>
            <a:pPr lvl="1"/>
            <a:r>
              <a:rPr lang="en-GB" altLang="ja-JP" dirty="0" smtClean="0"/>
              <a:t>20pnt level</a:t>
            </a:r>
          </a:p>
          <a:p>
            <a:pPr lvl="2"/>
            <a:r>
              <a:rPr lang="en-GB" altLang="ja-JP" dirty="0" smtClean="0"/>
              <a:t>18pnt level</a:t>
            </a:r>
          </a:p>
          <a:p>
            <a:pPr lvl="3"/>
            <a:r>
              <a:rPr lang="en-GB" altLang="ja-JP" dirty="0" smtClean="0"/>
              <a:t>16pnt level</a:t>
            </a:r>
          </a:p>
          <a:p>
            <a:pPr lvl="4"/>
            <a:r>
              <a:rPr lang="en-GB" altLang="ja-JP" dirty="0" smtClean="0"/>
              <a:t>14pnt level</a:t>
            </a:r>
          </a:p>
          <a:p>
            <a:pPr lvl="5"/>
            <a:r>
              <a:rPr lang="en-GB" altLang="ja-JP" sz="1200" dirty="0" smtClean="0"/>
              <a:t>12pnt level</a:t>
            </a:r>
          </a:p>
          <a:p>
            <a:pPr lvl="6"/>
            <a:r>
              <a:rPr lang="en-GB" altLang="ja-JP" sz="1000" dirty="0" smtClean="0"/>
              <a:t>10pnt level</a:t>
            </a:r>
          </a:p>
          <a:p>
            <a:pPr lvl="7"/>
            <a:r>
              <a:rPr lang="en-GB" altLang="ja-JP" sz="800" dirty="0" smtClean="0"/>
              <a:t>8pnt level</a:t>
            </a:r>
          </a:p>
          <a:p>
            <a:pPr lvl="8"/>
            <a:r>
              <a:rPr lang="en-GB" altLang="ja-JP" sz="600" dirty="0" smtClean="0"/>
              <a:t>6 </a:t>
            </a:r>
            <a:r>
              <a:rPr lang="en-GB" altLang="ja-JP" sz="600" dirty="0" err="1" smtClean="0"/>
              <a:t>pnt</a:t>
            </a:r>
            <a:r>
              <a:rPr lang="en-GB" altLang="ja-JP" sz="600" dirty="0" smtClean="0"/>
              <a:t> level</a:t>
            </a:r>
            <a:endParaRPr lang="en-GB" altLang="ja-JP" sz="800" dirty="0" smtClean="0"/>
          </a:p>
          <a:p>
            <a:pPr lvl="8"/>
            <a:endParaRPr lang="en-GB" altLang="ja-JP" dirty="0" smtClean="0"/>
          </a:p>
          <a:p>
            <a:pPr lvl="8"/>
            <a:endParaRPr lang="ja-JP" altLang="en-US" dirty="0" smtClean="0"/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 smtClean="0"/>
              <a:t>JVET-W0093</a:t>
            </a:r>
            <a:endParaRPr lang="en-US" altLang="ja-JP" dirty="0"/>
          </a:p>
        </p:txBody>
      </p:sp>
      <p:sp>
        <p:nvSpPr>
          <p:cNvPr id="16" name="Rectangle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行書体" pitchFamily="66" charset="-128"/>
                <a:cs typeface="Arial" pitchFamily="34" charset="0"/>
              </a:defRPr>
            </a:lvl1pPr>
          </a:lstStyle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2021/7/8</a:t>
            </a:fld>
            <a:endParaRPr lang="en-US" altLang="ja-JP" dirty="0"/>
          </a:p>
        </p:txBody>
      </p:sp>
      <p:sp>
        <p:nvSpPr>
          <p:cNvPr id="17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26" name="直線コネクタ 25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2_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aseline="0">
                <a:solidFill>
                  <a:srgbClr val="FFFFFF"/>
                </a:solidFill>
                <a:latin typeface="+mj-lt"/>
                <a:ea typeface="+mj-ea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6" name="コンテンツ プレースホルダ 2"/>
          <p:cNvSpPr>
            <a:spLocks noGrp="1"/>
          </p:cNvSpPr>
          <p:nvPr>
            <p:ph idx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2pPr>
            <a:lvl3pPr>
              <a:buFont typeface="Arial" pitchFamily="34" charset="0"/>
              <a:buChar char="•"/>
              <a:defRPr/>
            </a:lvl3pPr>
            <a:lvl4pPr>
              <a:buFont typeface="Arial" pitchFamily="34" charset="0"/>
              <a:buChar char="•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</p:txBody>
      </p:sp>
      <p:sp>
        <p:nvSpPr>
          <p:cNvPr id="16" name="Rectangle 13"/>
          <p:cNvSpPr>
            <a:spLocks noChangeArrowheads="1"/>
          </p:cNvSpPr>
          <p:nvPr userDrawn="1"/>
        </p:nvSpPr>
        <p:spPr bwMode="auto">
          <a:xfrm>
            <a:off x="0" y="6426199"/>
            <a:ext cx="9144000" cy="431801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10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 smtClean="0"/>
              <a:t>JVET-W0093</a:t>
            </a:r>
            <a:endParaRPr lang="en-US" altLang="ja-JP" dirty="0"/>
          </a:p>
        </p:txBody>
      </p:sp>
      <p:sp>
        <p:nvSpPr>
          <p:cNvPr id="11" name="Date Placeholder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創英角ｺﾞｼｯｸUB" pitchFamily="50" charset="-128"/>
                <a:cs typeface="Arial"/>
              </a:defRPr>
            </a:lvl1pPr>
          </a:lstStyle>
          <a:p>
            <a:pPr>
              <a:defRPr/>
            </a:pPr>
            <a:fld id="{FECD3C8C-7A17-4828-B6C3-C609AC02B6B8}" type="datetime1">
              <a:rPr lang="ja-JP" altLang="en-US" smtClean="0"/>
              <a:pPr>
                <a:defRPr/>
              </a:pPr>
              <a:t>2021/7/8</a:t>
            </a:fld>
            <a:endParaRPr lang="en-US" altLang="ja-JP" dirty="0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19" name="直線コネクタ 18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63" descr="english_naka_confidential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8963" y="6462713"/>
            <a:ext cx="935037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 userDrawn="1"/>
        </p:nvSpPr>
        <p:spPr>
          <a:xfrm>
            <a:off x="7814140" y="406847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pic>
        <p:nvPicPr>
          <p:cNvPr id="5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0" name="図 9" descr="mblogo_w.pd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600000" y="3114000"/>
            <a:ext cx="1944000" cy="659449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 userDrawn="1"/>
        </p:nvSpPr>
        <p:spPr bwMode="white">
          <a:xfrm>
            <a:off x="359999" y="6011999"/>
            <a:ext cx="8424000" cy="68578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“SONY” is a registered trademark and/or trademark of Sony Group Corporation.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Names of Sony products and services are the registered trademarks and/or trademarks of Sony Group Corporation or its Group companies.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Other company names and product names are the registered trademarks and/or trademarks of the respective companies.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600000" y="3527153"/>
            <a:ext cx="194400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14325" y="417513"/>
            <a:ext cx="8372475" cy="798512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581775" y="6542088"/>
            <a:ext cx="213360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3A7D8E13-587F-4043-AD86-D4716C173C01}" type="datetime1">
              <a:rPr lang="ja-JP" altLang="en-US" smtClean="0"/>
              <a:pPr>
                <a:defRPr/>
              </a:pPr>
              <a:t>2021/7/8</a:t>
            </a:fld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4325" y="6540500"/>
            <a:ext cx="62674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 altLang="ja-JP" dirty="0" smtClean="0"/>
              <a:t>JVET-W0093</a:t>
            </a:r>
            <a:endParaRPr lang="en-US" altLang="ja-JP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358188" y="6542088"/>
            <a:ext cx="6413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93FB7ED-E398-470A-A047-E362B4515958}" type="slidenum">
              <a:rPr lang="ja-JP" altLang="en-US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23" descr="GBM_top_4-3.jpg"/>
          <p:cNvPicPr>
            <a:picLocks noChangeAspect="1"/>
          </p:cNvPicPr>
          <p:nvPr userDrawn="1"/>
        </p:nvPicPr>
        <p:blipFill>
          <a:blip r:embed="rId9" cstate="print">
            <a:lum/>
          </a:blip>
          <a:srcRect r="287" b="377"/>
          <a:stretch>
            <a:fillRect/>
          </a:stretch>
        </p:blipFill>
        <p:spPr bwMode="auto">
          <a:xfrm>
            <a:off x="-6350" y="0"/>
            <a:ext cx="9153525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35" r:id="rId6"/>
    <p:sldLayoutId id="2147484055" r:id="rId7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+mj-lt"/>
          <a:ea typeface="+mj-ea"/>
          <a:cs typeface="HGP創英角ｺﾞｼｯｸUB" pitchFamily="5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8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9"/>
          <p:cNvSpPr>
            <a:spLocks noGrp="1"/>
          </p:cNvSpPr>
          <p:nvPr>
            <p:ph type="ctrTitle"/>
          </p:nvPr>
        </p:nvSpPr>
        <p:spPr>
          <a:xfrm>
            <a:off x="720000" y="1427018"/>
            <a:ext cx="7963142" cy="1415612"/>
          </a:xfrm>
        </p:spPr>
        <p:txBody>
          <a:bodyPr/>
          <a:lstStyle/>
          <a:p>
            <a:pPr marL="1346200" indent="-1346200">
              <a:tabLst>
                <a:tab pos="1433513" algn="l"/>
              </a:tabLst>
            </a:pPr>
            <a:r>
              <a:rPr lang="en-GB" sz="2800" b="1" dirty="0"/>
              <a:t>AHG8: On significance, GT1, and GT2 flag coding for high bit depths</a:t>
            </a:r>
            <a:endParaRPr lang="ja-JP" altLang="en-US" sz="2400" dirty="0"/>
          </a:p>
        </p:txBody>
      </p:sp>
      <p:sp>
        <p:nvSpPr>
          <p:cNvPr id="6" name="サブタイトル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/>
              <a:t>JVET-W0093</a:t>
            </a:r>
            <a:endParaRPr kumimoji="1" lang="ja-JP" altLang="en-US" dirty="0"/>
          </a:p>
        </p:txBody>
      </p:sp>
      <p:sp>
        <p:nvSpPr>
          <p:cNvPr id="12" name="テキスト プレースホルダ 11"/>
          <p:cNvSpPr>
            <a:spLocks noGrp="1"/>
          </p:cNvSpPr>
          <p:nvPr>
            <p:ph type="body" sz="quarter" idx="10"/>
          </p:nvPr>
        </p:nvSpPr>
        <p:spPr>
          <a:xfrm>
            <a:off x="720000" y="4319999"/>
            <a:ext cx="7704000" cy="966375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en-US" altLang="ja-JP" dirty="0" smtClean="0">
                <a:latin typeface="Arial" charset="0"/>
              </a:rPr>
              <a:t>Sony Europe BV.</a:t>
            </a:r>
          </a:p>
          <a:p>
            <a:pPr>
              <a:spcAft>
                <a:spcPct val="0"/>
              </a:spcAft>
            </a:pPr>
            <a:r>
              <a:rPr lang="en-US" altLang="ja-JP" dirty="0" smtClean="0">
                <a:latin typeface="Arial" charset="0"/>
              </a:rPr>
              <a:t>Adrian Browne, Steve Keating, Karl Sharman</a:t>
            </a:r>
            <a:endParaRPr lang="en-US" altLang="ja-JP" dirty="0" smtClean="0">
              <a:latin typeface="Arial" charset="0"/>
            </a:endParaRPr>
          </a:p>
        </p:txBody>
      </p:sp>
      <p:sp>
        <p:nvSpPr>
          <p:cNvPr id="13" name="テキスト プレースホルダ 1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ja-JP" dirty="0" smtClean="0">
                <a:latin typeface="Arial" charset="0"/>
              </a:rPr>
              <a:t>Sony Group Corp.</a:t>
            </a:r>
          </a:p>
        </p:txBody>
      </p:sp>
    </p:spTree>
    <p:extLst>
      <p:ext uri="{BB962C8B-B14F-4D97-AF65-F5344CB8AC3E}">
        <p14:creationId xmlns:p14="http://schemas.microsoft.com/office/powerpoint/2010/main" val="659925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Analysis of Proposal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999" y="5085184"/>
            <a:ext cx="8352000" cy="1178816"/>
          </a:xfrm>
        </p:spPr>
        <p:txBody>
          <a:bodyPr/>
          <a:lstStyle/>
          <a:p>
            <a:r>
              <a:rPr lang="en-GB" dirty="0"/>
              <a:t>As QPs reduce, flags are coded </a:t>
            </a:r>
            <a:r>
              <a:rPr lang="en-GB" dirty="0" smtClean="0"/>
              <a:t>at similar probabilities</a:t>
            </a:r>
            <a:endParaRPr lang="en-GB" dirty="0"/>
          </a:p>
          <a:p>
            <a:r>
              <a:rPr lang="en-GB" dirty="0" smtClean="0"/>
              <a:t>Many coefficients coded with flags + LSBs only</a:t>
            </a:r>
          </a:p>
          <a:p>
            <a:r>
              <a:rPr lang="en-GB" dirty="0" smtClean="0"/>
              <a:t>Number of coefficients requiring </a:t>
            </a:r>
            <a:r>
              <a:rPr lang="en-GB" dirty="0" err="1" smtClean="0"/>
              <a:t>Golomb</a:t>
            </a:r>
            <a:r>
              <a:rPr lang="en-GB" dirty="0" smtClean="0"/>
              <a:t>-Rice coding is reduced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JVET-W0093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2021/7/8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10</a:t>
            </a:fld>
            <a:endParaRPr lang="en-US" altLang="ja-JP" dirty="0"/>
          </a:p>
        </p:txBody>
      </p:sp>
      <p:pic>
        <p:nvPicPr>
          <p:cNvPr id="7" name="Picture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122201"/>
            <a:ext cx="5184576" cy="369283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121931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Results vs VTM 13.0 </a:t>
            </a:r>
            <a:endParaRPr lang="en-GB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6443797"/>
              </p:ext>
            </p:extLst>
          </p:nvPr>
        </p:nvGraphicFramePr>
        <p:xfrm>
          <a:off x="2285837" y="1495230"/>
          <a:ext cx="3708325" cy="12880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2212">
                  <a:extLst>
                    <a:ext uri="{9D8B030D-6E8A-4147-A177-3AD203B41FA5}">
                      <a16:colId xmlns:a16="http://schemas.microsoft.com/office/drawing/2014/main" val="2051497512"/>
                    </a:ext>
                  </a:extLst>
                </a:gridCol>
                <a:gridCol w="831938">
                  <a:extLst>
                    <a:ext uri="{9D8B030D-6E8A-4147-A177-3AD203B41FA5}">
                      <a16:colId xmlns:a16="http://schemas.microsoft.com/office/drawing/2014/main" val="3472752239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988113659"/>
                    </a:ext>
                  </a:extLst>
                </a:gridCol>
                <a:gridCol w="792087">
                  <a:extLst>
                    <a:ext uri="{9D8B030D-6E8A-4147-A177-3AD203B41FA5}">
                      <a16:colId xmlns:a16="http://schemas.microsoft.com/office/drawing/2014/main" val="3998381791"/>
                    </a:ext>
                  </a:extLst>
                </a:gridCol>
              </a:tblGrid>
              <a:tr h="25761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CA" sz="1100" dirty="0">
                          <a:effectLst/>
                        </a:rPr>
                        <a:t>Lossless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AI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LDB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RA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70137642"/>
                  </a:ext>
                </a:extLst>
              </a:tr>
              <a:tr h="25761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PQ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-0.36%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-0.41%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-0.41%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29152939"/>
                  </a:ext>
                </a:extLst>
              </a:tr>
              <a:tr h="25761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HLG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-0.77%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-1.13%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-1.13%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5414738"/>
                  </a:ext>
                </a:extLst>
              </a:tr>
              <a:tr h="25761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SVT-12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-1.10%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-1.33%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-1.34%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62006368"/>
                  </a:ext>
                </a:extLst>
              </a:tr>
              <a:tr h="25761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SVT-16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-1.12%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-1.45%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-1.46%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43750783"/>
                  </a:ext>
                </a:extLst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JVET-W0093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2021/7/8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11</a:t>
            </a:fld>
            <a:endParaRPr lang="en-US" altLang="ja-JP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9585505"/>
              </p:ext>
            </p:extLst>
          </p:nvPr>
        </p:nvGraphicFramePr>
        <p:xfrm>
          <a:off x="900000" y="3444229"/>
          <a:ext cx="7056372" cy="18227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3999">
                  <a:extLst>
                    <a:ext uri="{9D8B030D-6E8A-4147-A177-3AD203B41FA5}">
                      <a16:colId xmlns:a16="http://schemas.microsoft.com/office/drawing/2014/main" val="2209094144"/>
                    </a:ext>
                  </a:extLst>
                </a:gridCol>
                <a:gridCol w="582943">
                  <a:extLst>
                    <a:ext uri="{9D8B030D-6E8A-4147-A177-3AD203B41FA5}">
                      <a16:colId xmlns:a16="http://schemas.microsoft.com/office/drawing/2014/main" val="1352729913"/>
                    </a:ext>
                  </a:extLst>
                </a:gridCol>
                <a:gridCol w="582943">
                  <a:extLst>
                    <a:ext uri="{9D8B030D-6E8A-4147-A177-3AD203B41FA5}">
                      <a16:colId xmlns:a16="http://schemas.microsoft.com/office/drawing/2014/main" val="1535614010"/>
                    </a:ext>
                  </a:extLst>
                </a:gridCol>
                <a:gridCol w="582943">
                  <a:extLst>
                    <a:ext uri="{9D8B030D-6E8A-4147-A177-3AD203B41FA5}">
                      <a16:colId xmlns:a16="http://schemas.microsoft.com/office/drawing/2014/main" val="553683118"/>
                    </a:ext>
                  </a:extLst>
                </a:gridCol>
                <a:gridCol w="582943">
                  <a:extLst>
                    <a:ext uri="{9D8B030D-6E8A-4147-A177-3AD203B41FA5}">
                      <a16:colId xmlns:a16="http://schemas.microsoft.com/office/drawing/2014/main" val="2122255615"/>
                    </a:ext>
                  </a:extLst>
                </a:gridCol>
                <a:gridCol w="582943">
                  <a:extLst>
                    <a:ext uri="{9D8B030D-6E8A-4147-A177-3AD203B41FA5}">
                      <a16:colId xmlns:a16="http://schemas.microsoft.com/office/drawing/2014/main" val="2087280871"/>
                    </a:ext>
                  </a:extLst>
                </a:gridCol>
                <a:gridCol w="582943">
                  <a:extLst>
                    <a:ext uri="{9D8B030D-6E8A-4147-A177-3AD203B41FA5}">
                      <a16:colId xmlns:a16="http://schemas.microsoft.com/office/drawing/2014/main" val="831303204"/>
                    </a:ext>
                  </a:extLst>
                </a:gridCol>
                <a:gridCol w="582943">
                  <a:extLst>
                    <a:ext uri="{9D8B030D-6E8A-4147-A177-3AD203B41FA5}">
                      <a16:colId xmlns:a16="http://schemas.microsoft.com/office/drawing/2014/main" val="225220942"/>
                    </a:ext>
                  </a:extLst>
                </a:gridCol>
                <a:gridCol w="582943">
                  <a:extLst>
                    <a:ext uri="{9D8B030D-6E8A-4147-A177-3AD203B41FA5}">
                      <a16:colId xmlns:a16="http://schemas.microsoft.com/office/drawing/2014/main" val="1999740195"/>
                    </a:ext>
                  </a:extLst>
                </a:gridCol>
                <a:gridCol w="582943">
                  <a:extLst>
                    <a:ext uri="{9D8B030D-6E8A-4147-A177-3AD203B41FA5}">
                      <a16:colId xmlns:a16="http://schemas.microsoft.com/office/drawing/2014/main" val="1562009464"/>
                    </a:ext>
                  </a:extLst>
                </a:gridCol>
                <a:gridCol w="582943">
                  <a:extLst>
                    <a:ext uri="{9D8B030D-6E8A-4147-A177-3AD203B41FA5}">
                      <a16:colId xmlns:a16="http://schemas.microsoft.com/office/drawing/2014/main" val="3638491622"/>
                    </a:ext>
                  </a:extLst>
                </a:gridCol>
                <a:gridCol w="582943">
                  <a:extLst>
                    <a:ext uri="{9D8B030D-6E8A-4147-A177-3AD203B41FA5}">
                      <a16:colId xmlns:a16="http://schemas.microsoft.com/office/drawing/2014/main" val="595515924"/>
                    </a:ext>
                  </a:extLst>
                </a:gridCol>
              </a:tblGrid>
              <a:tr h="29749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Low QP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AI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LDB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RA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Time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30961333"/>
                  </a:ext>
                </a:extLst>
              </a:tr>
              <a:tr h="29749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Y/G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U/B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V/R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Y/G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U/B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V/R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Y/G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U/B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V/R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 dirty="0" err="1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Enc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Dec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61932753"/>
                  </a:ext>
                </a:extLst>
              </a:tr>
              <a:tr h="29749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PQ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0.05%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0.05%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0.06%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0.03%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0.03%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0.04%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0.03%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0.04%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0.04%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102%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99%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81848527"/>
                  </a:ext>
                </a:extLst>
              </a:tr>
              <a:tr h="29749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HLG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-0.08%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-0.10%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-0.10%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0.02%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0.03%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0.03%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0.01%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0.03%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0.03%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102%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95324306"/>
                  </a:ext>
                </a:extLst>
              </a:tr>
              <a:tr h="29749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SVT-12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-0.25%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-0.23%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-0.25%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-0.09%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-0.06%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-0.07%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-0.10%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-0.05%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-0.06%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104%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103%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78620550"/>
                  </a:ext>
                </a:extLst>
              </a:tr>
              <a:tr h="29749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SVT-16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-0.87%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-0.89%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-0.89%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-0.87%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-0.80%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-0.80%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-0.85%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-0.77%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-0.77%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6052329"/>
                  </a:ext>
                </a:extLst>
              </a:tr>
            </a:tbl>
          </a:graphicData>
        </a:graphic>
      </p:graphicFrame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US" alt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1423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Results vs VTM 13.0 </a:t>
            </a:r>
            <a:endParaRPr lang="en-GB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69979636"/>
              </p:ext>
            </p:extLst>
          </p:nvPr>
        </p:nvGraphicFramePr>
        <p:xfrm>
          <a:off x="2285837" y="1495230"/>
          <a:ext cx="3708325" cy="12880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2212">
                  <a:extLst>
                    <a:ext uri="{9D8B030D-6E8A-4147-A177-3AD203B41FA5}">
                      <a16:colId xmlns:a16="http://schemas.microsoft.com/office/drawing/2014/main" val="2051497512"/>
                    </a:ext>
                  </a:extLst>
                </a:gridCol>
                <a:gridCol w="831938">
                  <a:extLst>
                    <a:ext uri="{9D8B030D-6E8A-4147-A177-3AD203B41FA5}">
                      <a16:colId xmlns:a16="http://schemas.microsoft.com/office/drawing/2014/main" val="3472752239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988113659"/>
                    </a:ext>
                  </a:extLst>
                </a:gridCol>
                <a:gridCol w="792087">
                  <a:extLst>
                    <a:ext uri="{9D8B030D-6E8A-4147-A177-3AD203B41FA5}">
                      <a16:colId xmlns:a16="http://schemas.microsoft.com/office/drawing/2014/main" val="3998381791"/>
                    </a:ext>
                  </a:extLst>
                </a:gridCol>
              </a:tblGrid>
              <a:tr h="25761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CA" sz="1100" dirty="0">
                          <a:effectLst/>
                        </a:rPr>
                        <a:t>Lossless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AI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LDB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RA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70137642"/>
                  </a:ext>
                </a:extLst>
              </a:tr>
              <a:tr h="25761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PQ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-1.00%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-1.06%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-1.00%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29152939"/>
                  </a:ext>
                </a:extLst>
              </a:tr>
              <a:tr h="25761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HLG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-2.74%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-2.65%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-2.51%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5414738"/>
                  </a:ext>
                </a:extLst>
              </a:tr>
              <a:tr h="25761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SVT-12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-3.16%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-2.91%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-2.90%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62006368"/>
                  </a:ext>
                </a:extLst>
              </a:tr>
              <a:tr h="25761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SVT-16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-2.81%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-2.41%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-2.42%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43750783"/>
                  </a:ext>
                </a:extLst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JVET-W0093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2021/7/8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12</a:t>
            </a:fld>
            <a:endParaRPr lang="en-US" altLang="ja-JP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1717481"/>
              </p:ext>
            </p:extLst>
          </p:nvPr>
        </p:nvGraphicFramePr>
        <p:xfrm>
          <a:off x="900000" y="3444229"/>
          <a:ext cx="7056372" cy="18227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3999">
                  <a:extLst>
                    <a:ext uri="{9D8B030D-6E8A-4147-A177-3AD203B41FA5}">
                      <a16:colId xmlns:a16="http://schemas.microsoft.com/office/drawing/2014/main" val="2209094144"/>
                    </a:ext>
                  </a:extLst>
                </a:gridCol>
                <a:gridCol w="582943">
                  <a:extLst>
                    <a:ext uri="{9D8B030D-6E8A-4147-A177-3AD203B41FA5}">
                      <a16:colId xmlns:a16="http://schemas.microsoft.com/office/drawing/2014/main" val="1352729913"/>
                    </a:ext>
                  </a:extLst>
                </a:gridCol>
                <a:gridCol w="582943">
                  <a:extLst>
                    <a:ext uri="{9D8B030D-6E8A-4147-A177-3AD203B41FA5}">
                      <a16:colId xmlns:a16="http://schemas.microsoft.com/office/drawing/2014/main" val="1535614010"/>
                    </a:ext>
                  </a:extLst>
                </a:gridCol>
                <a:gridCol w="582943">
                  <a:extLst>
                    <a:ext uri="{9D8B030D-6E8A-4147-A177-3AD203B41FA5}">
                      <a16:colId xmlns:a16="http://schemas.microsoft.com/office/drawing/2014/main" val="553683118"/>
                    </a:ext>
                  </a:extLst>
                </a:gridCol>
                <a:gridCol w="582943">
                  <a:extLst>
                    <a:ext uri="{9D8B030D-6E8A-4147-A177-3AD203B41FA5}">
                      <a16:colId xmlns:a16="http://schemas.microsoft.com/office/drawing/2014/main" val="2122255615"/>
                    </a:ext>
                  </a:extLst>
                </a:gridCol>
                <a:gridCol w="582943">
                  <a:extLst>
                    <a:ext uri="{9D8B030D-6E8A-4147-A177-3AD203B41FA5}">
                      <a16:colId xmlns:a16="http://schemas.microsoft.com/office/drawing/2014/main" val="2087280871"/>
                    </a:ext>
                  </a:extLst>
                </a:gridCol>
                <a:gridCol w="582943">
                  <a:extLst>
                    <a:ext uri="{9D8B030D-6E8A-4147-A177-3AD203B41FA5}">
                      <a16:colId xmlns:a16="http://schemas.microsoft.com/office/drawing/2014/main" val="831303204"/>
                    </a:ext>
                  </a:extLst>
                </a:gridCol>
                <a:gridCol w="582943">
                  <a:extLst>
                    <a:ext uri="{9D8B030D-6E8A-4147-A177-3AD203B41FA5}">
                      <a16:colId xmlns:a16="http://schemas.microsoft.com/office/drawing/2014/main" val="225220942"/>
                    </a:ext>
                  </a:extLst>
                </a:gridCol>
                <a:gridCol w="582943">
                  <a:extLst>
                    <a:ext uri="{9D8B030D-6E8A-4147-A177-3AD203B41FA5}">
                      <a16:colId xmlns:a16="http://schemas.microsoft.com/office/drawing/2014/main" val="1999740195"/>
                    </a:ext>
                  </a:extLst>
                </a:gridCol>
                <a:gridCol w="582943">
                  <a:extLst>
                    <a:ext uri="{9D8B030D-6E8A-4147-A177-3AD203B41FA5}">
                      <a16:colId xmlns:a16="http://schemas.microsoft.com/office/drawing/2014/main" val="1562009464"/>
                    </a:ext>
                  </a:extLst>
                </a:gridCol>
                <a:gridCol w="582943">
                  <a:extLst>
                    <a:ext uri="{9D8B030D-6E8A-4147-A177-3AD203B41FA5}">
                      <a16:colId xmlns:a16="http://schemas.microsoft.com/office/drawing/2014/main" val="3701287709"/>
                    </a:ext>
                  </a:extLst>
                </a:gridCol>
                <a:gridCol w="582943">
                  <a:extLst>
                    <a:ext uri="{9D8B030D-6E8A-4147-A177-3AD203B41FA5}">
                      <a16:colId xmlns:a16="http://schemas.microsoft.com/office/drawing/2014/main" val="3826132791"/>
                    </a:ext>
                  </a:extLst>
                </a:gridCol>
              </a:tblGrid>
              <a:tr h="29749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Low QP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AI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LDB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RA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Time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30961333"/>
                  </a:ext>
                </a:extLst>
              </a:tr>
              <a:tr h="29749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Y/G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U/B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V/R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Y/G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U/B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V/R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Y/G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U/B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V/R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 dirty="0" err="1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Enc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Dec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61932753"/>
                  </a:ext>
                </a:extLst>
              </a:tr>
              <a:tr h="29749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PQ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0.02%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0.04%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0.05%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0.03%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0.03%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0.03%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0.02%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0.02%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0.03%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99%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81848527"/>
                  </a:ext>
                </a:extLst>
              </a:tr>
              <a:tr h="29749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HLG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-0.30%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-0.16%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-0.17%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-0.01%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0.01%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0.01%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-0.01%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0.01%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0.01%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103%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95324306"/>
                  </a:ext>
                </a:extLst>
              </a:tr>
              <a:tr h="29749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SVT-12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-0.82%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-0.55%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-0.56%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-0.38%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-0.34%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-0.35%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-0.38%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-0.28%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-0.29%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114</a:t>
                      </a:r>
                      <a:r>
                        <a:rPr lang="en-GB" sz="11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115%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78620550"/>
                  </a:ext>
                </a:extLst>
              </a:tr>
              <a:tr h="29749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SVT-16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-2.33%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-2.08%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-2.06%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-1.78%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-1.82%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-1.82%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-1.76%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-1.69%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-1.69%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6052329"/>
                  </a:ext>
                </a:extLst>
              </a:tr>
            </a:tbl>
          </a:graphicData>
        </a:graphic>
      </p:graphicFrame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US" alt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1066954"/>
            <a:ext cx="6968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dirty="0" err="1" smtClean="0"/>
              <a:t>GolombRiceParameterAdaptation</a:t>
            </a:r>
            <a:r>
              <a:rPr lang="en-GB" sz="1800" dirty="0" smtClean="0"/>
              <a:t> disabled in proposal and anchor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3053870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Conclusions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 smtClean="0"/>
              <a:t>Context coding of coefficient values using </a:t>
            </a:r>
            <a:r>
              <a:rPr lang="en-GB" sz="1800" dirty="0" err="1" smtClean="0"/>
              <a:t>SigMap</a:t>
            </a:r>
            <a:r>
              <a:rPr lang="en-GB" sz="1800" dirty="0" smtClean="0"/>
              <a:t>, GT1, GT2 can generate BD-rate losses</a:t>
            </a:r>
          </a:p>
          <a:p>
            <a:pPr lvl="1"/>
            <a:r>
              <a:rPr lang="en-GB" sz="1600" dirty="0" smtClean="0"/>
              <a:t>For lossless coding and SVT-16 content</a:t>
            </a:r>
          </a:p>
          <a:p>
            <a:pPr>
              <a:spcBef>
                <a:spcPts val="600"/>
              </a:spcBef>
            </a:pPr>
            <a:r>
              <a:rPr lang="en-GB" sz="1800" dirty="0" smtClean="0"/>
              <a:t>At low QPs the percentage of these flags that are set approaches 100%</a:t>
            </a:r>
          </a:p>
          <a:p>
            <a:pPr lvl="1"/>
            <a:r>
              <a:rPr lang="en-GB" sz="1600" dirty="0" smtClean="0"/>
              <a:t>Bins are efficiently coded</a:t>
            </a:r>
          </a:p>
          <a:p>
            <a:pPr lvl="1"/>
            <a:r>
              <a:rPr lang="en-GB" sz="1600" dirty="0" smtClean="0"/>
              <a:t>Flags provide little information about coefficient  value</a:t>
            </a:r>
          </a:p>
          <a:p>
            <a:pPr>
              <a:spcBef>
                <a:spcPts val="600"/>
              </a:spcBef>
            </a:pPr>
            <a:r>
              <a:rPr lang="en-GB" sz="1800" dirty="0" smtClean="0"/>
              <a:t>Proposal introduces a technique to adapt coefficient coding </a:t>
            </a:r>
          </a:p>
          <a:p>
            <a:pPr lvl="1"/>
            <a:r>
              <a:rPr lang="en-GB" sz="1600" dirty="0" smtClean="0"/>
              <a:t>Shifts the position of the significance test </a:t>
            </a:r>
          </a:p>
          <a:p>
            <a:pPr lvl="2"/>
            <a:r>
              <a:rPr lang="en-GB" sz="1400" dirty="0"/>
              <a:t>A</a:t>
            </a:r>
            <a:r>
              <a:rPr lang="en-GB" sz="1400" dirty="0" smtClean="0"/>
              <a:t>llows the ratio of </a:t>
            </a:r>
            <a:r>
              <a:rPr lang="en-GB" sz="1400" dirty="0" err="1" smtClean="0"/>
              <a:t>SigMap</a:t>
            </a:r>
            <a:r>
              <a:rPr lang="en-GB" sz="1400" dirty="0" smtClean="0"/>
              <a:t>, GT1 and GT2 flags that are set to be maintained for all QP</a:t>
            </a:r>
          </a:p>
          <a:p>
            <a:pPr lvl="2"/>
            <a:r>
              <a:rPr lang="en-GB" sz="1400" dirty="0" smtClean="0"/>
              <a:t>Flags are used to code more predictable portion of the coefficient</a:t>
            </a:r>
          </a:p>
          <a:p>
            <a:pPr lvl="2"/>
            <a:r>
              <a:rPr lang="en-GB" sz="1400" dirty="0" smtClean="0"/>
              <a:t>Noisy LSBs coded separately</a:t>
            </a:r>
          </a:p>
          <a:p>
            <a:pPr lvl="1"/>
            <a:r>
              <a:rPr lang="en-GB" sz="1600" dirty="0" smtClean="0"/>
              <a:t>Works well in combination with rice coding modifications previously adopted in VVC v2</a:t>
            </a:r>
          </a:p>
          <a:p>
            <a:pPr lvl="2"/>
            <a:r>
              <a:rPr lang="en-GB" sz="1400" dirty="0" smtClean="0"/>
              <a:t>With or without </a:t>
            </a:r>
            <a:r>
              <a:rPr lang="en-GB" sz="1400" dirty="0" err="1" smtClean="0"/>
              <a:t>Golumb</a:t>
            </a:r>
            <a:r>
              <a:rPr lang="en-GB" sz="1400" dirty="0" smtClean="0"/>
              <a:t>-Rice parameter adaptation (history)</a:t>
            </a:r>
          </a:p>
          <a:p>
            <a:pPr lvl="1"/>
            <a:r>
              <a:rPr lang="en-GB" sz="1600" dirty="0" smtClean="0"/>
              <a:t>Provides gains for SVT content and lossless coding</a:t>
            </a:r>
          </a:p>
          <a:p>
            <a:pPr marL="0" indent="0">
              <a:buNone/>
            </a:pPr>
            <a:endParaRPr lang="en-GB" dirty="0" smtClean="0"/>
          </a:p>
          <a:p>
            <a:pPr lvl="1"/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JVET-W0093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2021/7/8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13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8412445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6254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Motivation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JVET-V0122 reported results for disabling the context coding of coefficient values using </a:t>
            </a:r>
            <a:r>
              <a:rPr lang="en-GB" dirty="0" err="1" smtClean="0"/>
              <a:t>SigMap</a:t>
            </a:r>
            <a:r>
              <a:rPr lang="en-GB" dirty="0" smtClean="0"/>
              <a:t>, GT1, GT2, parity flags</a:t>
            </a:r>
          </a:p>
          <a:p>
            <a:pPr lvl="1"/>
            <a:r>
              <a:rPr lang="en-GB" dirty="0" smtClean="0"/>
              <a:t>Losses for PQ and HLG in low QP range</a:t>
            </a:r>
          </a:p>
          <a:p>
            <a:pPr lvl="2"/>
            <a:r>
              <a:rPr lang="en-GB" dirty="0" smtClean="0"/>
              <a:t>Expected result</a:t>
            </a:r>
          </a:p>
          <a:p>
            <a:pPr lvl="1"/>
            <a:r>
              <a:rPr lang="en-GB" dirty="0" smtClean="0"/>
              <a:t>Gains for SVT-16 in low QP range, and all HBD content </a:t>
            </a:r>
            <a:r>
              <a:rPr lang="en-GB" smtClean="0"/>
              <a:t>for lossless </a:t>
            </a:r>
            <a:r>
              <a:rPr lang="en-GB" dirty="0" smtClean="0"/>
              <a:t>coding</a:t>
            </a:r>
          </a:p>
          <a:p>
            <a:pPr lvl="2"/>
            <a:r>
              <a:rPr lang="en-GB" dirty="0" smtClean="0"/>
              <a:t>Unexpected result</a:t>
            </a:r>
          </a:p>
          <a:p>
            <a:endParaRPr lang="en-GB" dirty="0" smtClean="0"/>
          </a:p>
          <a:p>
            <a:r>
              <a:rPr lang="en-GB" dirty="0" smtClean="0"/>
              <a:t>Gains for JVET-V0122 indicate</a:t>
            </a:r>
          </a:p>
          <a:p>
            <a:pPr lvl="1"/>
            <a:r>
              <a:rPr lang="en-GB" dirty="0" smtClean="0"/>
              <a:t>For lossless and SVT-16 low QP range context coding offers no benefit</a:t>
            </a:r>
          </a:p>
          <a:p>
            <a:pPr lvl="1"/>
            <a:r>
              <a:rPr lang="en-GB" dirty="0" smtClean="0"/>
              <a:t>Better to code using only </a:t>
            </a:r>
            <a:r>
              <a:rPr lang="en-GB" dirty="0" err="1" smtClean="0"/>
              <a:t>Golomb</a:t>
            </a:r>
            <a:r>
              <a:rPr lang="en-GB" dirty="0" smtClean="0"/>
              <a:t>-Rice than use </a:t>
            </a:r>
            <a:r>
              <a:rPr lang="en-GB" dirty="0" err="1" smtClean="0"/>
              <a:t>SigMap</a:t>
            </a:r>
            <a:r>
              <a:rPr lang="en-GB" dirty="0" smtClean="0"/>
              <a:t>, GT1, GT2, parity</a:t>
            </a:r>
          </a:p>
          <a:p>
            <a:pPr lvl="1"/>
            <a:r>
              <a:rPr lang="en-GB" dirty="0" smtClean="0"/>
              <a:t>Effectively, context coding is no longer working at these operating points</a:t>
            </a:r>
          </a:p>
          <a:p>
            <a:pPr lvl="1"/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JVET-W0093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2021/7/8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0170384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Analysis of VTM13.0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Using decoder analyser extracted for </a:t>
            </a:r>
            <a:r>
              <a:rPr lang="en-GB" dirty="0" err="1" smtClean="0"/>
              <a:t>CrowdRun</a:t>
            </a:r>
            <a:r>
              <a:rPr lang="en-GB" dirty="0" smtClean="0"/>
              <a:t> (SVT-12 and SVT-16 AI)</a:t>
            </a:r>
          </a:p>
          <a:p>
            <a:pPr lvl="1"/>
            <a:r>
              <a:rPr lang="en-GB" dirty="0" smtClean="0"/>
              <a:t>Number of </a:t>
            </a:r>
            <a:r>
              <a:rPr lang="en-GB" dirty="0" err="1" smtClean="0"/>
              <a:t>SigMap</a:t>
            </a:r>
            <a:r>
              <a:rPr lang="en-GB" dirty="0" smtClean="0"/>
              <a:t>, GT1, GT2 flags coded and set</a:t>
            </a:r>
            <a:endParaRPr lang="en-GB" dirty="0"/>
          </a:p>
          <a:p>
            <a:pPr lvl="1"/>
            <a:endParaRPr lang="en-GB" dirty="0" smtClean="0"/>
          </a:p>
          <a:p>
            <a:pPr lvl="1"/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JVET-W0093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2021/7/8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6019538"/>
              </p:ext>
            </p:extLst>
          </p:nvPr>
        </p:nvGraphicFramePr>
        <p:xfrm>
          <a:off x="869574" y="2061444"/>
          <a:ext cx="6654754" cy="1524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8205">
                  <a:extLst>
                    <a:ext uri="{9D8B030D-6E8A-4147-A177-3AD203B41FA5}">
                      <a16:colId xmlns:a16="http://schemas.microsoft.com/office/drawing/2014/main" val="2447633357"/>
                    </a:ext>
                  </a:extLst>
                </a:gridCol>
                <a:gridCol w="735989">
                  <a:extLst>
                    <a:ext uri="{9D8B030D-6E8A-4147-A177-3AD203B41FA5}">
                      <a16:colId xmlns:a16="http://schemas.microsoft.com/office/drawing/2014/main" val="2100160598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1488364523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648671565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331554762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3601942536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3735727074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3399573794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56855229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1401348370"/>
                    </a:ext>
                  </a:extLst>
                </a:gridCol>
              </a:tblGrid>
              <a:tr h="190500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QP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Coded Bins (millions)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Set Bins (millions)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%Set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0145634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Sig Map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GT1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GT2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Sig Map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GT1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GT2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Sig Map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GT1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GT2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86875252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12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49.50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43.50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22.77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42.05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22.77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5.59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85.0%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52.3%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24.6%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553252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7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42.37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40.06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28.01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38.42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28.01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12.04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90.7%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69.9%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43.0%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3635353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38.04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37.71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31.17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35.88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31.17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19.76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94.3%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82.7%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63.4%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01692296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-3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35.88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36.50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32.54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34.47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32.54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24.85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96.1%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89.1%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76.4%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58581645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-8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34.53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35.78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33.62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33.75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33.62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29.25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97.7%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94.0%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87.0%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60910313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-13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33.29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35.27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34.10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32.85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34.10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31.79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98.7%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96.7%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93.2%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917429806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4038751"/>
              </p:ext>
            </p:extLst>
          </p:nvPr>
        </p:nvGraphicFramePr>
        <p:xfrm>
          <a:off x="869574" y="4404023"/>
          <a:ext cx="6654754" cy="1524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8205">
                  <a:extLst>
                    <a:ext uri="{9D8B030D-6E8A-4147-A177-3AD203B41FA5}">
                      <a16:colId xmlns:a16="http://schemas.microsoft.com/office/drawing/2014/main" val="2887896895"/>
                    </a:ext>
                  </a:extLst>
                </a:gridCol>
                <a:gridCol w="735989">
                  <a:extLst>
                    <a:ext uri="{9D8B030D-6E8A-4147-A177-3AD203B41FA5}">
                      <a16:colId xmlns:a16="http://schemas.microsoft.com/office/drawing/2014/main" val="1807266376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613413089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1303173298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385151853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84922575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23661028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607378513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3564911533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1299218180"/>
                    </a:ext>
                  </a:extLst>
                </a:gridCol>
              </a:tblGrid>
              <a:tr h="190500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QP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Coded Bins (millions)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Set Bins (millions)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%Set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2808722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Sig Map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GT1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GT2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Sig Map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GT1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GT2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Sig Map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GT1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GT2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23491118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-8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34.31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35.78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33.55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33.49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33.55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29.01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97.6%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93.8%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86.5%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504623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-13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33.76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35.43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34.18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33.27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34.18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31.68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98.6%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96.5%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92.7%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63882805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-18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33.46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35.27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34.54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33.16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34.54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33.17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99.1%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97.9%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96.0%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22309618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-23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32.61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34.64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34.20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32.43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34.20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33.45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99.4%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98.7%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97.8%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01768852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-28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31.83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34.37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34.08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31.71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34.08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33.67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99.6%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99.2%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98.8%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31679687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-33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31.30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34.37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34.18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31.23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34.18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33.93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99.8%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99.5%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99.3%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683562318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 rot="16200000">
            <a:off x="327682" y="2654167"/>
            <a:ext cx="6864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/>
              <a:t>12 bit</a:t>
            </a:r>
            <a:endParaRPr lang="en-GB" sz="1600" dirty="0"/>
          </a:p>
        </p:txBody>
      </p:sp>
      <p:sp>
        <p:nvSpPr>
          <p:cNvPr id="10" name="TextBox 9"/>
          <p:cNvSpPr txBox="1"/>
          <p:nvPr/>
        </p:nvSpPr>
        <p:spPr>
          <a:xfrm rot="16200000">
            <a:off x="327835" y="4996746"/>
            <a:ext cx="6864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/>
              <a:t>16 bit</a:t>
            </a:r>
            <a:endParaRPr lang="en-GB" sz="1600" dirty="0"/>
          </a:p>
        </p:txBody>
      </p:sp>
      <p:sp>
        <p:nvSpPr>
          <p:cNvPr id="11" name="Rounded Rectangle 10"/>
          <p:cNvSpPr/>
          <p:nvPr/>
        </p:nvSpPr>
        <p:spPr>
          <a:xfrm>
            <a:off x="1979712" y="2421484"/>
            <a:ext cx="504056" cy="1185664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  <p:sp>
        <p:nvSpPr>
          <p:cNvPr id="12" name="TextBox 11"/>
          <p:cNvSpPr txBox="1"/>
          <p:nvPr/>
        </p:nvSpPr>
        <p:spPr>
          <a:xfrm>
            <a:off x="1043608" y="3607148"/>
            <a:ext cx="25490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400" dirty="0" smtClean="0">
                <a:solidFill>
                  <a:srgbClr val="FF0000"/>
                </a:solidFill>
              </a:rPr>
              <a:t>Number of coefficients coded </a:t>
            </a:r>
          </a:p>
          <a:p>
            <a:pPr algn="ctr"/>
            <a:r>
              <a:rPr lang="en-GB" sz="1400" dirty="0">
                <a:solidFill>
                  <a:srgbClr val="FF0000"/>
                </a:solidFill>
              </a:rPr>
              <a:t>r</a:t>
            </a:r>
            <a:r>
              <a:rPr lang="en-GB" sz="1400" dirty="0" smtClean="0">
                <a:solidFill>
                  <a:srgbClr val="FF0000"/>
                </a:solidFill>
              </a:rPr>
              <a:t>educed by ~33%</a:t>
            </a:r>
            <a:endParaRPr lang="en-GB" sz="1400" dirty="0">
              <a:solidFill>
                <a:srgbClr val="FF0000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7020000" y="2421484"/>
            <a:ext cx="504328" cy="3506539"/>
          </a:xfrm>
          <a:prstGeom prst="roundRect">
            <a:avLst/>
          </a:prstGeom>
          <a:noFill/>
          <a:ln w="38100">
            <a:solidFill>
              <a:srgbClr val="00B05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  <p:sp>
        <p:nvSpPr>
          <p:cNvPr id="14" name="TextBox 13"/>
          <p:cNvSpPr txBox="1"/>
          <p:nvPr/>
        </p:nvSpPr>
        <p:spPr>
          <a:xfrm>
            <a:off x="4451966" y="3700783"/>
            <a:ext cx="25923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>
                <a:solidFill>
                  <a:srgbClr val="00B050"/>
                </a:solidFill>
              </a:rPr>
              <a:t>Percentage of GT2 flags set</a:t>
            </a:r>
          </a:p>
          <a:p>
            <a:r>
              <a:rPr lang="en-GB" sz="1400" dirty="0">
                <a:solidFill>
                  <a:srgbClr val="00B050"/>
                </a:solidFill>
              </a:rPr>
              <a:t>i</a:t>
            </a:r>
            <a:r>
              <a:rPr lang="en-GB" sz="1400" dirty="0" smtClean="0">
                <a:solidFill>
                  <a:srgbClr val="00B050"/>
                </a:solidFill>
              </a:rPr>
              <a:t>ncreases from &lt;25% to &gt;99%</a:t>
            </a:r>
            <a:endParaRPr lang="en-GB" sz="1400" dirty="0">
              <a:solidFill>
                <a:srgbClr val="00B050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5748154" y="5733256"/>
            <a:ext cx="1776174" cy="194767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  <p:sp>
        <p:nvSpPr>
          <p:cNvPr id="16" name="TextBox 15"/>
          <p:cNvSpPr txBox="1"/>
          <p:nvPr/>
        </p:nvSpPr>
        <p:spPr>
          <a:xfrm>
            <a:off x="5148493" y="5936563"/>
            <a:ext cx="29754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400" dirty="0" smtClean="0">
                <a:solidFill>
                  <a:srgbClr val="0070C0"/>
                </a:solidFill>
              </a:rPr>
              <a:t>Almost all coefficients at least 4</a:t>
            </a:r>
          </a:p>
          <a:p>
            <a:pPr algn="ctr"/>
            <a:r>
              <a:rPr lang="en-GB" sz="1400" dirty="0" smtClean="0">
                <a:solidFill>
                  <a:srgbClr val="0070C0"/>
                </a:solidFill>
              </a:rPr>
              <a:t>&gt; 98% require </a:t>
            </a:r>
            <a:r>
              <a:rPr lang="en-GB" sz="1400" dirty="0" err="1" smtClean="0">
                <a:solidFill>
                  <a:srgbClr val="0070C0"/>
                </a:solidFill>
              </a:rPr>
              <a:t>Golomb</a:t>
            </a:r>
            <a:r>
              <a:rPr lang="en-GB" sz="1400" dirty="0" smtClean="0">
                <a:solidFill>
                  <a:srgbClr val="0070C0"/>
                </a:solidFill>
              </a:rPr>
              <a:t>-Rice coding</a:t>
            </a:r>
            <a:endParaRPr lang="en-GB" sz="1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4079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Analysis of VTM13.0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JVET-W0093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2021/7/8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4</a:t>
            </a:fld>
            <a:endParaRPr lang="en-US" altLang="ja-JP" dirty="0"/>
          </a:p>
        </p:txBody>
      </p:sp>
      <p:pic>
        <p:nvPicPr>
          <p:cNvPr id="7" name="Content Placeholder 6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340768"/>
            <a:ext cx="5822185" cy="3560373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83568" y="5157192"/>
            <a:ext cx="727280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As QPs reduce, flags are coded more efficiently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But actual coefficient value coded less efficiently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1800" dirty="0" smtClean="0"/>
              <a:t>Almost all coefficients require additional </a:t>
            </a:r>
            <a:r>
              <a:rPr lang="en-GB" sz="1800" dirty="0" err="1" smtClean="0"/>
              <a:t>Golomb</a:t>
            </a:r>
            <a:r>
              <a:rPr lang="en-GB" sz="1800" dirty="0" smtClean="0"/>
              <a:t>-Rice coding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14149704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999" y="2660085"/>
            <a:ext cx="8352000" cy="3712299"/>
          </a:xfrm>
        </p:spPr>
        <p:txBody>
          <a:bodyPr/>
          <a:lstStyle/>
          <a:p>
            <a:r>
              <a:rPr lang="en-GB" dirty="0" smtClean="0"/>
              <a:t>Significance and subsequent flags are in effect shifted left by n bits</a:t>
            </a:r>
          </a:p>
          <a:p>
            <a:pPr lvl="1"/>
            <a:r>
              <a:rPr lang="en-GB" dirty="0" smtClean="0"/>
              <a:t>Less predictable, noisier LSBs coded using EP-bins</a:t>
            </a:r>
          </a:p>
          <a:p>
            <a:pPr>
              <a:spcBef>
                <a:spcPts val="1200"/>
              </a:spcBef>
            </a:pPr>
            <a:r>
              <a:rPr lang="en-GB" dirty="0" err="1" smtClean="0"/>
              <a:t>SigMap</a:t>
            </a:r>
            <a:r>
              <a:rPr lang="en-GB" dirty="0" smtClean="0"/>
              <a:t>, GT1, GT2 and parity used for sub-block coding of MSBs</a:t>
            </a:r>
          </a:p>
          <a:p>
            <a:pPr lvl="1"/>
            <a:r>
              <a:rPr lang="en-GB" dirty="0" smtClean="0"/>
              <a:t>No change from VVC </a:t>
            </a:r>
          </a:p>
          <a:p>
            <a:pPr>
              <a:spcBef>
                <a:spcPts val="1200"/>
              </a:spcBef>
            </a:pPr>
            <a:r>
              <a:rPr lang="en-GB" dirty="0" smtClean="0"/>
              <a:t>Value reconstructed by shifting left MSBs and adding LSBs</a:t>
            </a:r>
          </a:p>
          <a:p>
            <a:pPr lvl="1"/>
            <a:r>
              <a:rPr lang="en-GB" dirty="0" smtClean="0"/>
              <a:t>At end of block coding</a:t>
            </a:r>
          </a:p>
          <a:p>
            <a:pPr>
              <a:spcBef>
                <a:spcPts val="1200"/>
              </a:spcBef>
            </a:pPr>
            <a:r>
              <a:rPr lang="en-GB" dirty="0" smtClean="0"/>
              <a:t>In addition a new block significance flag is introduced</a:t>
            </a:r>
          </a:p>
          <a:p>
            <a:pPr lvl="1"/>
            <a:r>
              <a:rPr lang="en-GB" dirty="0" smtClean="0"/>
              <a:t>Set when no coefficient in the block meets the significance test</a:t>
            </a:r>
          </a:p>
          <a:p>
            <a:pPr lvl="1"/>
            <a:r>
              <a:rPr lang="en-GB" dirty="0" smtClean="0"/>
              <a:t>All sub-block coding can be skipped if not set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JVET-W0093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2021/7/8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5488810"/>
              </p:ext>
            </p:extLst>
          </p:nvPr>
        </p:nvGraphicFramePr>
        <p:xfrm>
          <a:off x="575999" y="1556792"/>
          <a:ext cx="8136464" cy="370840"/>
        </p:xfrm>
        <a:graphic>
          <a:graphicData uri="http://schemas.openxmlformats.org/drawingml/2006/table">
            <a:tbl>
              <a:tblPr firstRow="1" bandRow="1"/>
              <a:tblGrid>
                <a:gridCol w="508529">
                  <a:extLst>
                    <a:ext uri="{9D8B030D-6E8A-4147-A177-3AD203B41FA5}">
                      <a16:colId xmlns:a16="http://schemas.microsoft.com/office/drawing/2014/main" val="2909265171"/>
                    </a:ext>
                  </a:extLst>
                </a:gridCol>
                <a:gridCol w="508529">
                  <a:extLst>
                    <a:ext uri="{9D8B030D-6E8A-4147-A177-3AD203B41FA5}">
                      <a16:colId xmlns:a16="http://schemas.microsoft.com/office/drawing/2014/main" val="807412352"/>
                    </a:ext>
                  </a:extLst>
                </a:gridCol>
                <a:gridCol w="508529">
                  <a:extLst>
                    <a:ext uri="{9D8B030D-6E8A-4147-A177-3AD203B41FA5}">
                      <a16:colId xmlns:a16="http://schemas.microsoft.com/office/drawing/2014/main" val="1217349762"/>
                    </a:ext>
                  </a:extLst>
                </a:gridCol>
                <a:gridCol w="508529">
                  <a:extLst>
                    <a:ext uri="{9D8B030D-6E8A-4147-A177-3AD203B41FA5}">
                      <a16:colId xmlns:a16="http://schemas.microsoft.com/office/drawing/2014/main" val="4033949455"/>
                    </a:ext>
                  </a:extLst>
                </a:gridCol>
                <a:gridCol w="508529">
                  <a:extLst>
                    <a:ext uri="{9D8B030D-6E8A-4147-A177-3AD203B41FA5}">
                      <a16:colId xmlns:a16="http://schemas.microsoft.com/office/drawing/2014/main" val="2245206203"/>
                    </a:ext>
                  </a:extLst>
                </a:gridCol>
                <a:gridCol w="508529">
                  <a:extLst>
                    <a:ext uri="{9D8B030D-6E8A-4147-A177-3AD203B41FA5}">
                      <a16:colId xmlns:a16="http://schemas.microsoft.com/office/drawing/2014/main" val="3983119904"/>
                    </a:ext>
                  </a:extLst>
                </a:gridCol>
                <a:gridCol w="508529">
                  <a:extLst>
                    <a:ext uri="{9D8B030D-6E8A-4147-A177-3AD203B41FA5}">
                      <a16:colId xmlns:a16="http://schemas.microsoft.com/office/drawing/2014/main" val="694047530"/>
                    </a:ext>
                  </a:extLst>
                </a:gridCol>
                <a:gridCol w="508529">
                  <a:extLst>
                    <a:ext uri="{9D8B030D-6E8A-4147-A177-3AD203B41FA5}">
                      <a16:colId xmlns:a16="http://schemas.microsoft.com/office/drawing/2014/main" val="1613868420"/>
                    </a:ext>
                  </a:extLst>
                </a:gridCol>
                <a:gridCol w="508529">
                  <a:extLst>
                    <a:ext uri="{9D8B030D-6E8A-4147-A177-3AD203B41FA5}">
                      <a16:colId xmlns:a16="http://schemas.microsoft.com/office/drawing/2014/main" val="3075080298"/>
                    </a:ext>
                  </a:extLst>
                </a:gridCol>
                <a:gridCol w="508529">
                  <a:extLst>
                    <a:ext uri="{9D8B030D-6E8A-4147-A177-3AD203B41FA5}">
                      <a16:colId xmlns:a16="http://schemas.microsoft.com/office/drawing/2014/main" val="807822379"/>
                    </a:ext>
                  </a:extLst>
                </a:gridCol>
                <a:gridCol w="508529">
                  <a:extLst>
                    <a:ext uri="{9D8B030D-6E8A-4147-A177-3AD203B41FA5}">
                      <a16:colId xmlns:a16="http://schemas.microsoft.com/office/drawing/2014/main" val="3402303397"/>
                    </a:ext>
                  </a:extLst>
                </a:gridCol>
                <a:gridCol w="508529">
                  <a:extLst>
                    <a:ext uri="{9D8B030D-6E8A-4147-A177-3AD203B41FA5}">
                      <a16:colId xmlns:a16="http://schemas.microsoft.com/office/drawing/2014/main" val="988580396"/>
                    </a:ext>
                  </a:extLst>
                </a:gridCol>
                <a:gridCol w="508529">
                  <a:extLst>
                    <a:ext uri="{9D8B030D-6E8A-4147-A177-3AD203B41FA5}">
                      <a16:colId xmlns:a16="http://schemas.microsoft.com/office/drawing/2014/main" val="3999672569"/>
                    </a:ext>
                  </a:extLst>
                </a:gridCol>
                <a:gridCol w="508529">
                  <a:extLst>
                    <a:ext uri="{9D8B030D-6E8A-4147-A177-3AD203B41FA5}">
                      <a16:colId xmlns:a16="http://schemas.microsoft.com/office/drawing/2014/main" val="892972917"/>
                    </a:ext>
                  </a:extLst>
                </a:gridCol>
                <a:gridCol w="508529">
                  <a:extLst>
                    <a:ext uri="{9D8B030D-6E8A-4147-A177-3AD203B41FA5}">
                      <a16:colId xmlns:a16="http://schemas.microsoft.com/office/drawing/2014/main" val="1999392260"/>
                    </a:ext>
                  </a:extLst>
                </a:gridCol>
                <a:gridCol w="508529">
                  <a:extLst>
                    <a:ext uri="{9D8B030D-6E8A-4147-A177-3AD203B41FA5}">
                      <a16:colId xmlns:a16="http://schemas.microsoft.com/office/drawing/2014/main" val="2482480015"/>
                    </a:ext>
                  </a:extLst>
                </a:gridCol>
              </a:tblGrid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9pPr>
                    </a:lstStyle>
                    <a:p>
                      <a:endParaRPr lang="en-GB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8C3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9pPr>
                    </a:lstStyle>
                    <a:p>
                      <a:endParaRPr lang="en-GB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8C3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9pPr>
                    </a:lstStyle>
                    <a:p>
                      <a:endParaRPr lang="en-GB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8C3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9pPr>
                    </a:lstStyle>
                    <a:p>
                      <a:endParaRPr lang="en-GB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8C3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9pPr>
                    </a:lstStyle>
                    <a:p>
                      <a:endParaRPr lang="en-GB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8C3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9pPr>
                    </a:lstStyle>
                    <a:p>
                      <a:endParaRPr lang="en-GB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8C3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9pPr>
                    </a:lstStyle>
                    <a:p>
                      <a:endParaRPr lang="en-GB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8C3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8C3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8C3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952A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952A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952A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952A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952A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952A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952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5800122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975248" y="2075311"/>
            <a:ext cx="37268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GB" sz="1600" dirty="0" smtClean="0">
                <a:solidFill>
                  <a:srgbClr val="318C3A"/>
                </a:solidFill>
                <a:latin typeface="Calibri Light" panose="020F0302020204030204" pitchFamily="34" charset="0"/>
                <a:ea typeface="HGP創英角ｺﾞｼｯｸUB" pitchFamily="50" charset="-128"/>
              </a:rPr>
              <a:t>Code MSBs using </a:t>
            </a:r>
            <a:r>
              <a:rPr kumimoji="1" lang="en-GB" sz="1600" dirty="0" err="1" smtClean="0">
                <a:solidFill>
                  <a:srgbClr val="318C3A"/>
                </a:solidFill>
                <a:latin typeface="Calibri Light" panose="020F0302020204030204" pitchFamily="34" charset="0"/>
                <a:ea typeface="HGP創英角ｺﾞｼｯｸUB" pitchFamily="50" charset="-128"/>
              </a:rPr>
              <a:t>SigMap</a:t>
            </a:r>
            <a:r>
              <a:rPr kumimoji="1" lang="en-GB" sz="1600" dirty="0" smtClean="0">
                <a:solidFill>
                  <a:srgbClr val="318C3A"/>
                </a:solidFill>
                <a:latin typeface="Calibri Light" panose="020F0302020204030204" pitchFamily="34" charset="0"/>
                <a:ea typeface="HGP創英角ｺﾞｼｯｸUB" pitchFamily="50" charset="-128"/>
              </a:rPr>
              <a:t>, GT1, GT2, parity </a:t>
            </a:r>
          </a:p>
          <a:p>
            <a:pPr algn="ctr"/>
            <a:r>
              <a:rPr kumimoji="1" lang="en-GB" sz="1600" dirty="0" smtClean="0">
                <a:solidFill>
                  <a:srgbClr val="318C3A"/>
                </a:solidFill>
                <a:latin typeface="Calibri Light" panose="020F0302020204030204" pitchFamily="34" charset="0"/>
                <a:ea typeface="HGP創英角ｺﾞｼｯｸUB" pitchFamily="50" charset="-128"/>
              </a:rPr>
              <a:t>and/or</a:t>
            </a:r>
            <a:r>
              <a:rPr kumimoji="1" lang="en-GB" sz="1600" dirty="0">
                <a:solidFill>
                  <a:srgbClr val="318C3A"/>
                </a:solidFill>
                <a:latin typeface="Calibri Light" panose="020F0302020204030204" pitchFamily="34" charset="0"/>
                <a:ea typeface="HGP創英角ｺﾞｼｯｸUB" pitchFamily="50" charset="-128"/>
              </a:rPr>
              <a:t> </a:t>
            </a:r>
            <a:r>
              <a:rPr kumimoji="1" lang="en-GB" sz="1600" dirty="0" err="1" smtClean="0">
                <a:solidFill>
                  <a:srgbClr val="318C3A"/>
                </a:solidFill>
                <a:latin typeface="Calibri Light" panose="020F0302020204030204" pitchFamily="34" charset="0"/>
                <a:ea typeface="HGP創英角ｺﾞｼｯｸUB" pitchFamily="50" charset="-128"/>
              </a:rPr>
              <a:t>Golumb</a:t>
            </a:r>
            <a:r>
              <a:rPr kumimoji="1" lang="en-GB" sz="1600" dirty="0" smtClean="0">
                <a:solidFill>
                  <a:srgbClr val="318C3A"/>
                </a:solidFill>
                <a:latin typeface="Calibri Light" panose="020F0302020204030204" pitchFamily="34" charset="0"/>
                <a:ea typeface="HGP創英角ｺﾞｼｯｸUB" pitchFamily="50" charset="-128"/>
              </a:rPr>
              <a:t>-Rice</a:t>
            </a:r>
            <a:endParaRPr kumimoji="1" lang="en-GB" sz="1600" dirty="0" smtClean="0">
              <a:solidFill>
                <a:srgbClr val="318C3A"/>
              </a:solidFill>
              <a:latin typeface="Calibri Light" panose="020F0302020204030204" pitchFamily="34" charset="0"/>
              <a:ea typeface="HGP創英角ｺﾞｼｯｸUB" pitchFamily="50" charset="-12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67655" y="2093694"/>
            <a:ext cx="19046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GB" sz="1600" dirty="0" smtClean="0">
                <a:solidFill>
                  <a:srgbClr val="1952A6"/>
                </a:solidFill>
                <a:latin typeface="Calibri Light" panose="020F0302020204030204" pitchFamily="34" charset="0"/>
                <a:ea typeface="HGP創英角ｺﾞｼｯｸUB" pitchFamily="50" charset="-128"/>
              </a:rPr>
              <a:t>Code LSBs as EP-bins</a:t>
            </a:r>
            <a:endParaRPr kumimoji="1" lang="en-GB" sz="1600" dirty="0" smtClean="0">
              <a:solidFill>
                <a:srgbClr val="1952A6"/>
              </a:solidFill>
              <a:latin typeface="Calibri Light" panose="020F0302020204030204" pitchFamily="34" charset="0"/>
              <a:ea typeface="HGP創英角ｺﾞｼｯｸUB" pitchFamily="50" charset="-128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5157286" y="1275469"/>
            <a:ext cx="1" cy="995014"/>
          </a:xfrm>
          <a:prstGeom prst="line">
            <a:avLst/>
          </a:prstGeom>
          <a:noFill/>
          <a:ln w="38100" cap="flat" cmpd="sng" algn="ctr">
            <a:solidFill>
              <a:sysClr val="windowText" lastClr="000000"/>
            </a:solidFill>
            <a:prstDash val="solid"/>
            <a:headEnd type="none" w="lg" len="lg"/>
            <a:tailEnd type="none" w="lg" len="lg"/>
          </a:ln>
          <a:effectLst/>
        </p:spPr>
      </p:cxnSp>
      <p:cxnSp>
        <p:nvCxnSpPr>
          <p:cNvPr id="17" name="Straight Arrow Connector 16"/>
          <p:cNvCxnSpPr/>
          <p:nvPr/>
        </p:nvCxnSpPr>
        <p:spPr>
          <a:xfrm flipH="1">
            <a:off x="5157286" y="1275469"/>
            <a:ext cx="3555177" cy="0"/>
          </a:xfrm>
          <a:prstGeom prst="straightConnector1">
            <a:avLst/>
          </a:prstGeom>
          <a:noFill/>
          <a:ln w="38100" cap="flat" cmpd="sng" algn="ctr">
            <a:solidFill>
              <a:sysClr val="windowText" lastClr="000000"/>
            </a:solidFill>
            <a:prstDash val="solid"/>
            <a:headEnd type="none" w="lg" len="lg"/>
            <a:tailEnd type="triangle"/>
          </a:ln>
          <a:effectLst/>
        </p:spPr>
      </p:cxnSp>
      <p:sp>
        <p:nvSpPr>
          <p:cNvPr id="18" name="TextBox 17"/>
          <p:cNvSpPr txBox="1"/>
          <p:nvPr/>
        </p:nvSpPr>
        <p:spPr>
          <a:xfrm>
            <a:off x="5342259" y="980267"/>
            <a:ext cx="31852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GB" sz="1600" dirty="0" smtClean="0">
                <a:solidFill>
                  <a:prstClr val="black"/>
                </a:solidFill>
                <a:latin typeface="Calibri Light" panose="020F0302020204030204" pitchFamily="34" charset="0"/>
                <a:ea typeface="HGP創英角ｺﾞｼｯｸUB" pitchFamily="50" charset="-128"/>
              </a:rPr>
              <a:t>Significance test shifted left by n bits</a:t>
            </a:r>
          </a:p>
        </p:txBody>
      </p:sp>
    </p:spTree>
    <p:extLst>
      <p:ext uri="{BB962C8B-B14F-4D97-AF65-F5344CB8AC3E}">
        <p14:creationId xmlns:p14="http://schemas.microsoft.com/office/powerpoint/2010/main" val="35518225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Selection of shift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Values for </a:t>
            </a:r>
            <a:r>
              <a:rPr lang="en-GB" dirty="0" err="1" smtClean="0"/>
              <a:t>luma</a:t>
            </a:r>
            <a:r>
              <a:rPr lang="en-GB" dirty="0" smtClean="0"/>
              <a:t> and </a:t>
            </a:r>
            <a:r>
              <a:rPr lang="en-GB" dirty="0" err="1" smtClean="0"/>
              <a:t>chroma</a:t>
            </a:r>
            <a:r>
              <a:rPr lang="en-GB" dirty="0" smtClean="0"/>
              <a:t> shifts signalled in slice header </a:t>
            </a:r>
          </a:p>
          <a:p>
            <a:pPr lvl="1"/>
            <a:r>
              <a:rPr lang="en-GB" dirty="0" smtClean="0"/>
              <a:t>Could be determined by algorithm or be application specific</a:t>
            </a:r>
          </a:p>
          <a:p>
            <a:r>
              <a:rPr lang="en-GB" dirty="0" smtClean="0"/>
              <a:t>In proposal, values calculated in pre-encode step</a:t>
            </a:r>
          </a:p>
          <a:p>
            <a:pPr lvl="1"/>
            <a:r>
              <a:rPr lang="en-GB" dirty="0" smtClean="0"/>
              <a:t>Used for current slice not next slice</a:t>
            </a:r>
          </a:p>
          <a:p>
            <a:pPr lvl="2"/>
            <a:r>
              <a:rPr lang="en-GB" dirty="0" smtClean="0"/>
              <a:t>Suitable for still frames or if scene changes</a:t>
            </a:r>
          </a:p>
          <a:p>
            <a:r>
              <a:rPr lang="en-GB" dirty="0" smtClean="0"/>
              <a:t>Algorithm (non-normative):</a:t>
            </a:r>
          </a:p>
          <a:p>
            <a:pPr lvl="1"/>
            <a:r>
              <a:rPr lang="en-GB" dirty="0" smtClean="0"/>
              <a:t>Compute estimated residual using value above and to the left</a:t>
            </a:r>
          </a:p>
          <a:p>
            <a:pPr lvl="2"/>
            <a:r>
              <a:rPr lang="en-GB" dirty="0"/>
              <a:t>r</a:t>
            </a:r>
            <a:r>
              <a:rPr lang="en-GB" dirty="0" smtClean="0"/>
              <a:t>esidual = min(abs(value – </a:t>
            </a:r>
            <a:r>
              <a:rPr lang="en-GB" dirty="0" err="1" smtClean="0"/>
              <a:t>valueAbove</a:t>
            </a:r>
            <a:r>
              <a:rPr lang="en-GB" dirty="0" smtClean="0"/>
              <a:t>), abs(value – </a:t>
            </a:r>
            <a:r>
              <a:rPr lang="en-GB" dirty="0" err="1" smtClean="0"/>
              <a:t>valueLeft</a:t>
            </a:r>
            <a:r>
              <a:rPr lang="en-GB" dirty="0" smtClean="0"/>
              <a:t>))</a:t>
            </a:r>
          </a:p>
          <a:p>
            <a:pPr lvl="1"/>
            <a:r>
              <a:rPr lang="en-GB" dirty="0" smtClean="0"/>
              <a:t>Compute histogram bin using residual value and QP adjustment</a:t>
            </a:r>
          </a:p>
          <a:p>
            <a:pPr lvl="2"/>
            <a:r>
              <a:rPr lang="en-GB" dirty="0" err="1" smtClean="0"/>
              <a:t>qpAdjustment</a:t>
            </a:r>
            <a:r>
              <a:rPr lang="en-GB" dirty="0" smtClean="0"/>
              <a:t> = </a:t>
            </a:r>
            <a:r>
              <a:rPr lang="en-GB" dirty="0" err="1"/>
              <a:t>sliceQP</a:t>
            </a:r>
            <a:r>
              <a:rPr lang="en-GB" dirty="0"/>
              <a:t> </a:t>
            </a:r>
            <a:r>
              <a:rPr lang="en-GB" dirty="0" smtClean="0"/>
              <a:t>– (4 </a:t>
            </a:r>
            <a:r>
              <a:rPr lang="en-GB" dirty="0"/>
              <a:t>– (</a:t>
            </a:r>
            <a:r>
              <a:rPr lang="en-GB" dirty="0" err="1" smtClean="0"/>
              <a:t>bitDepth</a:t>
            </a:r>
            <a:r>
              <a:rPr lang="en-GB" dirty="0" smtClean="0"/>
              <a:t> - 8</a:t>
            </a:r>
            <a:r>
              <a:rPr lang="en-GB" dirty="0"/>
              <a:t>) * </a:t>
            </a:r>
            <a:r>
              <a:rPr lang="en-GB" dirty="0" smtClean="0"/>
              <a:t>6)</a:t>
            </a:r>
          </a:p>
          <a:p>
            <a:pPr lvl="2"/>
            <a:r>
              <a:rPr lang="en-GB" dirty="0" smtClean="0"/>
              <a:t>bin = max(0, </a:t>
            </a:r>
            <a:r>
              <a:rPr lang="en-CA" dirty="0" smtClean="0"/>
              <a:t>round(log2(residual</a:t>
            </a:r>
            <a:r>
              <a:rPr lang="en-CA" dirty="0"/>
              <a:t>) * 6</a:t>
            </a:r>
            <a:r>
              <a:rPr lang="en-CA" dirty="0" smtClean="0"/>
              <a:t>) – </a:t>
            </a:r>
            <a:r>
              <a:rPr lang="en-CA" dirty="0" err="1" smtClean="0"/>
              <a:t>qpAdjustment</a:t>
            </a:r>
            <a:r>
              <a:rPr lang="en-CA" dirty="0" smtClean="0"/>
              <a:t>)</a:t>
            </a:r>
            <a:endParaRPr lang="en-GB" dirty="0"/>
          </a:p>
          <a:p>
            <a:pPr lvl="1"/>
            <a:r>
              <a:rPr lang="en-GB" dirty="0" smtClean="0"/>
              <a:t> Compute histogram using cumulative frequency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JVET-W0093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2021/7/8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6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1570108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Selection of shift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999" y="5373216"/>
            <a:ext cx="8352000" cy="890784"/>
          </a:xfrm>
        </p:spPr>
        <p:txBody>
          <a:bodyPr/>
          <a:lstStyle/>
          <a:p>
            <a:r>
              <a:rPr lang="en-GB" dirty="0" smtClean="0"/>
              <a:t>QP adjustment shifts the histogram to the left</a:t>
            </a:r>
          </a:p>
          <a:p>
            <a:pPr lvl="1"/>
            <a:r>
              <a:rPr lang="en-GB" dirty="0" smtClean="0"/>
              <a:t>Number of entries in bin 0 increases as adjustment increases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JVET-W0093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2021/7/8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7</a:t>
            </a:fld>
            <a:endParaRPr lang="en-US" altLang="ja-JP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600" y="1268760"/>
            <a:ext cx="6923015" cy="374753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55576" y="4758276"/>
            <a:ext cx="76238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Histogram and cumulative frequency for </a:t>
            </a:r>
            <a:r>
              <a:rPr lang="en-GB" sz="1400" dirty="0" err="1"/>
              <a:t>CrowdRun</a:t>
            </a:r>
            <a:r>
              <a:rPr lang="en-GB" sz="1400" dirty="0"/>
              <a:t> (16 bit AI) with and without QP adjustment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4488870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Selection of shift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999" y="5157192"/>
            <a:ext cx="8352000" cy="1106808"/>
          </a:xfrm>
        </p:spPr>
        <p:txBody>
          <a:bodyPr/>
          <a:lstStyle/>
          <a:p>
            <a:r>
              <a:rPr lang="en-GB" sz="1800" dirty="0" smtClean="0"/>
              <a:t>Shift is calculated using the centre of the second quartile</a:t>
            </a:r>
          </a:p>
          <a:p>
            <a:pPr lvl="1"/>
            <a:r>
              <a:rPr lang="en-GB" dirty="0" smtClean="0"/>
              <a:t>Normalised into bits by dividing by 6</a:t>
            </a:r>
          </a:p>
          <a:p>
            <a:r>
              <a:rPr lang="en-GB" sz="1800" dirty="0" smtClean="0"/>
              <a:t>Multiplication / division by 6 increases granularity of cumulative frequency</a:t>
            </a:r>
            <a:endParaRPr lang="en-GB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JVET-W0093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2021/7/8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8</a:t>
            </a:fld>
            <a:endParaRPr lang="en-US" altLang="ja-JP" dirty="0"/>
          </a:p>
        </p:txBody>
      </p:sp>
      <p:pic>
        <p:nvPicPr>
          <p:cNvPr id="7" name="Picture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116725"/>
            <a:ext cx="5400600" cy="38964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312133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Analysis of Proposal</a:t>
            </a:r>
            <a:endParaRPr lang="en-GB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96132530"/>
              </p:ext>
            </p:extLst>
          </p:nvPr>
        </p:nvGraphicFramePr>
        <p:xfrm>
          <a:off x="755576" y="1667748"/>
          <a:ext cx="7313930" cy="1524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8205">
                  <a:extLst>
                    <a:ext uri="{9D8B030D-6E8A-4147-A177-3AD203B41FA5}">
                      <a16:colId xmlns:a16="http://schemas.microsoft.com/office/drawing/2014/main" val="3251189992"/>
                    </a:ext>
                  </a:extLst>
                </a:gridCol>
                <a:gridCol w="878205">
                  <a:extLst>
                    <a:ext uri="{9D8B030D-6E8A-4147-A177-3AD203B41FA5}">
                      <a16:colId xmlns:a16="http://schemas.microsoft.com/office/drawing/2014/main" val="3021205046"/>
                    </a:ext>
                  </a:extLst>
                </a:gridCol>
                <a:gridCol w="628015">
                  <a:extLst>
                    <a:ext uri="{9D8B030D-6E8A-4147-A177-3AD203B41FA5}">
                      <a16:colId xmlns:a16="http://schemas.microsoft.com/office/drawing/2014/main" val="301228169"/>
                    </a:ext>
                  </a:extLst>
                </a:gridCol>
                <a:gridCol w="878205">
                  <a:extLst>
                    <a:ext uri="{9D8B030D-6E8A-4147-A177-3AD203B41FA5}">
                      <a16:colId xmlns:a16="http://schemas.microsoft.com/office/drawing/2014/main" val="2372655892"/>
                    </a:ext>
                  </a:extLst>
                </a:gridCol>
                <a:gridCol w="878205">
                  <a:extLst>
                    <a:ext uri="{9D8B030D-6E8A-4147-A177-3AD203B41FA5}">
                      <a16:colId xmlns:a16="http://schemas.microsoft.com/office/drawing/2014/main" val="3740076025"/>
                    </a:ext>
                  </a:extLst>
                </a:gridCol>
                <a:gridCol w="628015">
                  <a:extLst>
                    <a:ext uri="{9D8B030D-6E8A-4147-A177-3AD203B41FA5}">
                      <a16:colId xmlns:a16="http://schemas.microsoft.com/office/drawing/2014/main" val="382073325"/>
                    </a:ext>
                  </a:extLst>
                </a:gridCol>
                <a:gridCol w="716280">
                  <a:extLst>
                    <a:ext uri="{9D8B030D-6E8A-4147-A177-3AD203B41FA5}">
                      <a16:colId xmlns:a16="http://schemas.microsoft.com/office/drawing/2014/main" val="283191515"/>
                    </a:ext>
                  </a:extLst>
                </a:gridCol>
                <a:gridCol w="716280">
                  <a:extLst>
                    <a:ext uri="{9D8B030D-6E8A-4147-A177-3AD203B41FA5}">
                      <a16:colId xmlns:a16="http://schemas.microsoft.com/office/drawing/2014/main" val="396247153"/>
                    </a:ext>
                  </a:extLst>
                </a:gridCol>
                <a:gridCol w="556260">
                  <a:extLst>
                    <a:ext uri="{9D8B030D-6E8A-4147-A177-3AD203B41FA5}">
                      <a16:colId xmlns:a16="http://schemas.microsoft.com/office/drawing/2014/main" val="2602459403"/>
                    </a:ext>
                  </a:extLst>
                </a:gridCol>
                <a:gridCol w="556260">
                  <a:extLst>
                    <a:ext uri="{9D8B030D-6E8A-4147-A177-3AD203B41FA5}">
                      <a16:colId xmlns:a16="http://schemas.microsoft.com/office/drawing/2014/main" val="353036114"/>
                    </a:ext>
                  </a:extLst>
                </a:gridCol>
              </a:tblGrid>
              <a:tr h="190500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QP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Coded Bins (millions)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Set Bins (millions)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%Set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8404449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Sig Map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GT1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GT2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Sig Map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GT1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GT2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Sig Map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GT1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GT2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24459500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12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49.50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43.50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22.77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42.05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22.77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5.59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85.0%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52.3%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24.6%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00343747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42.37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40.06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28.01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38.42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28.01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12.04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90.7%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69.9%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43.0%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14274492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46.78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39.24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25.23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37.48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25.23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10.33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80.1%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64.3%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40.9%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19269862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-3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51.90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36.27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22.41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36.27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22.41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7.73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69.9%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61.8%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34.5%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13620530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-8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51.00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37.80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23.06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35.72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23.06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8.79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70.0%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61.0%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38.1%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4971124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-13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51.44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37.28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22.10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34.68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22.10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8.10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67.4%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59.3%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36.7%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204565959"/>
                  </a:ext>
                </a:extLst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JVET-W0093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2021/7/8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9</a:t>
            </a:fld>
            <a:endParaRPr lang="en-US" altLang="ja-JP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6625634"/>
              </p:ext>
            </p:extLst>
          </p:nvPr>
        </p:nvGraphicFramePr>
        <p:xfrm>
          <a:off x="755576" y="4084737"/>
          <a:ext cx="7313930" cy="1524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8205">
                  <a:extLst>
                    <a:ext uri="{9D8B030D-6E8A-4147-A177-3AD203B41FA5}">
                      <a16:colId xmlns:a16="http://schemas.microsoft.com/office/drawing/2014/main" val="234221150"/>
                    </a:ext>
                  </a:extLst>
                </a:gridCol>
                <a:gridCol w="878205">
                  <a:extLst>
                    <a:ext uri="{9D8B030D-6E8A-4147-A177-3AD203B41FA5}">
                      <a16:colId xmlns:a16="http://schemas.microsoft.com/office/drawing/2014/main" val="317594458"/>
                    </a:ext>
                  </a:extLst>
                </a:gridCol>
                <a:gridCol w="628015">
                  <a:extLst>
                    <a:ext uri="{9D8B030D-6E8A-4147-A177-3AD203B41FA5}">
                      <a16:colId xmlns:a16="http://schemas.microsoft.com/office/drawing/2014/main" val="4038290755"/>
                    </a:ext>
                  </a:extLst>
                </a:gridCol>
                <a:gridCol w="878205">
                  <a:extLst>
                    <a:ext uri="{9D8B030D-6E8A-4147-A177-3AD203B41FA5}">
                      <a16:colId xmlns:a16="http://schemas.microsoft.com/office/drawing/2014/main" val="1845560515"/>
                    </a:ext>
                  </a:extLst>
                </a:gridCol>
                <a:gridCol w="878205">
                  <a:extLst>
                    <a:ext uri="{9D8B030D-6E8A-4147-A177-3AD203B41FA5}">
                      <a16:colId xmlns:a16="http://schemas.microsoft.com/office/drawing/2014/main" val="2720401177"/>
                    </a:ext>
                  </a:extLst>
                </a:gridCol>
                <a:gridCol w="628015">
                  <a:extLst>
                    <a:ext uri="{9D8B030D-6E8A-4147-A177-3AD203B41FA5}">
                      <a16:colId xmlns:a16="http://schemas.microsoft.com/office/drawing/2014/main" val="110054408"/>
                    </a:ext>
                  </a:extLst>
                </a:gridCol>
                <a:gridCol w="716280">
                  <a:extLst>
                    <a:ext uri="{9D8B030D-6E8A-4147-A177-3AD203B41FA5}">
                      <a16:colId xmlns:a16="http://schemas.microsoft.com/office/drawing/2014/main" val="3273126147"/>
                    </a:ext>
                  </a:extLst>
                </a:gridCol>
                <a:gridCol w="716280">
                  <a:extLst>
                    <a:ext uri="{9D8B030D-6E8A-4147-A177-3AD203B41FA5}">
                      <a16:colId xmlns:a16="http://schemas.microsoft.com/office/drawing/2014/main" val="1323372963"/>
                    </a:ext>
                  </a:extLst>
                </a:gridCol>
                <a:gridCol w="556260">
                  <a:extLst>
                    <a:ext uri="{9D8B030D-6E8A-4147-A177-3AD203B41FA5}">
                      <a16:colId xmlns:a16="http://schemas.microsoft.com/office/drawing/2014/main" val="3789763748"/>
                    </a:ext>
                  </a:extLst>
                </a:gridCol>
                <a:gridCol w="556260">
                  <a:extLst>
                    <a:ext uri="{9D8B030D-6E8A-4147-A177-3AD203B41FA5}">
                      <a16:colId xmlns:a16="http://schemas.microsoft.com/office/drawing/2014/main" val="3157325752"/>
                    </a:ext>
                  </a:extLst>
                </a:gridCol>
              </a:tblGrid>
              <a:tr h="190500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QP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Coded Bins (millions)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Set Bins (millions)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%Set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9282945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Sig Map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GT1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GT2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Sig Map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GT1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GT2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Sig Map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GT1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GT2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60587977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-8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52.03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37.73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22.83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35.87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22.83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8.89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68.9%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60.5%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39.0%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16245371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-13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54.06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37.22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21.77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35.37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21.77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8.22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65.4%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58.5%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37.8%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85846613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-18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47.67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37.22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25.28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35.24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25.28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11.46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73.9%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67.9%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45.3%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82466640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-23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49.18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37.12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24.18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34.98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24.18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10.19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71.1%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65.2%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42.1%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40765994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-28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49.81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36.77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22.82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34.11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22.82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8.83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68.5%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62.1%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38.7%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21811006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-33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50.40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36.49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21.67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33.41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21.67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7.77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66.3%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59.4%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35.9%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43780308"/>
                  </a:ext>
                </a:extLst>
              </a:tr>
            </a:tbl>
          </a:graphicData>
        </a:graphic>
      </p:graphicFrame>
      <p:sp>
        <p:nvSpPr>
          <p:cNvPr id="10" name="Rounded Rectangle 9"/>
          <p:cNvSpPr/>
          <p:nvPr/>
        </p:nvSpPr>
        <p:spPr>
          <a:xfrm>
            <a:off x="2051720" y="2043676"/>
            <a:ext cx="504056" cy="1185664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  <p:sp>
        <p:nvSpPr>
          <p:cNvPr id="11" name="TextBox 10"/>
          <p:cNvSpPr txBox="1"/>
          <p:nvPr/>
        </p:nvSpPr>
        <p:spPr>
          <a:xfrm>
            <a:off x="1115616" y="3343658"/>
            <a:ext cx="25490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400" dirty="0" smtClean="0">
                <a:solidFill>
                  <a:srgbClr val="FF0000"/>
                </a:solidFill>
              </a:rPr>
              <a:t>Number of coefficients coded </a:t>
            </a:r>
          </a:p>
          <a:p>
            <a:pPr algn="ctr"/>
            <a:r>
              <a:rPr lang="en-GB" sz="1400" dirty="0">
                <a:solidFill>
                  <a:srgbClr val="FF0000"/>
                </a:solidFill>
              </a:rPr>
              <a:t>r</a:t>
            </a:r>
            <a:r>
              <a:rPr lang="en-GB" sz="1400" dirty="0" smtClean="0">
                <a:solidFill>
                  <a:srgbClr val="FF0000"/>
                </a:solidFill>
              </a:rPr>
              <a:t>emains similar</a:t>
            </a:r>
            <a:endParaRPr lang="en-GB" sz="1400" dirty="0">
              <a:solidFill>
                <a:srgbClr val="FF0000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2051720" y="4423073"/>
            <a:ext cx="504056" cy="1185664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  <p:sp>
        <p:nvSpPr>
          <p:cNvPr id="13" name="Rounded Rectangle 12"/>
          <p:cNvSpPr/>
          <p:nvPr/>
        </p:nvSpPr>
        <p:spPr>
          <a:xfrm>
            <a:off x="7555728" y="2043676"/>
            <a:ext cx="504328" cy="3553009"/>
          </a:xfrm>
          <a:prstGeom prst="roundRect">
            <a:avLst/>
          </a:prstGeom>
          <a:noFill/>
          <a:ln w="38100">
            <a:solidFill>
              <a:srgbClr val="00B05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  <p:sp>
        <p:nvSpPr>
          <p:cNvPr id="14" name="TextBox 13"/>
          <p:cNvSpPr txBox="1"/>
          <p:nvPr/>
        </p:nvSpPr>
        <p:spPr>
          <a:xfrm>
            <a:off x="4987694" y="3369445"/>
            <a:ext cx="24128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>
                <a:solidFill>
                  <a:srgbClr val="00B050"/>
                </a:solidFill>
              </a:rPr>
              <a:t>Percentage of GT2 flags set</a:t>
            </a:r>
          </a:p>
          <a:p>
            <a:pPr algn="ctr"/>
            <a:r>
              <a:rPr lang="en-GB" sz="1400" dirty="0" smtClean="0">
                <a:solidFill>
                  <a:srgbClr val="00B050"/>
                </a:solidFill>
              </a:rPr>
              <a:t>remains less than 50%</a:t>
            </a:r>
            <a:endParaRPr lang="en-GB" sz="1400" dirty="0">
              <a:solidFill>
                <a:srgbClr val="00B050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6283882" y="5431488"/>
            <a:ext cx="1776174" cy="194767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  <p:sp>
        <p:nvSpPr>
          <p:cNvPr id="16" name="TextBox 15"/>
          <p:cNvSpPr txBox="1"/>
          <p:nvPr/>
        </p:nvSpPr>
        <p:spPr>
          <a:xfrm>
            <a:off x="6023290" y="5646178"/>
            <a:ext cx="23984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400" dirty="0" smtClean="0">
                <a:solidFill>
                  <a:srgbClr val="0070C0"/>
                </a:solidFill>
              </a:rPr>
              <a:t>Small MSB values exist</a:t>
            </a:r>
          </a:p>
          <a:p>
            <a:pPr algn="ctr"/>
            <a:r>
              <a:rPr lang="en-GB" sz="1400" dirty="0" smtClean="0">
                <a:solidFill>
                  <a:srgbClr val="0070C0"/>
                </a:solidFill>
              </a:rPr>
              <a:t>&lt; 15% require </a:t>
            </a:r>
            <a:r>
              <a:rPr lang="en-GB" sz="1400" dirty="0" err="1" smtClean="0">
                <a:solidFill>
                  <a:srgbClr val="0070C0"/>
                </a:solidFill>
              </a:rPr>
              <a:t>Golomb</a:t>
            </a:r>
            <a:r>
              <a:rPr lang="en-GB" sz="1400" dirty="0" smtClean="0">
                <a:solidFill>
                  <a:srgbClr val="0070C0"/>
                </a:solidFill>
              </a:rPr>
              <a:t>-Rice</a:t>
            </a:r>
            <a:endParaRPr lang="en-GB" sz="1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625541"/>
      </p:ext>
    </p:extLst>
  </p:cSld>
  <p:clrMapOvr>
    <a:masterClrMapping/>
  </p:clrMapOvr>
</p:sld>
</file>

<file path=ppt/theme/theme1.xml><?xml version="1.0" encoding="utf-8"?>
<a:theme xmlns:a="http://schemas.openxmlformats.org/drawingml/2006/main" name="GBM_Master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rial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 kumimoji="1" sz="1600" dirty="0" err="1" smtClean="0"/>
        </a:defPPr>
      </a:lstStyle>
      <a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a:style>
    </a:sp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92C8E60515AA84C98623DCB6CA7EDC5" ma:contentTypeVersion="14" ma:contentTypeDescription="Create a new document." ma:contentTypeScope="" ma:versionID="9fe164e5419644c9fe2be46c65e8c53d">
  <xsd:schema xmlns:xsd="http://www.w3.org/2001/XMLSchema" xmlns:xs="http://www.w3.org/2001/XMLSchema" xmlns:p="http://schemas.microsoft.com/office/2006/metadata/properties" xmlns:ns2="7b59c312-58c3-4ce3-9529-3c4467a6efef" xmlns:ns3="d0918fc3-219b-4555-953f-57c11515ad88" targetNamespace="http://schemas.microsoft.com/office/2006/metadata/properties" ma:root="true" ma:fieldsID="681c8cef97107af7a3923179c7cf7e2b" ns2:_="" ns3:_="">
    <xsd:import namespace="7b59c312-58c3-4ce3-9529-3c4467a6efef"/>
    <xsd:import namespace="d0918fc3-219b-4555-953f-57c11515ad8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_Flow_SignoffStatu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59c312-58c3-4ce3-9529-3c4467a6efe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0918fc3-219b-4555-953f-57c11515ad88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7b59c312-58c3-4ce3-9529-3c4467a6efef" xsi:nil="true"/>
  </documentManagement>
</p:properties>
</file>

<file path=customXml/itemProps1.xml><?xml version="1.0" encoding="utf-8"?>
<ds:datastoreItem xmlns:ds="http://schemas.openxmlformats.org/officeDocument/2006/customXml" ds:itemID="{A035799D-438C-4634-8DBA-79E69C06A0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b59c312-58c3-4ce3-9529-3c4467a6efef"/>
    <ds:schemaRef ds:uri="d0918fc3-219b-4555-953f-57c11515ad8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C9AD7EA-B873-4014-8E67-EAB9D0109D1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A925CCA-E574-46EA-8372-F66A8CD3244A}">
  <ds:schemaRefs>
    <ds:schemaRef ds:uri="http://schemas.microsoft.com/office/2006/documentManagement/types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purl.org/dc/dcmitype/"/>
    <ds:schemaRef ds:uri="d0918fc3-219b-4555-953f-57c11515ad88"/>
    <ds:schemaRef ds:uri="7b59c312-58c3-4ce3-9529-3c4467a6efef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1509</Words>
  <Application>Microsoft Office PowerPoint</Application>
  <PresentationFormat>On-screen Show (4:3)</PresentationFormat>
  <Paragraphs>591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8" baseType="lpstr">
      <vt:lpstr>Arial Unicode MS</vt:lpstr>
      <vt:lpstr>MS PGothic</vt:lpstr>
      <vt:lpstr>Arial</vt:lpstr>
      <vt:lpstr>Calibri Light</vt:lpstr>
      <vt:lpstr>HGPｺﾞｼｯｸE</vt:lpstr>
      <vt:lpstr>HGP行書体</vt:lpstr>
      <vt:lpstr>HGP創英角ｺﾞｼｯｸUB</vt:lpstr>
      <vt:lpstr>Lucida Sans</vt:lpstr>
      <vt:lpstr>メイリオ</vt:lpstr>
      <vt:lpstr>ＭＳ Ｐ明朝</vt:lpstr>
      <vt:lpstr>SST</vt:lpstr>
      <vt:lpstr>SST Japanese Pro Regular</vt:lpstr>
      <vt:lpstr>Times New Roman</vt:lpstr>
      <vt:lpstr>GBM_Master</vt:lpstr>
      <vt:lpstr>AHG8: On significance, GT1, and GT2 flag coding for high bit depths</vt:lpstr>
      <vt:lpstr>Motivation</vt:lpstr>
      <vt:lpstr>Analysis of VTM13.0</vt:lpstr>
      <vt:lpstr>Analysis of VTM13.0</vt:lpstr>
      <vt:lpstr>Proposal</vt:lpstr>
      <vt:lpstr>Selection of shift</vt:lpstr>
      <vt:lpstr>Selection of shift</vt:lpstr>
      <vt:lpstr>Selection of shift</vt:lpstr>
      <vt:lpstr>Analysis of Proposal</vt:lpstr>
      <vt:lpstr>Analysis of Proposal</vt:lpstr>
      <vt:lpstr>Results vs VTM 13.0 </vt:lpstr>
      <vt:lpstr>Results vs VTM 13.0 </vt:lpstr>
      <vt:lpstr>Conclusions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2013-10-18T14:36:38Z</dcterms:created>
  <dcterms:modified xsi:type="dcterms:W3CDTF">2021-07-08T15:23:42Z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0x010100592C8E60515AA84C98623DCB6CA7EDC5</vt:lpwstr>
  </property>
</Properties>
</file>