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5">
  <p:sldMasterIdLst>
    <p:sldMasterId id="2147483661" r:id="rId1"/>
  </p:sldMasterIdLst>
  <p:notesMasterIdLst>
    <p:notesMasterId r:id="rId9"/>
  </p:notesMasterIdLst>
  <p:handoutMasterIdLst>
    <p:handoutMasterId r:id="rId10"/>
  </p:handoutMasterIdLst>
  <p:sldIdLst>
    <p:sldId id="334" r:id="rId2"/>
    <p:sldId id="394" r:id="rId3"/>
    <p:sldId id="428" r:id="rId4"/>
    <p:sldId id="430" r:id="rId5"/>
    <p:sldId id="434" r:id="rId6"/>
    <p:sldId id="412" r:id="rId7"/>
    <p:sldId id="435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F9"/>
    <a:srgbClr val="FF6E9B"/>
    <a:srgbClr val="E9EBF5"/>
    <a:srgbClr val="008EF9"/>
    <a:srgbClr val="E7E6E6"/>
    <a:srgbClr val="8EFD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5" autoAdjust="0"/>
    <p:restoredTop sz="88797" autoAdjust="0"/>
  </p:normalViewPr>
  <p:slideViewPr>
    <p:cSldViewPr snapToGrid="0" snapToObjects="1">
      <p:cViewPr varScale="1">
        <p:scale>
          <a:sx n="97" d="100"/>
          <a:sy n="97" d="100"/>
        </p:scale>
        <p:origin x="1074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56" d="100"/>
          <a:sy n="56" d="100"/>
        </p:scale>
        <p:origin x="285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F1AF8-18C9-6B41-80B9-5803F2C02F13}" type="datetimeFigureOut">
              <a:rPr kumimoji="1" lang="zh-CN" altLang="en-US" smtClean="0"/>
              <a:t>2021/7/12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18F61A-3756-8F47-A939-7025159FDBF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34678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1E99E-6CDE-0945-8EA2-2F351A602D0D}" type="datetimeFigureOut">
              <a:rPr kumimoji="1" lang="zh-CN" altLang="en-US" smtClean="0"/>
              <a:t>2021/7/12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6290F-95E1-084E-BE33-5030BA1A83E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091883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014378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232197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13277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473893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11382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>
            <p:ph type="ctrTitle"/>
          </p:nvPr>
        </p:nvSpPr>
        <p:spPr>
          <a:xfrm>
            <a:off x="838199" y="1122363"/>
            <a:ext cx="9720715" cy="2387600"/>
          </a:xfrm>
        </p:spPr>
        <p:txBody>
          <a:bodyPr anchor="b">
            <a:normAutofit/>
          </a:bodyPr>
          <a:lstStyle>
            <a:lvl1pPr algn="l">
              <a:lnSpc>
                <a:spcPct val="110000"/>
              </a:lnSpc>
              <a:defRPr sz="5400" spc="3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副标题 2"/>
          <p:cNvSpPr>
            <a:spLocks noGrp="1"/>
          </p:cNvSpPr>
          <p:nvPr>
            <p:ph type="subTitle" idx="1"/>
          </p:nvPr>
        </p:nvSpPr>
        <p:spPr>
          <a:xfrm>
            <a:off x="838200" y="3602038"/>
            <a:ext cx="9369056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dirty="0"/>
              <a:t>单击此处编辑母版副标题样式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19387" y="6441610"/>
            <a:ext cx="2953228" cy="12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311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>
            <a:lvl1pPr marL="0" indent="0">
              <a:lnSpc>
                <a:spcPct val="150000"/>
              </a:lnSpc>
              <a:buFontTx/>
              <a:buNone/>
              <a:defRPr/>
            </a:lvl1pPr>
            <a:lvl2pPr marL="457200" indent="0">
              <a:lnSpc>
                <a:spcPct val="150000"/>
              </a:lnSpc>
              <a:buFontTx/>
              <a:buNone/>
              <a:defRPr/>
            </a:lvl2pPr>
            <a:lvl3pPr marL="914400" indent="0">
              <a:lnSpc>
                <a:spcPct val="150000"/>
              </a:lnSpc>
              <a:buFontTx/>
              <a:buNone/>
              <a:defRPr/>
            </a:lvl3pPr>
            <a:lvl4pPr marL="1371600" indent="0">
              <a:lnSpc>
                <a:spcPct val="150000"/>
              </a:lnSpc>
              <a:buFontTx/>
              <a:buNone/>
              <a:defRPr/>
            </a:lvl4pPr>
            <a:lvl5pPr marL="1828800" indent="0">
              <a:lnSpc>
                <a:spcPct val="150000"/>
              </a:lnSpc>
              <a:buFontTx/>
              <a:buNone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344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817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839788" y="2766218"/>
            <a:ext cx="4628949" cy="1325563"/>
          </a:xfrm>
        </p:spPr>
        <p:txBody>
          <a:bodyPr>
            <a:normAutofit/>
          </a:bodyPr>
          <a:lstStyle>
            <a:lvl1pPr>
              <a:defRPr sz="4000" spc="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2811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98705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618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616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534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82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44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732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037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839788" y="1646859"/>
            <a:ext cx="6256751" cy="1600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9" name="图片占位符 2"/>
          <p:cNvSpPr>
            <a:spLocks noGrp="1"/>
          </p:cNvSpPr>
          <p:nvPr>
            <p:ph type="pic" idx="1"/>
          </p:nvPr>
        </p:nvSpPr>
        <p:spPr>
          <a:xfrm>
            <a:off x="7732642" y="735497"/>
            <a:ext cx="3622745" cy="512555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10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3424237"/>
            <a:ext cx="6256751" cy="194116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57956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98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872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</p:titleStyle>
    <p:bodyStyle>
      <a:lvl1pPr marL="228600" indent="-228600" algn="l" defTabSz="914400" rtl="0" eaLnBrk="1" latinLnBrk="0" hangingPunct="1">
        <a:lnSpc>
          <a:spcPct val="20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  <a:lvl2pPr marL="6858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2pPr>
      <a:lvl3pPr marL="11430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3pPr>
      <a:lvl4pPr marL="16002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4pPr>
      <a:lvl5pPr marL="20574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735368" y="1781236"/>
            <a:ext cx="10515600" cy="399870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JVET-W0051 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CA" b="1" dirty="0"/>
              <a:t>AHG12: CTB level filter shape selection of CCALF   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日期占位符 3"/>
          <p:cNvSpPr txBox="1">
            <a:spLocks/>
          </p:cNvSpPr>
          <p:nvPr/>
        </p:nvSpPr>
        <p:spPr>
          <a:xfrm>
            <a:off x="9534161" y="6173787"/>
            <a:ext cx="1969503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429CA18-0809-40B7-A7CE-37A82373AA09}" type="datetime1">
              <a:rPr lang="zh-CN" altLang="en-US" sz="2800" smtClean="0"/>
              <a:pPr/>
              <a:t>2021/7/12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29071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21354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63953" y="1000166"/>
            <a:ext cx="108967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In ECM ( similar to VVC), 8-tap hexagon shape filter is used for CCALF.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CA" sz="2400" dirty="0"/>
              <a:t>The CCALF filter of ECM-1.0 may not achieve optimal compression performance. The compression performance of current CCALF design may improve using long tap filters and multiple filter shapes.</a:t>
            </a:r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A4F24B1-7115-4E2B-917C-286F923A13A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7440" y="3677822"/>
            <a:ext cx="4269770" cy="22830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58563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28632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2DA8F371-02FE-43FB-8D5D-B3776C2B9E5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9548" y="2417014"/>
            <a:ext cx="4876800" cy="2023972"/>
          </a:xfrm>
          <a:prstGeom prst="rect">
            <a:avLst/>
          </a:prstGeom>
          <a:noFill/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5E7FEA6-2E35-4524-AF53-28AD86946D23}"/>
              </a:ext>
            </a:extLst>
          </p:cNvPr>
          <p:cNvSpPr/>
          <p:nvPr/>
        </p:nvSpPr>
        <p:spPr>
          <a:xfrm>
            <a:off x="763953" y="4643335"/>
            <a:ext cx="9871587" cy="1474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400" dirty="0"/>
              <a:t>Remove power of 2 constraint: </a:t>
            </a:r>
          </a:p>
          <a:p>
            <a:pPr marL="342900" indent="-342900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000" dirty="0"/>
              <a:t>On top of multiple filter shapes, it is also proposed to remove that constraint. In the proposed method, the value of the filter coefficient can be any integer value between -64 to +64, inclusive.</a:t>
            </a:r>
            <a:endParaRPr lang="en-US" sz="20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12CF2D8-AD32-4609-A1D2-81B6CBA5DC35}"/>
              </a:ext>
            </a:extLst>
          </p:cNvPr>
          <p:cNvSpPr/>
          <p:nvPr/>
        </p:nvSpPr>
        <p:spPr>
          <a:xfrm>
            <a:off x="763953" y="934233"/>
            <a:ext cx="9871587" cy="1256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400" dirty="0"/>
              <a:t>Following two filter shapes are proposed.</a:t>
            </a:r>
          </a:p>
          <a:p>
            <a:pPr marL="342900" indent="-342900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000" dirty="0"/>
              <a:t>For each slice, up-to 16 filters and their shape index (</a:t>
            </a:r>
            <a:r>
              <a:rPr lang="en-CA" sz="2000" dirty="0" err="1"/>
              <a:t>shape_idx</a:t>
            </a:r>
            <a:r>
              <a:rPr lang="en-CA" sz="2000" dirty="0"/>
              <a:t>) can be signalled.</a:t>
            </a:r>
          </a:p>
          <a:p>
            <a:pPr marL="342900" indent="-342900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000" dirty="0"/>
              <a:t>Each CTB may select one of the filters. 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1325362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12973" y="17723"/>
            <a:ext cx="13019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D36125A-69C9-499A-B416-C4EBDBC268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70116"/>
              </p:ext>
            </p:extLst>
          </p:nvPr>
        </p:nvGraphicFramePr>
        <p:xfrm>
          <a:off x="1414932" y="812482"/>
          <a:ext cx="3926068" cy="5364480"/>
        </p:xfrm>
        <a:graphic>
          <a:graphicData uri="http://schemas.openxmlformats.org/drawingml/2006/table">
            <a:tbl>
              <a:tblPr firstRow="1" firstCol="1" bandRow="1"/>
              <a:tblGrid>
                <a:gridCol w="715338">
                  <a:extLst>
                    <a:ext uri="{9D8B030D-6E8A-4147-A177-3AD203B41FA5}">
                      <a16:colId xmlns:a16="http://schemas.microsoft.com/office/drawing/2014/main" val="3691460517"/>
                    </a:ext>
                  </a:extLst>
                </a:gridCol>
                <a:gridCol w="462352">
                  <a:extLst>
                    <a:ext uri="{9D8B030D-6E8A-4147-A177-3AD203B41FA5}">
                      <a16:colId xmlns:a16="http://schemas.microsoft.com/office/drawing/2014/main" val="3089484831"/>
                    </a:ext>
                  </a:extLst>
                </a:gridCol>
                <a:gridCol w="462352">
                  <a:extLst>
                    <a:ext uri="{9D8B030D-6E8A-4147-A177-3AD203B41FA5}">
                      <a16:colId xmlns:a16="http://schemas.microsoft.com/office/drawing/2014/main" val="462748436"/>
                    </a:ext>
                  </a:extLst>
                </a:gridCol>
                <a:gridCol w="898970">
                  <a:extLst>
                    <a:ext uri="{9D8B030D-6E8A-4147-A177-3AD203B41FA5}">
                      <a16:colId xmlns:a16="http://schemas.microsoft.com/office/drawing/2014/main" val="812792616"/>
                    </a:ext>
                  </a:extLst>
                </a:gridCol>
                <a:gridCol w="462352">
                  <a:extLst>
                    <a:ext uri="{9D8B030D-6E8A-4147-A177-3AD203B41FA5}">
                      <a16:colId xmlns:a16="http://schemas.microsoft.com/office/drawing/2014/main" val="3924752579"/>
                    </a:ext>
                  </a:extLst>
                </a:gridCol>
                <a:gridCol w="462352">
                  <a:extLst>
                    <a:ext uri="{9D8B030D-6E8A-4147-A177-3AD203B41FA5}">
                      <a16:colId xmlns:a16="http://schemas.microsoft.com/office/drawing/2014/main" val="1182091019"/>
                    </a:ext>
                  </a:extLst>
                </a:gridCol>
                <a:gridCol w="462352">
                  <a:extLst>
                    <a:ext uri="{9D8B030D-6E8A-4147-A177-3AD203B41FA5}">
                      <a16:colId xmlns:a16="http://schemas.microsoft.com/office/drawing/2014/main" val="3662788917"/>
                    </a:ext>
                  </a:extLst>
                </a:gridCol>
              </a:tblGrid>
              <a:tr h="12562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Main10 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3312395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ECM-1.0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235169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YUV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4195134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-1.13%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-3.33%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610767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-2.55%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-3.88%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-0.51%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2562232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-3.31%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-2.52%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0879183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-0.72%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-0.51%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921632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-2.22%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7579120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 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-1.66%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-2.38%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1727045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-0.56%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-0.91%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1725511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0571641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2458349"/>
                  </a:ext>
                </a:extLst>
              </a:tr>
              <a:tr h="18843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Main10 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3984893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ECM-1.0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504287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YUV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2377788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8370158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6506564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-2.93%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-2.20%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-0.50%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0766684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-1.21%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-1.18%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759101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6849550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9085848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-1.43%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4102001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3776427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6636239"/>
                  </a:ext>
                </a:extLst>
              </a:tr>
              <a:tr h="12562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Low delay B Main10 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6348107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ECM-1.0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1623668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YUV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63987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2431679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7428953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-5.06%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-3.83%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-0.82%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9305192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-3.97%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-2.55%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447036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-1.79%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-4.56%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-0.78%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9437481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-3.88%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-3.59%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-0.74%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585329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-3.65%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7616172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-1.46%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-2.08%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-0.22%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2948617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73EFF65-DD6A-4545-8EFE-A8AEE4BF1A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740577"/>
              </p:ext>
            </p:extLst>
          </p:nvPr>
        </p:nvGraphicFramePr>
        <p:xfrm>
          <a:off x="5499650" y="900970"/>
          <a:ext cx="4470261" cy="5250180"/>
        </p:xfrm>
        <a:graphic>
          <a:graphicData uri="http://schemas.openxmlformats.org/drawingml/2006/table">
            <a:tbl>
              <a:tblPr firstRow="1" firstCol="1" bandRow="1"/>
              <a:tblGrid>
                <a:gridCol w="814490">
                  <a:extLst>
                    <a:ext uri="{9D8B030D-6E8A-4147-A177-3AD203B41FA5}">
                      <a16:colId xmlns:a16="http://schemas.microsoft.com/office/drawing/2014/main" val="871043651"/>
                    </a:ext>
                  </a:extLst>
                </a:gridCol>
                <a:gridCol w="526439">
                  <a:extLst>
                    <a:ext uri="{9D8B030D-6E8A-4147-A177-3AD203B41FA5}">
                      <a16:colId xmlns:a16="http://schemas.microsoft.com/office/drawing/2014/main" val="3811148707"/>
                    </a:ext>
                  </a:extLst>
                </a:gridCol>
                <a:gridCol w="526439">
                  <a:extLst>
                    <a:ext uri="{9D8B030D-6E8A-4147-A177-3AD203B41FA5}">
                      <a16:colId xmlns:a16="http://schemas.microsoft.com/office/drawing/2014/main" val="3738210808"/>
                    </a:ext>
                  </a:extLst>
                </a:gridCol>
                <a:gridCol w="1023576">
                  <a:extLst>
                    <a:ext uri="{9D8B030D-6E8A-4147-A177-3AD203B41FA5}">
                      <a16:colId xmlns:a16="http://schemas.microsoft.com/office/drawing/2014/main" val="682481712"/>
                    </a:ext>
                  </a:extLst>
                </a:gridCol>
                <a:gridCol w="526439">
                  <a:extLst>
                    <a:ext uri="{9D8B030D-6E8A-4147-A177-3AD203B41FA5}">
                      <a16:colId xmlns:a16="http://schemas.microsoft.com/office/drawing/2014/main" val="1867528998"/>
                    </a:ext>
                  </a:extLst>
                </a:gridCol>
                <a:gridCol w="526439">
                  <a:extLst>
                    <a:ext uri="{9D8B030D-6E8A-4147-A177-3AD203B41FA5}">
                      <a16:colId xmlns:a16="http://schemas.microsoft.com/office/drawing/2014/main" val="4089238955"/>
                    </a:ext>
                  </a:extLst>
                </a:gridCol>
                <a:gridCol w="526439">
                  <a:extLst>
                    <a:ext uri="{9D8B030D-6E8A-4147-A177-3AD203B41FA5}">
                      <a16:colId xmlns:a16="http://schemas.microsoft.com/office/drawing/2014/main" val="1340744892"/>
                    </a:ext>
                  </a:extLst>
                </a:gridCol>
              </a:tblGrid>
              <a:tr h="12562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Main10 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2860861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ECM-1.0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7392138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YUV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1892987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-1.26%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-3.31%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3732692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-4.49%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8587008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-3.70%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-2.91%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3051874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-0.93%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-0.75%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9604705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-1.36%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-2.53%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2005960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 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-2.17%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-2.70%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2321415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-1.06%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-1.14%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2841622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-1.82%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-1.23%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6255471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8038195"/>
                  </a:ext>
                </a:extLst>
              </a:tr>
              <a:tr h="18843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Main10 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9756288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ECM-1.0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4619766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YUV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3073271"/>
                  </a:ext>
                </a:extLst>
              </a:tr>
              <a:tr h="10646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-0.95%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-1.92%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7610033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8176820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-3.20%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-2.43%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-0.56%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6469657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-1.30%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-1.31%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6658877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5429113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2159340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-1.32%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-1.57%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098616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-1.35%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-1.04%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7729723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536333"/>
                  </a:ext>
                </a:extLst>
              </a:tr>
              <a:tr h="12562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Low delay B Main10 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3271400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ECM-1.0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4599191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YUV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4748102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1480821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4133366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-5.20%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-4.13%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-0.85%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3817029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-4.14%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-2.68%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7018399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-2.36%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-4.28%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-0.83%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0578835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-4.14%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-3.68%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-0.76%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9139070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-3.93%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-2.19%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1126750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-2.98%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-3.07%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-0.70%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4464095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FD4E5C42-9D67-480A-BDD0-09B4D0C9052B}"/>
              </a:ext>
            </a:extLst>
          </p:cNvPr>
          <p:cNvSpPr txBox="1"/>
          <p:nvPr/>
        </p:nvSpPr>
        <p:spPr>
          <a:xfrm>
            <a:off x="2186050" y="452284"/>
            <a:ext cx="23727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Test 1: Single filter shape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4DC256D-3A7B-49AD-83B9-2C375FCD7D69}"/>
              </a:ext>
            </a:extLst>
          </p:cNvPr>
          <p:cNvSpPr txBox="1"/>
          <p:nvPr/>
        </p:nvSpPr>
        <p:spPr>
          <a:xfrm>
            <a:off x="6256606" y="423486"/>
            <a:ext cx="2553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/>
            </a:lvl1pPr>
          </a:lstStyle>
          <a:p>
            <a:r>
              <a:rPr lang="en-US" dirty="0"/>
              <a:t>Test 2: Two filter shapes</a:t>
            </a:r>
          </a:p>
        </p:txBody>
      </p:sp>
    </p:spTree>
    <p:extLst>
      <p:ext uri="{BB962C8B-B14F-4D97-AF65-F5344CB8AC3E}">
        <p14:creationId xmlns:p14="http://schemas.microsoft.com/office/powerpoint/2010/main" val="27850347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12973" y="17723"/>
            <a:ext cx="13019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4DC256D-3A7B-49AD-83B9-2C375FCD7D69}"/>
              </a:ext>
            </a:extLst>
          </p:cNvPr>
          <p:cNvSpPr txBox="1"/>
          <p:nvPr/>
        </p:nvSpPr>
        <p:spPr>
          <a:xfrm>
            <a:off x="2077221" y="163758"/>
            <a:ext cx="6966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Test 3: Two filter shapes on top of </a:t>
            </a:r>
            <a:r>
              <a:rPr lang="en-CA" dirty="0"/>
              <a:t>EE2-5.1 described in JVET-W0066</a:t>
            </a:r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C660946-201C-41F0-9C42-CD71215C1E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512363"/>
              </p:ext>
            </p:extLst>
          </p:nvPr>
        </p:nvGraphicFramePr>
        <p:xfrm>
          <a:off x="3187360" y="635295"/>
          <a:ext cx="4746693" cy="5772813"/>
        </p:xfrm>
        <a:graphic>
          <a:graphicData uri="http://schemas.openxmlformats.org/drawingml/2006/table">
            <a:tbl>
              <a:tblPr/>
              <a:tblGrid>
                <a:gridCol w="1319421">
                  <a:extLst>
                    <a:ext uri="{9D8B030D-6E8A-4147-A177-3AD203B41FA5}">
                      <a16:colId xmlns:a16="http://schemas.microsoft.com/office/drawing/2014/main" val="2668782495"/>
                    </a:ext>
                  </a:extLst>
                </a:gridCol>
                <a:gridCol w="856818">
                  <a:extLst>
                    <a:ext uri="{9D8B030D-6E8A-4147-A177-3AD203B41FA5}">
                      <a16:colId xmlns:a16="http://schemas.microsoft.com/office/drawing/2014/main" val="49671920"/>
                    </a:ext>
                  </a:extLst>
                </a:gridCol>
                <a:gridCol w="856818">
                  <a:extLst>
                    <a:ext uri="{9D8B030D-6E8A-4147-A177-3AD203B41FA5}">
                      <a16:colId xmlns:a16="http://schemas.microsoft.com/office/drawing/2014/main" val="1942735357"/>
                    </a:ext>
                  </a:extLst>
                </a:gridCol>
                <a:gridCol w="856818">
                  <a:extLst>
                    <a:ext uri="{9D8B030D-6E8A-4147-A177-3AD203B41FA5}">
                      <a16:colId xmlns:a16="http://schemas.microsoft.com/office/drawing/2014/main" val="1493340357"/>
                    </a:ext>
                  </a:extLst>
                </a:gridCol>
                <a:gridCol w="856818">
                  <a:extLst>
                    <a:ext uri="{9D8B030D-6E8A-4147-A177-3AD203B41FA5}">
                      <a16:colId xmlns:a16="http://schemas.microsoft.com/office/drawing/2014/main" val="3115521353"/>
                    </a:ext>
                  </a:extLst>
                </a:gridCol>
              </a:tblGrid>
              <a:tr h="173663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28" marR="5828" marT="58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9528499"/>
                  </a:ext>
                </a:extLst>
              </a:tr>
              <a:tr h="173663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EE2-5.1(CCSAO)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2613337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2181164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-1.25%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-3.21%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1844472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-2.67%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-4.20%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9260515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-3.44%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-2.55%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5010797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4205906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-1.28%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-2.55%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7958612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-1.99%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-2.53%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5541340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-1.07%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-1.25%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4876482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-1.94%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-1.23%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8268258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604707"/>
                  </a:ext>
                </a:extLst>
              </a:tr>
              <a:tr h="257581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28" marR="5828" marT="58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213372"/>
                  </a:ext>
                </a:extLst>
              </a:tr>
              <a:tr h="173663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EE2-5.1(CCSAO)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7292943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0319683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6764405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247298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9345017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958771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7366084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3607521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5628632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2891689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3418497"/>
                  </a:ext>
                </a:extLst>
              </a:tr>
              <a:tr h="173663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28" marR="5828" marT="58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815426"/>
                  </a:ext>
                </a:extLst>
              </a:tr>
              <a:tr h="173663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EE2-5.1(CCSAO)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6530319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9210922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4462094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9903937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2576775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7408275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4299370"/>
                  </a:ext>
                </a:extLst>
              </a:tr>
              <a:tr h="591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3467377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523927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74138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61969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20409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63953" y="1000166"/>
            <a:ext cx="1089674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In summary, the coding gain of CCALF is improved.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All Intra: 0.05% (Y), -2.17%(U), -2.70%(V), -0.42% (YUV), 101% (</a:t>
            </a:r>
            <a:r>
              <a:rPr lang="en-US" sz="2400" dirty="0" err="1"/>
              <a:t>EncT</a:t>
            </a:r>
            <a:r>
              <a:rPr lang="en-US" sz="2400" dirty="0"/>
              <a:t>), 101%(</a:t>
            </a:r>
            <a:r>
              <a:rPr lang="en-US" sz="2400" dirty="0" err="1"/>
              <a:t>DecT</a:t>
            </a:r>
            <a:r>
              <a:rPr lang="en-US" sz="2400" dirty="0"/>
              <a:t>)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Random access: </a:t>
            </a:r>
            <a:r>
              <a:rPr lang="en-US" sz="2400" dirty="0" err="1"/>
              <a:t>x.xx</a:t>
            </a:r>
            <a:r>
              <a:rPr lang="en-US" sz="2400" dirty="0"/>
              <a:t>% (Y), - </a:t>
            </a:r>
            <a:r>
              <a:rPr lang="en-US" sz="2400" dirty="0" err="1"/>
              <a:t>x.xx</a:t>
            </a:r>
            <a:r>
              <a:rPr lang="en-US" sz="2400" dirty="0"/>
              <a:t> %(U), - </a:t>
            </a:r>
            <a:r>
              <a:rPr lang="en-US" sz="2400" dirty="0" err="1"/>
              <a:t>x.xx</a:t>
            </a:r>
            <a:r>
              <a:rPr lang="en-US" sz="2400" dirty="0"/>
              <a:t> %(V), - </a:t>
            </a:r>
            <a:r>
              <a:rPr lang="en-US" sz="2400" dirty="0" err="1"/>
              <a:t>x.xx</a:t>
            </a:r>
            <a:r>
              <a:rPr lang="en-US" sz="2400" dirty="0"/>
              <a:t> %(YUV),   xxx% (</a:t>
            </a:r>
            <a:r>
              <a:rPr lang="en-US" sz="2400" dirty="0" err="1"/>
              <a:t>EncT</a:t>
            </a:r>
            <a:r>
              <a:rPr lang="en-US" sz="2400" dirty="0"/>
              <a:t>), xxx%(</a:t>
            </a:r>
            <a:r>
              <a:rPr lang="en-US" sz="2400" dirty="0" err="1"/>
              <a:t>DecT</a:t>
            </a:r>
            <a:r>
              <a:rPr lang="en-US" sz="2400" dirty="0"/>
              <a:t>)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Low delay B: -0.01% (Y), -4.14%(U), -3.68%(V), -0.76% (YUV), 100% (</a:t>
            </a:r>
            <a:r>
              <a:rPr lang="en-US" sz="2400" dirty="0" err="1"/>
              <a:t>EncT</a:t>
            </a:r>
            <a:r>
              <a:rPr lang="en-US" sz="2400" dirty="0"/>
              <a:t>), 100%(</a:t>
            </a:r>
            <a:r>
              <a:rPr lang="en-US" sz="2400" dirty="0" err="1"/>
              <a:t>DecT</a:t>
            </a:r>
            <a:r>
              <a:rPr lang="en-US" sz="2400" dirty="0"/>
              <a:t>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/>
          </a:p>
          <a:p>
            <a:endParaRPr lang="en-US" sz="24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3E56C48-21B1-4657-8AC1-C2C4A9152E80}"/>
              </a:ext>
            </a:extLst>
          </p:cNvPr>
          <p:cNvSpPr/>
          <p:nvPr/>
        </p:nvSpPr>
        <p:spPr>
          <a:xfrm>
            <a:off x="3163024" y="5273059"/>
            <a:ext cx="78097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Thanks Qualcomm for cross-checking.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758450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522E2A90-986C-4E6B-A877-8CBBDF22EFC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59660102"/>
              </p:ext>
            </p:extLst>
          </p:nvPr>
        </p:nvGraphicFramePr>
        <p:xfrm>
          <a:off x="1284717" y="782986"/>
          <a:ext cx="3926068" cy="5324620"/>
        </p:xfrm>
        <a:graphic>
          <a:graphicData uri="http://schemas.openxmlformats.org/drawingml/2006/table">
            <a:tbl>
              <a:tblPr/>
              <a:tblGrid>
                <a:gridCol w="801838">
                  <a:extLst>
                    <a:ext uri="{9D8B030D-6E8A-4147-A177-3AD203B41FA5}">
                      <a16:colId xmlns:a16="http://schemas.microsoft.com/office/drawing/2014/main" val="775578958"/>
                    </a:ext>
                  </a:extLst>
                </a:gridCol>
                <a:gridCol w="520705">
                  <a:extLst>
                    <a:ext uri="{9D8B030D-6E8A-4147-A177-3AD203B41FA5}">
                      <a16:colId xmlns:a16="http://schemas.microsoft.com/office/drawing/2014/main" val="2347431201"/>
                    </a:ext>
                  </a:extLst>
                </a:gridCol>
                <a:gridCol w="520705">
                  <a:extLst>
                    <a:ext uri="{9D8B030D-6E8A-4147-A177-3AD203B41FA5}">
                      <a16:colId xmlns:a16="http://schemas.microsoft.com/office/drawing/2014/main" val="1612121982"/>
                    </a:ext>
                  </a:extLst>
                </a:gridCol>
                <a:gridCol w="520705">
                  <a:extLst>
                    <a:ext uri="{9D8B030D-6E8A-4147-A177-3AD203B41FA5}">
                      <a16:colId xmlns:a16="http://schemas.microsoft.com/office/drawing/2014/main" val="4117163173"/>
                    </a:ext>
                  </a:extLst>
                </a:gridCol>
                <a:gridCol w="520705">
                  <a:extLst>
                    <a:ext uri="{9D8B030D-6E8A-4147-A177-3AD203B41FA5}">
                      <a16:colId xmlns:a16="http://schemas.microsoft.com/office/drawing/2014/main" val="438716219"/>
                    </a:ext>
                  </a:extLst>
                </a:gridCol>
                <a:gridCol w="520705">
                  <a:extLst>
                    <a:ext uri="{9D8B030D-6E8A-4147-A177-3AD203B41FA5}">
                      <a16:colId xmlns:a16="http://schemas.microsoft.com/office/drawing/2014/main" val="782833667"/>
                    </a:ext>
                  </a:extLst>
                </a:gridCol>
                <a:gridCol w="520705">
                  <a:extLst>
                    <a:ext uri="{9D8B030D-6E8A-4147-A177-3AD203B41FA5}">
                      <a16:colId xmlns:a16="http://schemas.microsoft.com/office/drawing/2014/main" val="4165741664"/>
                    </a:ext>
                  </a:extLst>
                </a:gridCol>
              </a:tblGrid>
              <a:tr h="173663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8184572"/>
                  </a:ext>
                </a:extLst>
              </a:tr>
              <a:tr h="173663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ECM-1.0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0408878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455865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4570163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5834404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-3.71%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-2.85%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3803969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-0.79%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8579859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-1.11%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-2.30%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1473665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5442482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-0.85%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-0.93%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5983815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3054919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3680046"/>
                  </a:ext>
                </a:extLst>
              </a:tr>
              <a:tr h="257581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1098598"/>
                  </a:ext>
                </a:extLst>
              </a:tr>
              <a:tr h="173663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ECM-1.0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0704420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898292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6323450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967958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-3.28%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-2.42%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5940629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-1.28%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-1.38%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1675093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4421587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821053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-1.11%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-1.14%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6780349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-1.34%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-1.04%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0433693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5075306"/>
                  </a:ext>
                </a:extLst>
              </a:tr>
              <a:tr h="173663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42579"/>
                  </a:ext>
                </a:extLst>
              </a:tr>
              <a:tr h="173663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ECM-1.0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2119023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0821814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0327967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3765730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8270294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-3.89%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-2.50%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2701629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-1.77%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-4.10%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-0.70%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1119246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460189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-2.91%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-2.53%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6342719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1808192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84B722-A2DD-4EF6-90FC-96E1CC7B74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3243D8-CEE3-40BE-A524-D245AB0F477F}"/>
              </a:ext>
            </a:extLst>
          </p:cNvPr>
          <p:cNvSpPr txBox="1"/>
          <p:nvPr/>
        </p:nvSpPr>
        <p:spPr>
          <a:xfrm>
            <a:off x="2292200" y="413654"/>
            <a:ext cx="19111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Two filter shapes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168FAAD-2BDF-4437-AD9C-47E6ABB91F9E}"/>
              </a:ext>
            </a:extLst>
          </p:cNvPr>
          <p:cNvSpPr txBox="1"/>
          <p:nvPr/>
        </p:nvSpPr>
        <p:spPr>
          <a:xfrm>
            <a:off x="6256606" y="423486"/>
            <a:ext cx="3900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Test 2: Two filter shapes + remove p2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1783791-CCF5-4C00-9F87-B3F59F5800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6108441"/>
              </p:ext>
            </p:extLst>
          </p:nvPr>
        </p:nvGraphicFramePr>
        <p:xfrm>
          <a:off x="5499650" y="900970"/>
          <a:ext cx="4470261" cy="5250180"/>
        </p:xfrm>
        <a:graphic>
          <a:graphicData uri="http://schemas.openxmlformats.org/drawingml/2006/table">
            <a:tbl>
              <a:tblPr firstRow="1" firstCol="1" bandRow="1"/>
              <a:tblGrid>
                <a:gridCol w="814490">
                  <a:extLst>
                    <a:ext uri="{9D8B030D-6E8A-4147-A177-3AD203B41FA5}">
                      <a16:colId xmlns:a16="http://schemas.microsoft.com/office/drawing/2014/main" val="871043651"/>
                    </a:ext>
                  </a:extLst>
                </a:gridCol>
                <a:gridCol w="526439">
                  <a:extLst>
                    <a:ext uri="{9D8B030D-6E8A-4147-A177-3AD203B41FA5}">
                      <a16:colId xmlns:a16="http://schemas.microsoft.com/office/drawing/2014/main" val="3811148707"/>
                    </a:ext>
                  </a:extLst>
                </a:gridCol>
                <a:gridCol w="526439">
                  <a:extLst>
                    <a:ext uri="{9D8B030D-6E8A-4147-A177-3AD203B41FA5}">
                      <a16:colId xmlns:a16="http://schemas.microsoft.com/office/drawing/2014/main" val="3738210808"/>
                    </a:ext>
                  </a:extLst>
                </a:gridCol>
                <a:gridCol w="1023576">
                  <a:extLst>
                    <a:ext uri="{9D8B030D-6E8A-4147-A177-3AD203B41FA5}">
                      <a16:colId xmlns:a16="http://schemas.microsoft.com/office/drawing/2014/main" val="682481712"/>
                    </a:ext>
                  </a:extLst>
                </a:gridCol>
                <a:gridCol w="526439">
                  <a:extLst>
                    <a:ext uri="{9D8B030D-6E8A-4147-A177-3AD203B41FA5}">
                      <a16:colId xmlns:a16="http://schemas.microsoft.com/office/drawing/2014/main" val="1867528998"/>
                    </a:ext>
                  </a:extLst>
                </a:gridCol>
                <a:gridCol w="526439">
                  <a:extLst>
                    <a:ext uri="{9D8B030D-6E8A-4147-A177-3AD203B41FA5}">
                      <a16:colId xmlns:a16="http://schemas.microsoft.com/office/drawing/2014/main" val="4089238955"/>
                    </a:ext>
                  </a:extLst>
                </a:gridCol>
                <a:gridCol w="526439">
                  <a:extLst>
                    <a:ext uri="{9D8B030D-6E8A-4147-A177-3AD203B41FA5}">
                      <a16:colId xmlns:a16="http://schemas.microsoft.com/office/drawing/2014/main" val="1340744892"/>
                    </a:ext>
                  </a:extLst>
                </a:gridCol>
              </a:tblGrid>
              <a:tr h="12562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Main10 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2860861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ECM-1.0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7392138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YUV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1892987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-1.26%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-3.31%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3732692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-4.49%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8587008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-3.70%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-2.91%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3051874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-0.93%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-0.75%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9604705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-1.36%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-2.53%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2005960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 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-2.17%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-2.70%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2321415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-1.06%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-1.14%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2841622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-1.82%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-1.23%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6255471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8038195"/>
                  </a:ext>
                </a:extLst>
              </a:tr>
              <a:tr h="18843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Main10 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9756288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ECM-1.0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4619766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YUV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3073271"/>
                  </a:ext>
                </a:extLst>
              </a:tr>
              <a:tr h="10646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-0.95%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-1.92%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7610033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8176820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-3.20%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-2.43%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-0.56%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6469657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-1.30%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-1.31%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6658877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5429113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2159340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-1.32%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-1.57%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098616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-1.35%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-1.04%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7729723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536333"/>
                  </a:ext>
                </a:extLst>
              </a:tr>
              <a:tr h="12562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Low delay B Main10 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3271400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ECM-1.0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4599191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YUV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4748102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1480821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4133366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-5.20%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-4.13%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-0.85%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3817029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-4.14%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-2.68%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7018399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-2.36%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-4.28%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-0.83%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0578835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-4.14%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-3.68%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-0.76%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9139070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-3.93%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-2.19%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1126750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-2.98%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-3.07%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-0.70%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44640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7248847"/>
      </p:ext>
    </p:extLst>
  </p:cSld>
  <p:clrMapOvr>
    <a:masterClrMapping/>
  </p:clrMapOvr>
</p:sld>
</file>

<file path=ppt/theme/theme1.xml><?xml version="1.0" encoding="utf-8"?>
<a:theme xmlns:a="http://schemas.openxmlformats.org/drawingml/2006/main" name="浅色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18459</TotalTime>
  <Words>2392</Words>
  <Application>Microsoft Office PowerPoint</Application>
  <PresentationFormat>Widescreen</PresentationFormat>
  <Paragraphs>1062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DengXian</vt:lpstr>
      <vt:lpstr>Microsoft YaHei</vt:lpstr>
      <vt:lpstr>宋体</vt:lpstr>
      <vt:lpstr>宋体</vt:lpstr>
      <vt:lpstr>Arial</vt:lpstr>
      <vt:lpstr>Calibri</vt:lpstr>
      <vt:lpstr>Times New Roman</vt:lpstr>
      <vt:lpstr>浅色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SARWER, Mohammed Golam</cp:lastModifiedBy>
  <cp:revision>1558</cp:revision>
  <dcterms:created xsi:type="dcterms:W3CDTF">2018-05-21T01:42:17Z</dcterms:created>
  <dcterms:modified xsi:type="dcterms:W3CDTF">2021-07-12T19:09:33Z</dcterms:modified>
</cp:coreProperties>
</file>