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9"/>
  </p:notesMasterIdLst>
  <p:handoutMasterIdLst>
    <p:handoutMasterId r:id="rId20"/>
  </p:handoutMasterIdLst>
  <p:sldIdLst>
    <p:sldId id="435" r:id="rId5"/>
    <p:sldId id="778" r:id="rId6"/>
    <p:sldId id="794" r:id="rId7"/>
    <p:sldId id="795" r:id="rId8"/>
    <p:sldId id="796" r:id="rId9"/>
    <p:sldId id="797" r:id="rId10"/>
    <p:sldId id="798" r:id="rId11"/>
    <p:sldId id="799" r:id="rId12"/>
    <p:sldId id="800" r:id="rId13"/>
    <p:sldId id="801" r:id="rId14"/>
    <p:sldId id="802" r:id="rId15"/>
    <p:sldId id="805" r:id="rId16"/>
    <p:sldId id="804" r:id="rId17"/>
    <p:sldId id="803" r:id="rId18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1" d="100"/>
          <a:sy n="141" d="100"/>
        </p:scale>
        <p:origin x="408" y="12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30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7/10/2021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23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031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3038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4539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137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514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581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647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010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5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14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693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3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JVET-W0073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ALF parameters for RPR</a:t>
            </a:r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Franck Galpin, Fabrice Leleannec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CFG-1, All Intra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CA3DB7-0670-4648-9040-831CA16A5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9" y="1694533"/>
            <a:ext cx="4572000" cy="7654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D8A07E-DE2E-44D9-A257-CD901D4DB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72" y="2699514"/>
            <a:ext cx="4097468" cy="7660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AB5404-34D1-47B6-881B-2E1EE702F9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72" y="3525450"/>
            <a:ext cx="4109974" cy="768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ADB696-6087-4127-8B87-0C62395186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2140" y="3537694"/>
            <a:ext cx="4572001" cy="7561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1B05C4-9B60-40EE-BDC4-0164460617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40061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CFG-3, All Intra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21B05C4-9B60-40EE-BDC4-016446061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C14CDC-FA61-418B-A381-6F8D1E3A9F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673866"/>
            <a:ext cx="4572000" cy="8086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CC0AD4-0976-4794-93BC-3ED694F138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451" y="2694762"/>
            <a:ext cx="4058967" cy="7643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41B800F-7456-41F5-ADAA-F330F453DD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451" y="3522496"/>
            <a:ext cx="4093067" cy="7707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7179A1-BA06-4B09-8A7F-8C8EEEF28A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4747" y="3536329"/>
            <a:ext cx="4572000" cy="75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91049"/>
      </p:ext>
    </p:extLst>
  </p:cSld>
  <p:clrMapOvr>
    <a:masterClrMapping/>
  </p:clrMapOvr>
  <p:transition spd="slow" advClick="0" advTm="20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Visual tests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2D6CC-400B-403A-9965-B8C7C9B7A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275" y="1409700"/>
            <a:ext cx="3981450" cy="2324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CEE780-5A4B-41AD-9848-C91C88148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2975" y="1419225"/>
            <a:ext cx="3971925" cy="23050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68D608-4D6C-4C7A-A22D-176C0E578203}"/>
              </a:ext>
            </a:extLst>
          </p:cNvPr>
          <p:cNvSpPr txBox="1"/>
          <p:nvPr/>
        </p:nvSpPr>
        <p:spPr>
          <a:xfrm>
            <a:off x="6197599" y="4549477"/>
            <a:ext cx="17379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(RPR up-</a:t>
            </a:r>
            <a:r>
              <a:rPr lang="fr-FR" dirty="0" err="1"/>
              <a:t>sampled</a:t>
            </a:r>
            <a:r>
              <a:rPr lang="fr-FR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73456-382B-4194-9670-4B9107C411D6}"/>
              </a:ext>
            </a:extLst>
          </p:cNvPr>
          <p:cNvSpPr txBox="1"/>
          <p:nvPr/>
        </p:nvSpPr>
        <p:spPr>
          <a:xfrm>
            <a:off x="1223833" y="4549476"/>
            <a:ext cx="886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(QP=37)</a:t>
            </a:r>
          </a:p>
        </p:txBody>
      </p:sp>
    </p:spTree>
    <p:extLst>
      <p:ext uri="{BB962C8B-B14F-4D97-AF65-F5344CB8AC3E}">
        <p14:creationId xmlns:p14="http://schemas.microsoft.com/office/powerpoint/2010/main" val="1515140996"/>
      </p:ext>
    </p:extLst>
  </p:cSld>
  <p:clrMapOvr>
    <a:masterClrMapping/>
  </p:clrMapOvr>
  <p:transition spd="slow" advClick="0" advTm="20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Visual tests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2D6CC-400B-403A-9965-B8C7C9B7A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275" y="1409700"/>
            <a:ext cx="3981450" cy="2324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A74862-BC54-4F32-B39B-C6F70E887F3D}"/>
              </a:ext>
            </a:extLst>
          </p:cNvPr>
          <p:cNvSpPr txBox="1"/>
          <p:nvPr/>
        </p:nvSpPr>
        <p:spPr>
          <a:xfrm>
            <a:off x="5208694" y="4549477"/>
            <a:ext cx="40463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(method-1, RPR up-</a:t>
            </a:r>
            <a:r>
              <a:rPr lang="fr-FR" dirty="0" err="1"/>
              <a:t>sampled</a:t>
            </a:r>
            <a:r>
              <a:rPr lang="fr-FR" dirty="0"/>
              <a:t> + ALF2,CCALF2)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461C3E-C203-4812-B65D-8C1ABFE828C9}"/>
              </a:ext>
            </a:extLst>
          </p:cNvPr>
          <p:cNvSpPr txBox="1"/>
          <p:nvPr/>
        </p:nvSpPr>
        <p:spPr>
          <a:xfrm>
            <a:off x="1223833" y="4549476"/>
            <a:ext cx="886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(QP=37)</a:t>
            </a:r>
          </a:p>
        </p:txBody>
      </p:sp>
    </p:spTree>
    <p:extLst>
      <p:ext uri="{BB962C8B-B14F-4D97-AF65-F5344CB8AC3E}">
        <p14:creationId xmlns:p14="http://schemas.microsoft.com/office/powerpoint/2010/main" val="2222201403"/>
      </p:ext>
    </p:extLst>
  </p:cSld>
  <p:clrMapOvr>
    <a:masterClrMapping/>
  </p:clrMapOvr>
  <p:transition spd="slow" advClick="0" advTm="20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Conclusion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dirty="0"/>
              <a:t>It is proposed to add an ALF post-filtering stage applied on the reconstructed up-sampled pictures when RPR is enabled</a:t>
            </a:r>
            <a:r>
              <a:rPr lang="en-CA" sz="1200" dirty="0"/>
              <a:t>.</a:t>
            </a:r>
          </a:p>
          <a:p>
            <a:pPr marL="514350" lvl="1" indent="-171450">
              <a:buFontTx/>
              <a:buChar char="-"/>
            </a:pPr>
            <a:r>
              <a:rPr lang="en-CA" dirty="0"/>
              <a:t>The BD-rate performance of RPR is improved in chroma by about 15% in RA, LDB, AI and provides some gains in luma.</a:t>
            </a:r>
          </a:p>
          <a:p>
            <a:pPr marL="514350" lvl="1" indent="-171450">
              <a:buFontTx/>
              <a:buChar char="-"/>
            </a:pPr>
            <a:r>
              <a:rPr lang="en-CA" dirty="0"/>
              <a:t>Seems regular ALF may be disabled on down-scaled pictures before up-scale.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  <a:p>
            <a:pPr marL="514350" lvl="1" indent="-171450">
              <a:buFontTx/>
              <a:buChar char="-"/>
            </a:pPr>
            <a:r>
              <a:rPr lang="en-CA" dirty="0"/>
              <a:t>It is proposed to enable RPR in ECM (code provided)</a:t>
            </a:r>
          </a:p>
          <a:p>
            <a:pPr marL="514350" lvl="1" indent="-171450">
              <a:buFontTx/>
              <a:buChar char="-"/>
            </a:pPr>
            <a:r>
              <a:rPr lang="en-CA" dirty="0"/>
              <a:t>It is proposed to study in RPR EE2</a:t>
            </a:r>
          </a:p>
          <a:p>
            <a:pPr marL="514350" lvl="1" indent="-171450">
              <a:buFontTx/>
              <a:buChar char="-"/>
            </a:pPr>
            <a:endParaRPr lang="en-CA" dirty="0"/>
          </a:p>
          <a:p>
            <a:pPr marL="514350" lvl="1" indent="-171450">
              <a:buFontTx/>
              <a:buChar char="-"/>
            </a:pPr>
            <a:r>
              <a:rPr lang="en-CA" dirty="0"/>
              <a:t>It is proposed some optional HLS to signal ALF-2, CCALF-2 in VVC (JVET-W0074)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426010689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Performance of RPR in VTM-11-NNVC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2F136D-EFD6-41A6-9ABC-22FA86273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356" y="2186427"/>
            <a:ext cx="6446647" cy="9870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4A5560-5CDA-471A-AB82-ACDE8CAA9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1356" y="3384276"/>
            <a:ext cx="6446648" cy="9949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1031185"/>
            <a:ext cx="818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sz="1200" dirty="0"/>
              <a:t>cfg-1 : all frames down-sampled by 2 horizontally and vertically (quarter size)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cfg-3 : per sequence, rate-based adaptive choice of full size or quarter size coding (cfg-1), keeping monotonous BD-rate curves</a:t>
            </a:r>
          </a:p>
          <a:p>
            <a:pPr marL="514350" lvl="1" indent="-171450">
              <a:buFontTx/>
              <a:buChar char="-"/>
            </a:pPr>
            <a:r>
              <a:rPr lang="en-CA" sz="1200" dirty="0"/>
              <a:t>For low bit rates, RPR allows competing with VVC at full resolution while reducing encoder and decoder complexity. But the chroma distortion may be significant.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Performance of RPR in ECM-1.0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sz="1200" dirty="0"/>
              <a:t>cfg-1 : all frames down-sampled by 2 horizontally and vertically (quarter size)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cfg-3 : per sequence, rate-based adaptive choice of full size or quarter size coding (cfg-1), keeping monotonous BD-rate curves</a:t>
            </a:r>
          </a:p>
          <a:p>
            <a:pPr marL="514350" lvl="1" indent="-171450">
              <a:buFontTx/>
              <a:buChar char="-"/>
            </a:pPr>
            <a:r>
              <a:rPr lang="en-CA" sz="1200" dirty="0"/>
              <a:t>For low bit rates, RPR allows competing with VVC at full resolution while reducing encoder and decoder complexity. But the chroma distortion may be significant.</a:t>
            </a:r>
            <a:endParaRPr lang="en-US" sz="1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77851B-66F1-493B-80D2-7CDEA1E52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356" y="2214783"/>
            <a:ext cx="6438963" cy="9647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F10DD2-B09E-4AB2-A497-8F6AAE209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1356" y="3388109"/>
            <a:ext cx="6438963" cy="96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55028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Proposal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CA" dirty="0"/>
              <a:t>Use an additional ALF process stage (ALF-2, CC-ALF-2) to reduce the distortion between the up-sampled reconstructed pictures and the original full-size pictures</a:t>
            </a:r>
            <a:r>
              <a:rPr lang="en-CA" sz="1200" dirty="0"/>
              <a:t>.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  <a:p>
            <a:pPr marL="514350" lvl="1" indent="-171450">
              <a:buFontTx/>
              <a:buChar char="-"/>
            </a:pPr>
            <a:r>
              <a:rPr lang="en-US" sz="1200" u="sng" dirty="0"/>
              <a:t>Method 1</a:t>
            </a:r>
            <a:r>
              <a:rPr lang="en-US" sz="1200" dirty="0"/>
              <a:t>: ALF-2 and CC-ALF-2 are applied on the re-scaled pictures. The coefficients of ALF-2 and CC-ALF-2 are derived so that to minimize the distortion between the up-sampled reconstructed samples (V0) and the original full-size pictures (V1).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291C6D-A9AC-47C5-B114-10C0323ED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141" y="2571750"/>
            <a:ext cx="6018681" cy="168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46590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Proposal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CA" dirty="0"/>
              <a:t>Use an additional ALF process stage (ALF-2, CC-ALF-2) to reduce the distortion between the up-sampled reconstructed pictures and the original full-size pictures</a:t>
            </a:r>
            <a:r>
              <a:rPr lang="en-CA" sz="1200" dirty="0"/>
              <a:t>.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  <a:p>
            <a:pPr marL="514350" lvl="1" indent="-171450">
              <a:buFontTx/>
              <a:buChar char="-"/>
            </a:pPr>
            <a:r>
              <a:rPr lang="en-US" sz="1200" u="sng" dirty="0"/>
              <a:t>Method 2</a:t>
            </a:r>
            <a:r>
              <a:rPr lang="en-US" sz="1200" dirty="0"/>
              <a:t>: ALF-2 is applied on the reconstructed low-res pictures and CC-ALF-2 is applied on the re-scaled pictures. The coefficients of ALF-2 are derived so that to minimize the distortion between the low-res reconstructed samples and the corresponding samples in the original full-size pictures (phase-0) (V2).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CB20BC-D420-4CC3-ADC3-B202296F5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289" y="2602486"/>
            <a:ext cx="7027782" cy="165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44338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CFG-1, Random Access</a:t>
            </a:r>
            <a:endParaRPr lang="en-CA" sz="1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F53278-C431-46E7-ACE1-0CC79182C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71" y="2712140"/>
            <a:ext cx="4086809" cy="754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07A6AC-8C40-43D0-823F-CA299C11C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71" y="3525450"/>
            <a:ext cx="4086809" cy="7614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92A084-4AF5-44E5-A2D0-F25CE999CC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3797" y="2710263"/>
            <a:ext cx="4572000" cy="7628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475283-C18E-4867-AF91-7DB1F80FC1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1480" y="3540676"/>
            <a:ext cx="4564317" cy="7531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AD5CC1E-1F14-4B56-8D8E-6B7797C35D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5999" y="1676933"/>
            <a:ext cx="4572001" cy="7586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1367034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b="1"/>
              <a:t>CFG-3, Random Access</a:t>
            </a:r>
            <a:endParaRPr lang="en-US" sz="1200" b="1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Method-1 (ALF-1 disabled)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Method-2 (ALF-1 disabled)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464E65-FD65-4FA6-AC2C-0643B557B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075" y="1682537"/>
            <a:ext cx="4559925" cy="7659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Anchor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E3AED0-D110-41A5-B745-0C342D8C0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690" y="2707708"/>
            <a:ext cx="4075107" cy="7685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2B4690C-B973-432F-B1BC-874280E290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691" y="3569324"/>
            <a:ext cx="4082790" cy="7600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87A8DED-4AB9-4058-8E9A-B1B62335F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1480" y="2690375"/>
            <a:ext cx="4559925" cy="7888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4F5073-88D5-4571-A93C-6C656D388F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9164" y="3572671"/>
            <a:ext cx="4559925" cy="75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75257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CFG-1, Low Delay B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864D500-A9A2-4086-B9C0-6AB58D673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660" y="1680760"/>
            <a:ext cx="4555339" cy="7600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9C6BEB9-9FFC-49A1-9E42-427B61771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39" y="3535024"/>
            <a:ext cx="4079124" cy="75878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E80823-6D2A-47D3-9410-52F5781F9C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2963" y="3524967"/>
            <a:ext cx="4570518" cy="7623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5D63BBD-2C98-4068-99F9-F5588E4C89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F824088-61E2-4687-BEF2-E698D1D0F0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452" y="2704403"/>
            <a:ext cx="4061512" cy="74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51542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CFG-3, Low Delay B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158296-9381-4029-8016-9F29FF29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9" y="1673748"/>
            <a:ext cx="4572000" cy="7670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AF8314-CFF5-492E-92A2-AD3BEF078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38" y="3521746"/>
            <a:ext cx="4086809" cy="7720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8B6D83-72FA-4418-B8D5-F63ADA0F24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AA723A6-CEFB-4B46-BAA9-D4534E99C6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0647" y="3524909"/>
            <a:ext cx="4562834" cy="7689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EEBB009-7437-4761-BF6A-4959C74796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672" y="2693353"/>
            <a:ext cx="4095975" cy="79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46195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17716</TotalTime>
  <Words>584</Words>
  <Application>Microsoft Office PowerPoint</Application>
  <PresentationFormat>On-screen Show (16:9)</PresentationFormat>
  <Paragraphs>105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517</cp:revision>
  <dcterms:created xsi:type="dcterms:W3CDTF">2019-10-21T15:02:13Z</dcterms:created>
  <dcterms:modified xsi:type="dcterms:W3CDTF">2021-07-09T23:01:17Z</dcterms:modified>
</cp:coreProperties>
</file>