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8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70" r:id="rId25"/>
    <p:sldId id="269" r:id="rId26"/>
    <p:sldId id="281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0333FD-0711-480B-8975-785DC3878D81}" v="32" dt="2021-07-08T13:47:47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1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6F0333FD-0711-480B-8975-785DC3878D81}"/>
    <pc:docChg chg="undo custSel addSld modSld">
      <pc:chgData name="Edouard Francois" userId="df04f631-6174-42c8-bfaa-959cef19a80a" providerId="ADAL" clId="{6F0333FD-0711-480B-8975-785DC3878D81}" dt="2021-07-08T13:48:06.894" v="759" actId="6549"/>
      <pc:docMkLst>
        <pc:docMk/>
      </pc:docMkLst>
      <pc:sldChg chg="modSp mod">
        <pc:chgData name="Edouard Francois" userId="df04f631-6174-42c8-bfaa-959cef19a80a" providerId="ADAL" clId="{6F0333FD-0711-480B-8975-785DC3878D81}" dt="2021-07-08T13:44:05.331" v="609" actId="6549"/>
        <pc:sldMkLst>
          <pc:docMk/>
          <pc:sldMk cId="3868613355" sldId="256"/>
        </pc:sldMkLst>
        <pc:spChg chg="mod">
          <ac:chgData name="Edouard Francois" userId="df04f631-6174-42c8-bfaa-959cef19a80a" providerId="ADAL" clId="{6F0333FD-0711-480B-8975-785DC3878D81}" dt="2021-07-08T13:44:05.331" v="609" actId="6549"/>
          <ac:spMkLst>
            <pc:docMk/>
            <pc:sldMk cId="3868613355" sldId="256"/>
            <ac:spMk id="3" creationId="{00000000-0000-0000-0000-000000000000}"/>
          </ac:spMkLst>
        </pc:spChg>
      </pc:sldChg>
      <pc:sldChg chg="modSp">
        <pc:chgData name="Edouard Francois" userId="df04f631-6174-42c8-bfaa-959cef19a80a" providerId="ADAL" clId="{6F0333FD-0711-480B-8975-785DC3878D81}" dt="2021-07-08T13:46:55.821" v="637" actId="207"/>
        <pc:sldMkLst>
          <pc:docMk/>
          <pc:sldMk cId="2520952020" sldId="268"/>
        </pc:sldMkLst>
        <pc:spChg chg="mod">
          <ac:chgData name="Edouard Francois" userId="df04f631-6174-42c8-bfaa-959cef19a80a" providerId="ADAL" clId="{6F0333FD-0711-480B-8975-785DC3878D81}" dt="2021-07-08T13:46:55.821" v="637" actId="207"/>
          <ac:spMkLst>
            <pc:docMk/>
            <pc:sldMk cId="2520952020" sldId="268"/>
            <ac:spMk id="6" creationId="{00000000-0000-0000-0000-000000000000}"/>
          </ac:spMkLst>
        </pc:spChg>
      </pc:sldChg>
      <pc:sldChg chg="addSp modSp mod">
        <pc:chgData name="Edouard Francois" userId="df04f631-6174-42c8-bfaa-959cef19a80a" providerId="ADAL" clId="{6F0333FD-0711-480B-8975-785DC3878D81}" dt="2021-07-08T13:45:05.937" v="614" actId="404"/>
        <pc:sldMkLst>
          <pc:docMk/>
          <pc:sldMk cId="163171271" sldId="270"/>
        </pc:sldMkLst>
        <pc:spChg chg="mod">
          <ac:chgData name="Edouard Francois" userId="df04f631-6174-42c8-bfaa-959cef19a80a" providerId="ADAL" clId="{6F0333FD-0711-480B-8975-785DC3878D81}" dt="2021-07-08T13:38:57.812" v="450" actId="20577"/>
          <ac:spMkLst>
            <pc:docMk/>
            <pc:sldMk cId="163171271" sldId="270"/>
            <ac:spMk id="2" creationId="{00000000-0000-0000-0000-000000000000}"/>
          </ac:spMkLst>
        </pc:spChg>
        <pc:spChg chg="add mod">
          <ac:chgData name="Edouard Francois" userId="df04f631-6174-42c8-bfaa-959cef19a80a" providerId="ADAL" clId="{6F0333FD-0711-480B-8975-785DC3878D81}" dt="2021-07-08T13:45:05.937" v="614" actId="404"/>
          <ac:spMkLst>
            <pc:docMk/>
            <pc:sldMk cId="163171271" sldId="270"/>
            <ac:spMk id="4" creationId="{B70B3E0C-A8C5-4AED-A57C-88596BA839C8}"/>
          </ac:spMkLst>
        </pc:spChg>
      </pc:sldChg>
      <pc:sldChg chg="modSp">
        <pc:chgData name="Edouard Francois" userId="df04f631-6174-42c8-bfaa-959cef19a80a" providerId="ADAL" clId="{6F0333FD-0711-480B-8975-785DC3878D81}" dt="2021-07-08T13:46:58.643" v="638"/>
        <pc:sldMkLst>
          <pc:docMk/>
          <pc:sldMk cId="2988030121" sldId="271"/>
        </pc:sldMkLst>
        <pc:spChg chg="mod">
          <ac:chgData name="Edouard Francois" userId="df04f631-6174-42c8-bfaa-959cef19a80a" providerId="ADAL" clId="{6F0333FD-0711-480B-8975-785DC3878D81}" dt="2021-07-08T13:46:58.643" v="638"/>
          <ac:spMkLst>
            <pc:docMk/>
            <pc:sldMk cId="2988030121" sldId="271"/>
            <ac:spMk id="6" creationId="{00000000-0000-0000-0000-000000000000}"/>
          </ac:spMkLst>
        </pc:spChg>
      </pc:sldChg>
      <pc:sldChg chg="modSp">
        <pc:chgData name="Edouard Francois" userId="df04f631-6174-42c8-bfaa-959cef19a80a" providerId="ADAL" clId="{6F0333FD-0711-480B-8975-785DC3878D81}" dt="2021-07-08T13:47:00.315" v="639"/>
        <pc:sldMkLst>
          <pc:docMk/>
          <pc:sldMk cId="296344322" sldId="272"/>
        </pc:sldMkLst>
        <pc:spChg chg="mod">
          <ac:chgData name="Edouard Francois" userId="df04f631-6174-42c8-bfaa-959cef19a80a" providerId="ADAL" clId="{6F0333FD-0711-480B-8975-785DC3878D81}" dt="2021-07-08T13:47:00.315" v="639"/>
          <ac:spMkLst>
            <pc:docMk/>
            <pc:sldMk cId="296344322" sldId="272"/>
            <ac:spMk id="6" creationId="{00000000-0000-0000-0000-000000000000}"/>
          </ac:spMkLst>
        </pc:spChg>
      </pc:sldChg>
      <pc:sldChg chg="modSp">
        <pc:chgData name="Edouard Francois" userId="df04f631-6174-42c8-bfaa-959cef19a80a" providerId="ADAL" clId="{6F0333FD-0711-480B-8975-785DC3878D81}" dt="2021-07-08T13:47:01.747" v="640"/>
        <pc:sldMkLst>
          <pc:docMk/>
          <pc:sldMk cId="2013236308" sldId="273"/>
        </pc:sldMkLst>
        <pc:spChg chg="mod">
          <ac:chgData name="Edouard Francois" userId="df04f631-6174-42c8-bfaa-959cef19a80a" providerId="ADAL" clId="{6F0333FD-0711-480B-8975-785DC3878D81}" dt="2021-07-08T13:47:01.747" v="640"/>
          <ac:spMkLst>
            <pc:docMk/>
            <pc:sldMk cId="2013236308" sldId="273"/>
            <ac:spMk id="6" creationId="{00000000-0000-0000-0000-000000000000}"/>
          </ac:spMkLst>
        </pc:spChg>
      </pc:sldChg>
      <pc:sldChg chg="modSp">
        <pc:chgData name="Edouard Francois" userId="df04f631-6174-42c8-bfaa-959cef19a80a" providerId="ADAL" clId="{6F0333FD-0711-480B-8975-785DC3878D81}" dt="2021-07-08T13:47:03.612" v="641"/>
        <pc:sldMkLst>
          <pc:docMk/>
          <pc:sldMk cId="1601688228" sldId="274"/>
        </pc:sldMkLst>
        <pc:spChg chg="mod">
          <ac:chgData name="Edouard Francois" userId="df04f631-6174-42c8-bfaa-959cef19a80a" providerId="ADAL" clId="{6F0333FD-0711-480B-8975-785DC3878D81}" dt="2021-07-08T13:47:03.612" v="641"/>
          <ac:spMkLst>
            <pc:docMk/>
            <pc:sldMk cId="1601688228" sldId="274"/>
            <ac:spMk id="6" creationId="{00000000-0000-0000-0000-000000000000}"/>
          </ac:spMkLst>
        </pc:spChg>
      </pc:sldChg>
      <pc:sldChg chg="modSp mod">
        <pc:chgData name="Edouard Francois" userId="df04f631-6174-42c8-bfaa-959cef19a80a" providerId="ADAL" clId="{6F0333FD-0711-480B-8975-785DC3878D81}" dt="2021-07-08T13:45:49.283" v="636" actId="20577"/>
        <pc:sldMkLst>
          <pc:docMk/>
          <pc:sldMk cId="3175736857" sldId="276"/>
        </pc:sldMkLst>
        <pc:spChg chg="mod">
          <ac:chgData name="Edouard Francois" userId="df04f631-6174-42c8-bfaa-959cef19a80a" providerId="ADAL" clId="{6F0333FD-0711-480B-8975-785DC3878D81}" dt="2021-07-08T13:45:49.283" v="636" actId="20577"/>
          <ac:spMkLst>
            <pc:docMk/>
            <pc:sldMk cId="3175736857" sldId="276"/>
            <ac:spMk id="3" creationId="{00000000-0000-0000-0000-000000000000}"/>
          </ac:spMkLst>
        </pc:spChg>
        <pc:graphicFrameChg chg="mod">
          <ac:chgData name="Edouard Francois" userId="df04f631-6174-42c8-bfaa-959cef19a80a" providerId="ADAL" clId="{6F0333FD-0711-480B-8975-785DC3878D81}" dt="2021-07-08T13:37:42.177" v="427" actId="1035"/>
          <ac:graphicFrameMkLst>
            <pc:docMk/>
            <pc:sldMk cId="3175736857" sldId="276"/>
            <ac:graphicFrameMk id="4" creationId="{00000000-0000-0000-0000-000000000000}"/>
          </ac:graphicFrameMkLst>
        </pc:graphicFrameChg>
      </pc:sldChg>
      <pc:sldChg chg="addSp delSp modSp mod">
        <pc:chgData name="Edouard Francois" userId="df04f631-6174-42c8-bfaa-959cef19a80a" providerId="ADAL" clId="{6F0333FD-0711-480B-8975-785DC3878D81}" dt="2021-07-08T13:43:20.038" v="535" actId="1076"/>
        <pc:sldMkLst>
          <pc:docMk/>
          <pc:sldMk cId="1459823238" sldId="278"/>
        </pc:sldMkLst>
        <pc:spChg chg="mod">
          <ac:chgData name="Edouard Francois" userId="df04f631-6174-42c8-bfaa-959cef19a80a" providerId="ADAL" clId="{6F0333FD-0711-480B-8975-785DC3878D81}" dt="2021-07-08T13:43:08.394" v="534" actId="1036"/>
          <ac:spMkLst>
            <pc:docMk/>
            <pc:sldMk cId="1459823238" sldId="278"/>
            <ac:spMk id="7" creationId="{00000000-0000-0000-0000-000000000000}"/>
          </ac:spMkLst>
        </pc:spChg>
        <pc:picChg chg="del">
          <ac:chgData name="Edouard Francois" userId="df04f631-6174-42c8-bfaa-959cef19a80a" providerId="ADAL" clId="{6F0333FD-0711-480B-8975-785DC3878D81}" dt="2021-07-08T13:42:54.277" v="504" actId="478"/>
          <ac:picMkLst>
            <pc:docMk/>
            <pc:sldMk cId="1459823238" sldId="278"/>
            <ac:picMk id="6" creationId="{00000000-0000-0000-0000-000000000000}"/>
          </ac:picMkLst>
        </pc:picChg>
        <pc:picChg chg="add mod">
          <ac:chgData name="Edouard Francois" userId="df04f631-6174-42c8-bfaa-959cef19a80a" providerId="ADAL" clId="{6F0333FD-0711-480B-8975-785DC3878D81}" dt="2021-07-08T13:43:20.038" v="535" actId="1076"/>
          <ac:picMkLst>
            <pc:docMk/>
            <pc:sldMk cId="1459823238" sldId="278"/>
            <ac:picMk id="8" creationId="{89F9A42E-4477-4DC9-A830-307BE940D5D3}"/>
          </ac:picMkLst>
        </pc:picChg>
      </pc:sldChg>
      <pc:sldChg chg="addSp delSp modSp mod">
        <pc:chgData name="Edouard Francois" userId="df04f631-6174-42c8-bfaa-959cef19a80a" providerId="ADAL" clId="{6F0333FD-0711-480B-8975-785DC3878D81}" dt="2021-07-08T13:45:32.369" v="633" actId="1035"/>
        <pc:sldMkLst>
          <pc:docMk/>
          <pc:sldMk cId="876171232" sldId="280"/>
        </pc:sldMkLst>
        <pc:spChg chg="mod">
          <ac:chgData name="Edouard Francois" userId="df04f631-6174-42c8-bfaa-959cef19a80a" providerId="ADAL" clId="{6F0333FD-0711-480B-8975-785DC3878D81}" dt="2021-07-08T13:41:44.377" v="471" actId="6549"/>
          <ac:spMkLst>
            <pc:docMk/>
            <pc:sldMk cId="876171232" sldId="280"/>
            <ac:spMk id="3" creationId="{00000000-0000-0000-0000-000000000000}"/>
          </ac:spMkLst>
        </pc:spChg>
        <pc:spChg chg="mod">
          <ac:chgData name="Edouard Francois" userId="df04f631-6174-42c8-bfaa-959cef19a80a" providerId="ADAL" clId="{6F0333FD-0711-480B-8975-785DC3878D81}" dt="2021-07-08T13:45:32.369" v="633" actId="1035"/>
          <ac:spMkLst>
            <pc:docMk/>
            <pc:sldMk cId="876171232" sldId="280"/>
            <ac:spMk id="5" creationId="{00000000-0000-0000-0000-000000000000}"/>
          </ac:spMkLst>
        </pc:spChg>
        <pc:picChg chg="del">
          <ac:chgData name="Edouard Francois" userId="df04f631-6174-42c8-bfaa-959cef19a80a" providerId="ADAL" clId="{6F0333FD-0711-480B-8975-785DC3878D81}" dt="2021-07-08T13:41:37.355" v="468" actId="478"/>
          <ac:picMkLst>
            <pc:docMk/>
            <pc:sldMk cId="876171232" sldId="280"/>
            <ac:picMk id="4" creationId="{00000000-0000-0000-0000-000000000000}"/>
          </ac:picMkLst>
        </pc:picChg>
        <pc:picChg chg="add mod">
          <ac:chgData name="Edouard Francois" userId="df04f631-6174-42c8-bfaa-959cef19a80a" providerId="ADAL" clId="{6F0333FD-0711-480B-8975-785DC3878D81}" dt="2021-07-08T13:45:28.327" v="615" actId="14100"/>
          <ac:picMkLst>
            <pc:docMk/>
            <pc:sldMk cId="876171232" sldId="280"/>
            <ac:picMk id="6" creationId="{107B42EF-D7F5-4424-9658-8F26B94F4DCF}"/>
          </ac:picMkLst>
        </pc:picChg>
      </pc:sldChg>
      <pc:sldChg chg="modSp new mod">
        <pc:chgData name="Edouard Francois" userId="df04f631-6174-42c8-bfaa-959cef19a80a" providerId="ADAL" clId="{6F0333FD-0711-480B-8975-785DC3878D81}" dt="2021-07-08T13:48:06.894" v="759" actId="6549"/>
        <pc:sldMkLst>
          <pc:docMk/>
          <pc:sldMk cId="3113738519" sldId="282"/>
        </pc:sldMkLst>
        <pc:spChg chg="mod">
          <ac:chgData name="Edouard Francois" userId="df04f631-6174-42c8-bfaa-959cef19a80a" providerId="ADAL" clId="{6F0333FD-0711-480B-8975-785DC3878D81}" dt="2021-07-08T13:47:18.611" v="653" actId="20577"/>
          <ac:spMkLst>
            <pc:docMk/>
            <pc:sldMk cId="3113738519" sldId="282"/>
            <ac:spMk id="2" creationId="{2085BC60-49B1-46D2-8609-A35D084B540F}"/>
          </ac:spMkLst>
        </pc:spChg>
        <pc:spChg chg="mod">
          <ac:chgData name="Edouard Francois" userId="df04f631-6174-42c8-bfaa-959cef19a80a" providerId="ADAL" clId="{6F0333FD-0711-480B-8975-785DC3878D81}" dt="2021-07-08T13:48:06.894" v="759" actId="6549"/>
          <ac:spMkLst>
            <pc:docMk/>
            <pc:sldMk cId="3113738519" sldId="282"/>
            <ac:spMk id="3" creationId="{1D16F759-DD65-4AF0-9C2C-8641E1505B3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6037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727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265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76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967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6945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923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250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2658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91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4876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E37BB-F7E6-46BF-B6C3-51781DD51A64}" type="datetimeFigureOut">
              <a:rPr lang="de-DE" smtClean="0"/>
              <a:t>08.07.2021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C67AC-B5BC-4415-A35F-86CAC7117B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140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lab.lms.tf.fau.de/LMS/vtm-analyzer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JVET-W0071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AHG9: Green Metadata SEI message </a:t>
            </a:r>
            <a:r>
              <a:rPr lang="en-CA" b="1" dirty="0"/>
              <a:t>for VVC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de-DE" b="1" dirty="0"/>
              <a:t>C. Herglotz</a:t>
            </a:r>
            <a:r>
              <a:rPr lang="de-DE" dirty="0"/>
              <a:t>, M. </a:t>
            </a:r>
            <a:r>
              <a:rPr lang="de-DE" dirty="0" err="1"/>
              <a:t>Kränzler</a:t>
            </a:r>
            <a:r>
              <a:rPr lang="de-DE" dirty="0"/>
              <a:t>, A. Kaup, E. Francois, M. Radosavljevic, </a:t>
            </a:r>
            <a:br>
              <a:rPr lang="de-DE" dirty="0"/>
            </a:br>
            <a:r>
              <a:rPr lang="de-DE" dirty="0"/>
              <a:t>E. Reinhard, </a:t>
            </a:r>
            <a:r>
              <a:rPr lang="en-US" dirty="0"/>
              <a:t>X. Ducloux, D. Menard, </a:t>
            </a:r>
            <a:r>
              <a:rPr lang="en-CA" dirty="0"/>
              <a:t>Y. He, M. Coban, D. Rusanovskyy, M. Karczewicz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/>
              <a:t>FAU, </a:t>
            </a:r>
            <a:r>
              <a:rPr lang="en-CA" dirty="0" err="1"/>
              <a:t>InterDigital</a:t>
            </a:r>
            <a:r>
              <a:rPr lang="en-CA" dirty="0"/>
              <a:t>, Harmonic, INSA, Qualcomm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8613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VVdeC</a:t>
            </a:r>
            <a:r>
              <a:rPr lang="de-DE" dirty="0"/>
              <a:t> v1.0.0 (</a:t>
            </a:r>
            <a:r>
              <a:rPr lang="de-DE" dirty="0" err="1"/>
              <a:t>part</a:t>
            </a:r>
            <a:r>
              <a:rPr lang="de-DE" dirty="0"/>
              <a:t> 1)</a:t>
            </a:r>
            <a:endParaRPr lang="de-DE" sz="12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06891"/>
              </p:ext>
            </p:extLst>
          </p:nvPr>
        </p:nvGraphicFramePr>
        <p:xfrm>
          <a:off x="1378106" y="2629194"/>
          <a:ext cx="9604632" cy="3474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046">
                  <a:extLst>
                    <a:ext uri="{9D8B030D-6E8A-4147-A177-3AD203B41FA5}">
                      <a16:colId xmlns:a16="http://schemas.microsoft.com/office/drawing/2014/main" val="65283669"/>
                    </a:ext>
                  </a:extLst>
                </a:gridCol>
                <a:gridCol w="616979">
                  <a:extLst>
                    <a:ext uri="{9D8B030D-6E8A-4147-A177-3AD203B41FA5}">
                      <a16:colId xmlns:a16="http://schemas.microsoft.com/office/drawing/2014/main" val="344153915"/>
                    </a:ext>
                  </a:extLst>
                </a:gridCol>
                <a:gridCol w="674822">
                  <a:extLst>
                    <a:ext uri="{9D8B030D-6E8A-4147-A177-3AD203B41FA5}">
                      <a16:colId xmlns:a16="http://schemas.microsoft.com/office/drawing/2014/main" val="2820504308"/>
                    </a:ext>
                  </a:extLst>
                </a:gridCol>
                <a:gridCol w="674822">
                  <a:extLst>
                    <a:ext uri="{9D8B030D-6E8A-4147-A177-3AD203B41FA5}">
                      <a16:colId xmlns:a16="http://schemas.microsoft.com/office/drawing/2014/main" val="2057528719"/>
                    </a:ext>
                  </a:extLst>
                </a:gridCol>
                <a:gridCol w="616979">
                  <a:extLst>
                    <a:ext uri="{9D8B030D-6E8A-4147-A177-3AD203B41FA5}">
                      <a16:colId xmlns:a16="http://schemas.microsoft.com/office/drawing/2014/main" val="2915529576"/>
                    </a:ext>
                  </a:extLst>
                </a:gridCol>
                <a:gridCol w="636259">
                  <a:extLst>
                    <a:ext uri="{9D8B030D-6E8A-4147-A177-3AD203B41FA5}">
                      <a16:colId xmlns:a16="http://schemas.microsoft.com/office/drawing/2014/main" val="3588208121"/>
                    </a:ext>
                  </a:extLst>
                </a:gridCol>
                <a:gridCol w="713383">
                  <a:extLst>
                    <a:ext uri="{9D8B030D-6E8A-4147-A177-3AD203B41FA5}">
                      <a16:colId xmlns:a16="http://schemas.microsoft.com/office/drawing/2014/main" val="3988313683"/>
                    </a:ext>
                  </a:extLst>
                </a:gridCol>
                <a:gridCol w="952461">
                  <a:extLst>
                    <a:ext uri="{9D8B030D-6E8A-4147-A177-3AD203B41FA5}">
                      <a16:colId xmlns:a16="http://schemas.microsoft.com/office/drawing/2014/main" val="3429438242"/>
                    </a:ext>
                  </a:extLst>
                </a:gridCol>
                <a:gridCol w="1048865">
                  <a:extLst>
                    <a:ext uri="{9D8B030D-6E8A-4147-A177-3AD203B41FA5}">
                      <a16:colId xmlns:a16="http://schemas.microsoft.com/office/drawing/2014/main" val="2097959052"/>
                    </a:ext>
                  </a:extLst>
                </a:gridCol>
                <a:gridCol w="1197325">
                  <a:extLst>
                    <a:ext uri="{9D8B030D-6E8A-4147-A177-3AD203B41FA5}">
                      <a16:colId xmlns:a16="http://schemas.microsoft.com/office/drawing/2014/main" val="1678108015"/>
                    </a:ext>
                  </a:extLst>
                </a:gridCol>
                <a:gridCol w="1026691">
                  <a:extLst>
                    <a:ext uri="{9D8B030D-6E8A-4147-A177-3AD203B41FA5}">
                      <a16:colId xmlns:a16="http://schemas.microsoft.com/office/drawing/2014/main" val="3311183648"/>
                    </a:ext>
                  </a:extLst>
                </a:gridCol>
              </a:tblGrid>
              <a:tr h="171247">
                <a:tc>
                  <a:txBody>
                    <a:bodyPr/>
                    <a:lstStyle/>
                    <a:p>
                      <a:endParaRPr lang="de-DE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BDRU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RelDecEnergy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RelDecTime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58887918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ALLOFF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37,38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-32,54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-25,17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29,79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75,23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139,36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28,46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-34,76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64,44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71,65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553067590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NOALF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-11,52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-10,84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2,61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39,02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5,67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-12,33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87,15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87,73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43554368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NODBF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-5,84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-3,33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-5,77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94,12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96,60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95361319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ALLLP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29,01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23,82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62,51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72,52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23,65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-1,83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95,47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97,76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383060663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NODMVR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-1,87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-2,32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98,18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99,20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88611162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ALLLB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24,13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19,57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53,73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58,57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19,43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97,24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99,26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309563762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MTS2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-0,50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-0,26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-0,61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99,65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023905773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100,00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833185882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TU32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4,45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100,00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654793403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NOSAO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99,68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100,01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919722722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NOAffine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2,40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2,47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99,07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100,07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480126109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NOLMCS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-1,20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99,70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100,28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543491329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MTS3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-1,13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100,28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100,52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4138397539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NOPROF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100,50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100,71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638835030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NOLMChroma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3,86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17,72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22,58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99,89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100,83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4195440521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NOMIP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-1,42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100,68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100,95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9509293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NOLFNST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100,39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101,14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426858404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NOMTS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100,89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101,24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58561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590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VVdeC</a:t>
            </a:r>
            <a:r>
              <a:rPr lang="de-DE" dirty="0"/>
              <a:t> v1.0.0 (</a:t>
            </a:r>
            <a:r>
              <a:rPr lang="de-DE" dirty="0" err="1"/>
              <a:t>part</a:t>
            </a:r>
            <a:r>
              <a:rPr lang="de-DE" dirty="0"/>
              <a:t> 2)</a:t>
            </a:r>
            <a:endParaRPr lang="de-DE" sz="12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191292"/>
              </p:ext>
            </p:extLst>
          </p:nvPr>
        </p:nvGraphicFramePr>
        <p:xfrm>
          <a:off x="1378106" y="2629194"/>
          <a:ext cx="9604632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046">
                  <a:extLst>
                    <a:ext uri="{9D8B030D-6E8A-4147-A177-3AD203B41FA5}">
                      <a16:colId xmlns:a16="http://schemas.microsoft.com/office/drawing/2014/main" val="65283669"/>
                    </a:ext>
                  </a:extLst>
                </a:gridCol>
                <a:gridCol w="616979">
                  <a:extLst>
                    <a:ext uri="{9D8B030D-6E8A-4147-A177-3AD203B41FA5}">
                      <a16:colId xmlns:a16="http://schemas.microsoft.com/office/drawing/2014/main" val="344153915"/>
                    </a:ext>
                  </a:extLst>
                </a:gridCol>
                <a:gridCol w="674822">
                  <a:extLst>
                    <a:ext uri="{9D8B030D-6E8A-4147-A177-3AD203B41FA5}">
                      <a16:colId xmlns:a16="http://schemas.microsoft.com/office/drawing/2014/main" val="2820504308"/>
                    </a:ext>
                  </a:extLst>
                </a:gridCol>
                <a:gridCol w="674822">
                  <a:extLst>
                    <a:ext uri="{9D8B030D-6E8A-4147-A177-3AD203B41FA5}">
                      <a16:colId xmlns:a16="http://schemas.microsoft.com/office/drawing/2014/main" val="2057528719"/>
                    </a:ext>
                  </a:extLst>
                </a:gridCol>
                <a:gridCol w="616979">
                  <a:extLst>
                    <a:ext uri="{9D8B030D-6E8A-4147-A177-3AD203B41FA5}">
                      <a16:colId xmlns:a16="http://schemas.microsoft.com/office/drawing/2014/main" val="2915529576"/>
                    </a:ext>
                  </a:extLst>
                </a:gridCol>
                <a:gridCol w="636259">
                  <a:extLst>
                    <a:ext uri="{9D8B030D-6E8A-4147-A177-3AD203B41FA5}">
                      <a16:colId xmlns:a16="http://schemas.microsoft.com/office/drawing/2014/main" val="3588208121"/>
                    </a:ext>
                  </a:extLst>
                </a:gridCol>
                <a:gridCol w="713383">
                  <a:extLst>
                    <a:ext uri="{9D8B030D-6E8A-4147-A177-3AD203B41FA5}">
                      <a16:colId xmlns:a16="http://schemas.microsoft.com/office/drawing/2014/main" val="3988313683"/>
                    </a:ext>
                  </a:extLst>
                </a:gridCol>
                <a:gridCol w="952461">
                  <a:extLst>
                    <a:ext uri="{9D8B030D-6E8A-4147-A177-3AD203B41FA5}">
                      <a16:colId xmlns:a16="http://schemas.microsoft.com/office/drawing/2014/main" val="3429438242"/>
                    </a:ext>
                  </a:extLst>
                </a:gridCol>
                <a:gridCol w="1048865">
                  <a:extLst>
                    <a:ext uri="{9D8B030D-6E8A-4147-A177-3AD203B41FA5}">
                      <a16:colId xmlns:a16="http://schemas.microsoft.com/office/drawing/2014/main" val="2097959052"/>
                    </a:ext>
                  </a:extLst>
                </a:gridCol>
                <a:gridCol w="1197325">
                  <a:extLst>
                    <a:ext uri="{9D8B030D-6E8A-4147-A177-3AD203B41FA5}">
                      <a16:colId xmlns:a16="http://schemas.microsoft.com/office/drawing/2014/main" val="1678108015"/>
                    </a:ext>
                  </a:extLst>
                </a:gridCol>
                <a:gridCol w="1026691">
                  <a:extLst>
                    <a:ext uri="{9D8B030D-6E8A-4147-A177-3AD203B41FA5}">
                      <a16:colId xmlns:a16="http://schemas.microsoft.com/office/drawing/2014/main" val="3311183648"/>
                    </a:ext>
                  </a:extLst>
                </a:gridCol>
              </a:tblGrid>
              <a:tr h="171247">
                <a:tc>
                  <a:txBody>
                    <a:bodyPr/>
                    <a:lstStyle/>
                    <a:p>
                      <a:endParaRPr lang="de-DE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BDRU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RelDecEnergy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RelDecTime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58887918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NOTMVP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101,30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00174792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NOBIO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-0,49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-0,81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101,32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369154064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NOMRL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100,97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101,41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482995971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NOSBT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101,78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75796353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NOCIIP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100,99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101,80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402166267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NOMMVD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101,43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102,06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198196930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NOSbTMVP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2,07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102,08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36169060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NOISP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100,91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102,13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75235382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NOCCALF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2,61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1,66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14,68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102,23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2161772024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NOSMVD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1,66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101,66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102,49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57711264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NOGPM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101,90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102,73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13955783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NOJointCbCr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2,91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1,54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101,60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102,95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08839803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NOBCW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3,65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2,24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102,32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103,41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459279356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noHV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1,68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3,85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101,77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103,84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60034871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noPLANAR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101,59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103,86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382178371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NODepQuant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2,90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3,67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103,26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103,92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4209907781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noDC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3,91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102,12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103,92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627807305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NOIMV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2,92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102,83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103,98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841323294"/>
                  </a:ext>
                </a:extLst>
              </a:tr>
              <a:tr h="112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CTU64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9,64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5,62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8,31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107,59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109,83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812" marR="42812" marT="0" marB="0"/>
                </a:tc>
                <a:extLst>
                  <a:ext uri="{0D108BD9-81ED-4DB2-BD59-A6C34878D82A}">
                    <a16:rowId xmlns:a16="http://schemas.microsoft.com/office/drawing/2014/main" val="1710907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531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time </a:t>
            </a:r>
            <a:r>
              <a:rPr lang="de-DE" dirty="0" err="1"/>
              <a:t>modeling</a:t>
            </a:r>
            <a:r>
              <a:rPr lang="de-DE" dirty="0"/>
              <a:t>	</a:t>
            </a:r>
            <a:endParaRPr lang="de-DE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e>
                        <m:sub>
                          <m:r>
                            <m:rPr>
                              <m:nor/>
                            </m:rPr>
                            <a:rPr lang="de-DE" i="0">
                              <a:latin typeface="Cambria Math" panose="02040503050406030204" pitchFamily="18" charset="0"/>
                            </a:rPr>
                            <m:t>decode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Decoding time </a:t>
                </a:r>
                <a:endParaRPr lang="de-DE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Index of a tool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	Frequency of occurrence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i="1" dirty="0">
                  <a:effectLst/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Estimated complexity for a single execution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dirty="0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  <a:blipFill>
                <a:blip r:embed="rId3"/>
                <a:stretch>
                  <a:fillRect t="-1970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0952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time </a:t>
            </a:r>
            <a:r>
              <a:rPr lang="de-DE" dirty="0" err="1"/>
              <a:t>modeling</a:t>
            </a:r>
            <a:r>
              <a:rPr lang="de-DE" dirty="0"/>
              <a:t>	</a:t>
            </a:r>
            <a:endParaRPr lang="de-DE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e>
                        <m:sub>
                          <m:r>
                            <m:rPr>
                              <m:nor/>
                            </m:rPr>
                            <a:rPr lang="de-DE" i="0">
                              <a:latin typeface="Cambria Math" panose="02040503050406030204" pitchFamily="18" charset="0"/>
                            </a:rPr>
                            <m:t>decode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Decoding time </a:t>
                </a:r>
                <a:endParaRPr lang="de-DE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Index of a tool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	Frequency of occurrence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i="1" dirty="0">
                  <a:solidFill>
                    <a:srgbClr val="FF0000"/>
                  </a:solidFill>
                  <a:effectLst/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Estimated complexity for a single execution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dirty="0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  <a:blipFill>
                <a:blip r:embed="rId3"/>
                <a:stretch>
                  <a:fillRect t="-1970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bgerundete rechteckige Legende 4"/>
          <p:cNvSpPr/>
          <p:nvPr/>
        </p:nvSpPr>
        <p:spPr>
          <a:xfrm>
            <a:off x="7894982" y="2846487"/>
            <a:ext cx="3458818" cy="1520687"/>
          </a:xfrm>
          <a:prstGeom prst="wedgeRoundRectCallout">
            <a:avLst>
              <a:gd name="adj1" fmla="val -118540"/>
              <a:gd name="adj2" fmla="val 4363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Block </a:t>
            </a:r>
            <a:r>
              <a:rPr lang="de-DE" dirty="0" err="1"/>
              <a:t>size</a:t>
            </a:r>
            <a:r>
              <a:rPr lang="de-DE" dirty="0"/>
              <a:t>, bi-</a:t>
            </a:r>
            <a:r>
              <a:rPr lang="de-DE" dirty="0" err="1"/>
              <a:t>prediction</a:t>
            </a:r>
            <a:r>
              <a:rPr lang="de-DE" dirty="0"/>
              <a:t>, DMVR, DF </a:t>
            </a:r>
            <a:r>
              <a:rPr lang="de-DE" dirty="0" err="1"/>
              <a:t>instances</a:t>
            </a:r>
            <a:r>
              <a:rPr lang="de-DE" dirty="0"/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2988030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time </a:t>
            </a:r>
            <a:r>
              <a:rPr lang="de-DE" dirty="0" err="1"/>
              <a:t>modeling</a:t>
            </a:r>
            <a:r>
              <a:rPr lang="de-DE" dirty="0"/>
              <a:t>	</a:t>
            </a:r>
            <a:endParaRPr lang="de-DE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e>
                        <m:sub>
                          <m:r>
                            <m:rPr>
                              <m:nor/>
                            </m:rPr>
                            <a:rPr lang="de-DE" i="0">
                              <a:latin typeface="Cambria Math" panose="02040503050406030204" pitchFamily="18" charset="0"/>
                            </a:rPr>
                            <m:t>decode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Decoding time </a:t>
                </a:r>
                <a:endParaRPr lang="de-DE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Index of a tool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	Frequency of occurrence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i="1" dirty="0">
                  <a:solidFill>
                    <a:srgbClr val="FF0000"/>
                  </a:solidFill>
                  <a:effectLst/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Estimated complexity for a single execution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dirty="0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  <a:blipFill>
                <a:blip r:embed="rId3"/>
                <a:stretch>
                  <a:fillRect t="-1970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bgerundete rechteckige Legende 4"/>
          <p:cNvSpPr/>
          <p:nvPr/>
        </p:nvSpPr>
        <p:spPr>
          <a:xfrm>
            <a:off x="7894982" y="2846487"/>
            <a:ext cx="3458818" cy="1520687"/>
          </a:xfrm>
          <a:prstGeom prst="wedgeRoundRectCallout">
            <a:avLst>
              <a:gd name="adj1" fmla="val -119689"/>
              <a:gd name="adj2" fmla="val 2402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Training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obtained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analysis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344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time </a:t>
            </a:r>
            <a:r>
              <a:rPr lang="de-DE" dirty="0" err="1"/>
              <a:t>modeling</a:t>
            </a:r>
            <a:r>
              <a:rPr lang="de-DE" dirty="0"/>
              <a:t>	</a:t>
            </a:r>
            <a:endParaRPr lang="de-DE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e>
                        <m:sub>
                          <m:r>
                            <m:rPr>
                              <m:nor/>
                            </m:rPr>
                            <a:rPr lang="de-DE" i="0">
                              <a:latin typeface="Cambria Math" panose="02040503050406030204" pitchFamily="18" charset="0"/>
                            </a:rPr>
                            <m:t>decode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Decoding time </a:t>
                </a:r>
                <a:endParaRPr lang="de-DE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Index of a tool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	Frequency of occurrence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i="1" dirty="0">
                  <a:solidFill>
                    <a:srgbClr val="FF0000"/>
                  </a:solidFill>
                  <a:effectLst/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Estimated complexity for a single execution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dirty="0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  <a:blipFill>
                <a:blip r:embed="rId3"/>
                <a:stretch>
                  <a:fillRect t="-1970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bgerundete rechteckige Legende 4"/>
          <p:cNvSpPr/>
          <p:nvPr/>
        </p:nvSpPr>
        <p:spPr>
          <a:xfrm>
            <a:off x="7894982" y="2846487"/>
            <a:ext cx="3458818" cy="1520687"/>
          </a:xfrm>
          <a:prstGeom prst="wedgeRoundRectCallout">
            <a:avLst>
              <a:gd name="adj1" fmla="val -67965"/>
              <a:gd name="adj2" fmla="val 534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Obtained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bit</a:t>
            </a:r>
            <a:r>
              <a:rPr lang="de-DE" dirty="0"/>
              <a:t> </a:t>
            </a:r>
            <a:r>
              <a:rPr lang="de-DE" dirty="0" err="1"/>
              <a:t>stream</a:t>
            </a:r>
            <a:r>
              <a:rPr lang="de-DE" dirty="0"/>
              <a:t> </a:t>
            </a:r>
            <a:r>
              <a:rPr lang="de-DE" dirty="0" err="1"/>
              <a:t>analysis</a:t>
            </a:r>
            <a:endParaRPr lang="de-DE" dirty="0"/>
          </a:p>
          <a:p>
            <a:pPr algn="ctr"/>
            <a:r>
              <a:rPr lang="de-DE" dirty="0"/>
              <a:t>(JVET-P0085)</a:t>
            </a:r>
            <a:br>
              <a:rPr lang="de-DE" dirty="0"/>
            </a:br>
            <a:r>
              <a:rPr lang="en-US" sz="1600" u="sng" dirty="0">
                <a:solidFill>
                  <a:srgbClr val="FF0000"/>
                </a:solidFill>
                <a:hlinkClick r:id="rId4"/>
              </a:rPr>
              <a:t>https://gitlab.lms.tf.fau.de/LMS/vtm-analyzer</a:t>
            </a:r>
            <a:r>
              <a:rPr lang="de-DE" sz="1600" dirty="0">
                <a:solidFill>
                  <a:srgbClr val="FF0000"/>
                </a:solidFill>
              </a:rPr>
              <a:t> 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36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decoding</a:t>
            </a:r>
            <a:r>
              <a:rPr lang="de-DE" dirty="0"/>
              <a:t> time </a:t>
            </a:r>
            <a:r>
              <a:rPr lang="de-DE" dirty="0" err="1"/>
              <a:t>modeling</a:t>
            </a:r>
            <a:r>
              <a:rPr lang="de-DE" dirty="0"/>
              <a:t>	</a:t>
            </a:r>
            <a:endParaRPr lang="de-DE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hteck 3"/>
              <p:cNvSpPr/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e>
                        <m:sub>
                          <m:r>
                            <m:rPr>
                              <m:nor/>
                            </m:rPr>
                            <a:rPr lang="de-DE" i="0">
                              <a:latin typeface="Cambria Math" panose="02040503050406030204" pitchFamily="18" charset="0"/>
                            </a:rPr>
                            <m:t>decode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nary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de-DE" i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" name="Rechtec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844" y="2629304"/>
                <a:ext cx="2229841" cy="7645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Decoding time </a:t>
                </a:r>
                <a:endParaRPr lang="de-DE" dirty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Index of a tool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		Frequency of occurrence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i="1" dirty="0">
                  <a:solidFill>
                    <a:srgbClr val="FF0000"/>
                  </a:solidFill>
                  <a:effectLst/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		Estimated complexity for a single execution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-</a:t>
                </a:r>
                <a:r>
                  <a:rPr lang="en-CA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tool</a:t>
                </a:r>
                <a:endParaRPr lang="de-DE" dirty="0"/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872" y="3775137"/>
                <a:ext cx="8536057" cy="1235916"/>
              </a:xfrm>
              <a:prstGeom prst="rect">
                <a:avLst/>
              </a:prstGeom>
              <a:blipFill>
                <a:blip r:embed="rId3"/>
                <a:stretch>
                  <a:fillRect t="-1970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Abgerundete rechteckige Legende 4"/>
              <p:cNvSpPr/>
              <p:nvPr/>
            </p:nvSpPr>
            <p:spPr>
              <a:xfrm>
                <a:off x="7894982" y="2846487"/>
                <a:ext cx="3458818" cy="1520687"/>
              </a:xfrm>
              <a:prstGeom prst="wedgeRoundRectCallout">
                <a:avLst>
                  <a:gd name="adj1" fmla="val -29459"/>
                  <a:gd name="adj2" fmla="val 69779"/>
                  <a:gd name="adj3" fmla="val 1666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err="1"/>
                  <a:t>Trained</a:t>
                </a:r>
                <a:r>
                  <a:rPr lang="de-DE" dirty="0"/>
                  <a:t> </a:t>
                </a:r>
                <a:r>
                  <a:rPr lang="de-DE" dirty="0" err="1"/>
                  <a:t>for</a:t>
                </a:r>
                <a:r>
                  <a:rPr lang="de-DE" dirty="0"/>
                  <a:t> optimal </a:t>
                </a:r>
                <a:r>
                  <a:rPr lang="de-DE" dirty="0" err="1"/>
                  <a:t>estimation</a:t>
                </a:r>
                <a:r>
                  <a:rPr lang="de-DE" dirty="0"/>
                  <a:t> </a:t>
                </a:r>
                <a:r>
                  <a:rPr lang="de-DE" dirty="0" err="1"/>
                  <a:t>of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</m:acc>
                      </m:e>
                      <m:sub>
                        <m:r>
                          <m:rPr>
                            <m:nor/>
                          </m:rPr>
                          <a:rPr lang="en-CA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decode</m:t>
                        </m:r>
                      </m:sub>
                    </m:sSub>
                  </m:oMath>
                </a14:m>
                <a:endParaRPr lang="de-D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Abgerundete rechteckige Legend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982" y="2846487"/>
                <a:ext cx="3458818" cy="1520687"/>
              </a:xfrm>
              <a:prstGeom prst="wedgeRoundRectCallout">
                <a:avLst>
                  <a:gd name="adj1" fmla="val -29459"/>
                  <a:gd name="adj2" fmla="val 69779"/>
                  <a:gd name="adj3" fmla="val 16667"/>
                </a:avLst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1688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Proposed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 </a:t>
            </a:r>
          </a:p>
          <a:p>
            <a:pPr>
              <a:buFontTx/>
              <a:buChar char="-"/>
            </a:pPr>
            <a:r>
              <a:rPr lang="de-DE" sz="2400" dirty="0" err="1"/>
              <a:t>Trained</a:t>
            </a:r>
            <a:r>
              <a:rPr lang="de-DE" sz="2400" dirty="0"/>
              <a:t> on </a:t>
            </a:r>
            <a:r>
              <a:rPr lang="de-DE" sz="2400" dirty="0" err="1"/>
              <a:t>VVdeC</a:t>
            </a:r>
            <a:r>
              <a:rPr lang="de-DE" sz="2400" dirty="0"/>
              <a:t> v1.0.0</a:t>
            </a:r>
          </a:p>
          <a:p>
            <a:pPr>
              <a:buFontTx/>
              <a:buChar char="-"/>
            </a:pPr>
            <a:r>
              <a:rPr lang="de-DE" sz="2400" dirty="0" err="1"/>
              <a:t>randomaccess</a:t>
            </a:r>
            <a:r>
              <a:rPr lang="de-DE" sz="2400" dirty="0"/>
              <a:t> </a:t>
            </a:r>
            <a:r>
              <a:rPr lang="de-DE" sz="2400" dirty="0" err="1"/>
              <a:t>configuration</a:t>
            </a:r>
            <a:endParaRPr lang="de-DE" sz="2400" dirty="0"/>
          </a:p>
          <a:p>
            <a:pPr>
              <a:buFontTx/>
              <a:buChar char="-"/>
            </a:pPr>
            <a:r>
              <a:rPr lang="de-DE" sz="2400" dirty="0"/>
              <a:t>Data </a:t>
            </a:r>
            <a:r>
              <a:rPr lang="de-DE" sz="2400" dirty="0" err="1"/>
              <a:t>set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</a:t>
            </a:r>
            <a:r>
              <a:rPr lang="de-DE" sz="2400" dirty="0" err="1"/>
              <a:t>complexity</a:t>
            </a:r>
            <a:r>
              <a:rPr lang="de-DE" sz="2400" dirty="0"/>
              <a:t> </a:t>
            </a:r>
            <a:r>
              <a:rPr lang="de-DE" sz="2400" dirty="0" err="1"/>
              <a:t>analysis</a:t>
            </a:r>
            <a:endParaRPr lang="de-DE" sz="2400" dirty="0"/>
          </a:p>
          <a:p>
            <a:pPr>
              <a:buFontTx/>
              <a:buChar char="-"/>
            </a:pPr>
            <a:endParaRPr lang="de-DE" dirty="0"/>
          </a:p>
          <a:p>
            <a:pPr marL="0" indent="0">
              <a:buNone/>
            </a:pPr>
            <a:r>
              <a:rPr lang="de-DE" dirty="0" err="1"/>
              <a:t>Mean</a:t>
            </a:r>
            <a:r>
              <a:rPr lang="de-DE" dirty="0"/>
              <a:t> </a:t>
            </a:r>
            <a:r>
              <a:rPr lang="de-DE" dirty="0" err="1"/>
              <a:t>estimation</a:t>
            </a:r>
            <a:r>
              <a:rPr lang="de-DE" dirty="0"/>
              <a:t> </a:t>
            </a:r>
            <a:r>
              <a:rPr lang="de-DE" dirty="0" err="1"/>
              <a:t>error</a:t>
            </a:r>
            <a:r>
              <a:rPr lang="de-DE" dirty="0"/>
              <a:t>: 4.92%</a:t>
            </a:r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sz="1200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351184"/>
              </p:ext>
            </p:extLst>
          </p:nvPr>
        </p:nvGraphicFramePr>
        <p:xfrm>
          <a:off x="6096000" y="2830134"/>
          <a:ext cx="4620385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20385">
                  <a:extLst>
                    <a:ext uri="{9D8B030D-6E8A-4147-A177-3AD203B41FA5}">
                      <a16:colId xmlns:a16="http://schemas.microsoft.com/office/drawing/2014/main" val="2682699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Offset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8348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portion_non_zero_4_8_16_blocks_area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7057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portion_non_zero_32_64_128_blocks_area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2218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portion_non_zero_256_512_1024_blocks_area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7659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portion_non_zero_2048_4096_blocks_area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1523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+mn-lt"/>
                        </a:rPr>
                        <a:t>portion_non_zero_transform_coefficients_area</a:t>
                      </a:r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3730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+mn-lt"/>
                        </a:rPr>
                        <a:t>portion_intra_predicted_blocks_area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4611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+mn-lt"/>
                        </a:rPr>
                        <a:t>portion_bi_or_gpm_predicted_blocks_area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913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+mn-lt"/>
                        </a:rPr>
                        <a:t>portion_deblocking_instances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320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+mn-lt"/>
                        </a:rPr>
                        <a:t>portion_alf_blocks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1351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de-DE" sz="1600" dirty="0" err="1">
                          <a:effectLst/>
                          <a:latin typeface="+mn-lt"/>
                        </a:rPr>
                        <a:t>portion_sao_blocks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355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641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492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 err="1"/>
              <a:t>Proposed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 </a:t>
            </a:r>
          </a:p>
          <a:p>
            <a:pPr>
              <a:buFontTx/>
              <a:buChar char="-"/>
            </a:pPr>
            <a:r>
              <a:rPr lang="de-DE" sz="2400" dirty="0" err="1"/>
              <a:t>Intra</a:t>
            </a:r>
            <a:r>
              <a:rPr lang="de-DE" sz="2400" dirty="0"/>
              <a:t> </a:t>
            </a:r>
            <a:r>
              <a:rPr lang="de-DE" sz="2400" dirty="0" err="1"/>
              <a:t>tools</a:t>
            </a:r>
            <a:endParaRPr lang="de-DE" sz="2400" dirty="0"/>
          </a:p>
          <a:p>
            <a:pPr>
              <a:buFontTx/>
              <a:buChar char="-"/>
            </a:pPr>
            <a:endParaRPr lang="de-DE" sz="2400" dirty="0"/>
          </a:p>
          <a:p>
            <a:pPr>
              <a:buFontTx/>
              <a:buChar char="-"/>
            </a:pPr>
            <a:endParaRPr lang="de-DE" sz="2400" dirty="0"/>
          </a:p>
          <a:p>
            <a:pPr>
              <a:buFontTx/>
              <a:buChar char="-"/>
            </a:pPr>
            <a:endParaRPr lang="de-DE" sz="2400" dirty="0"/>
          </a:p>
          <a:p>
            <a:pPr marL="0" indent="0" algn="ctr">
              <a:buNone/>
            </a:pPr>
            <a:r>
              <a:rPr lang="de-DE" sz="2400" dirty="0"/>
              <a:t>Modeling and </a:t>
            </a:r>
            <a:r>
              <a:rPr lang="de-DE" sz="2400" dirty="0" err="1"/>
              <a:t>complexity</a:t>
            </a:r>
            <a:r>
              <a:rPr lang="de-DE" sz="2400" dirty="0"/>
              <a:t> </a:t>
            </a:r>
            <a:r>
              <a:rPr lang="de-DE" sz="2400" dirty="0" err="1"/>
              <a:t>analysis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allIntra</a:t>
            </a:r>
            <a:r>
              <a:rPr lang="de-DE" sz="2400" dirty="0"/>
              <a:t> will </a:t>
            </a:r>
            <a:br>
              <a:rPr lang="de-DE" sz="2400" dirty="0"/>
            </a:b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performed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next</a:t>
            </a:r>
            <a:r>
              <a:rPr lang="de-DE" sz="2400" dirty="0"/>
              <a:t> </a:t>
            </a:r>
            <a:r>
              <a:rPr lang="de-DE" sz="2400" dirty="0" err="1"/>
              <a:t>meeting</a:t>
            </a:r>
            <a:r>
              <a:rPr lang="de-DE" sz="2400" dirty="0"/>
              <a:t> </a:t>
            </a:r>
            <a:r>
              <a:rPr lang="de-DE" sz="2400" dirty="0" err="1"/>
              <a:t>cycle</a:t>
            </a:r>
            <a:r>
              <a:rPr lang="de-DE" sz="2400" dirty="0"/>
              <a:t>. 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dirty="0" err="1"/>
              <a:t>Granularity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signalling</a:t>
            </a:r>
            <a:r>
              <a:rPr lang="de-DE" dirty="0"/>
              <a:t> (</a:t>
            </a:r>
            <a:r>
              <a:rPr lang="de-DE" dirty="0" err="1"/>
              <a:t>syntax</a:t>
            </a:r>
            <a:r>
              <a:rPr lang="de-DE" dirty="0"/>
              <a:t> </a:t>
            </a:r>
            <a:r>
              <a:rPr lang="de-DE" dirty="0" err="1"/>
              <a:t>element</a:t>
            </a:r>
            <a:r>
              <a:rPr lang="de-DE" dirty="0"/>
              <a:t> </a:t>
            </a:r>
            <a:r>
              <a:rPr lang="en-GB" b="1" dirty="0" err="1"/>
              <a:t>period_type</a:t>
            </a:r>
            <a:r>
              <a:rPr lang="de-DE" dirty="0"/>
              <a:t>)</a:t>
            </a:r>
          </a:p>
          <a:p>
            <a:pPr>
              <a:buFontTx/>
              <a:buChar char="-"/>
            </a:pPr>
            <a:r>
              <a:rPr lang="de-DE" sz="2400" dirty="0"/>
              <a:t>Single </a:t>
            </a:r>
            <a:r>
              <a:rPr lang="de-DE" sz="2400" dirty="0" err="1"/>
              <a:t>picture</a:t>
            </a:r>
            <a:endParaRPr lang="de-DE" sz="2400" dirty="0"/>
          </a:p>
          <a:p>
            <a:pPr>
              <a:buFontTx/>
              <a:buChar char="-"/>
            </a:pPr>
            <a:r>
              <a:rPr lang="de-DE" sz="2400" dirty="0" err="1"/>
              <a:t>Number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successive</a:t>
            </a:r>
            <a:r>
              <a:rPr lang="de-DE" sz="2400" dirty="0"/>
              <a:t> </a:t>
            </a:r>
            <a:r>
              <a:rPr lang="de-DE" sz="2400" dirty="0" err="1"/>
              <a:t>pictures</a:t>
            </a:r>
            <a:r>
              <a:rPr lang="de-DE" sz="2400" dirty="0"/>
              <a:t> in </a:t>
            </a:r>
            <a:r>
              <a:rPr lang="de-DE" sz="2400" dirty="0" err="1"/>
              <a:t>decoding</a:t>
            </a:r>
            <a:r>
              <a:rPr lang="de-DE" sz="2400" dirty="0"/>
              <a:t> </a:t>
            </a:r>
            <a:r>
              <a:rPr lang="de-DE" sz="2400" dirty="0" err="1"/>
              <a:t>order</a:t>
            </a:r>
            <a:endParaRPr lang="de-DE" sz="2400" dirty="0"/>
          </a:p>
          <a:p>
            <a:pPr>
              <a:buFontTx/>
              <a:buChar char="-"/>
            </a:pPr>
            <a:r>
              <a:rPr lang="de-DE" sz="2400" dirty="0"/>
              <a:t>Time </a:t>
            </a:r>
            <a:r>
              <a:rPr lang="de-DE" sz="2400" dirty="0" err="1"/>
              <a:t>interval</a:t>
            </a:r>
            <a:r>
              <a:rPr lang="de-DE" sz="2400" dirty="0"/>
              <a:t> (in </a:t>
            </a:r>
            <a:r>
              <a:rPr lang="de-DE" sz="2400" dirty="0" err="1"/>
              <a:t>second</a:t>
            </a:r>
            <a:r>
              <a:rPr lang="de-DE" sz="2400" dirty="0"/>
              <a:t>)</a:t>
            </a:r>
          </a:p>
          <a:p>
            <a:pPr>
              <a:buFontTx/>
              <a:buChar char="-"/>
            </a:pPr>
            <a:r>
              <a:rPr lang="de-DE" sz="2400" dirty="0"/>
              <a:t>Single </a:t>
            </a:r>
            <a:r>
              <a:rPr lang="de-DE" sz="2400" dirty="0" err="1"/>
              <a:t>picture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slice / </a:t>
            </a:r>
            <a:r>
              <a:rPr lang="de-DE" sz="2400" dirty="0" err="1"/>
              <a:t>tile</a:t>
            </a:r>
            <a:r>
              <a:rPr lang="de-DE" sz="2400" dirty="0"/>
              <a:t> / </a:t>
            </a:r>
            <a:r>
              <a:rPr lang="de-DE" sz="2400" dirty="0" err="1"/>
              <a:t>subpicture</a:t>
            </a:r>
            <a:r>
              <a:rPr lang="de-DE" sz="2400" dirty="0"/>
              <a:t> </a:t>
            </a:r>
            <a:r>
              <a:rPr lang="de-DE" sz="2400" dirty="0" err="1"/>
              <a:t>granularity</a:t>
            </a:r>
            <a:endParaRPr lang="de-DE" sz="24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130336"/>
              </p:ext>
            </p:extLst>
          </p:nvPr>
        </p:nvGraphicFramePr>
        <p:xfrm>
          <a:off x="5716311" y="2390660"/>
          <a:ext cx="4441480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1480">
                  <a:extLst>
                    <a:ext uri="{9D8B030D-6E8A-4147-A177-3AD203B41FA5}">
                      <a16:colId xmlns:a16="http://schemas.microsoft.com/office/drawing/2014/main" val="407632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portion_planar_blocks_in_intra_area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1258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portion_dc_blocks_in_intra_area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6990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portion_angular_hv_blocks_in_intra_area </a:t>
                      </a:r>
                      <a:endParaRPr lang="de-D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1098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portion_mip_blocks_in_intra_area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1534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736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GREEN-MPEG </a:t>
            </a:r>
            <a:r>
              <a:rPr lang="de-DE" dirty="0" err="1"/>
              <a:t>standard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VVC </a:t>
            </a:r>
            <a:r>
              <a:rPr lang="de-DE" dirty="0" err="1"/>
              <a:t>decoding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SEI Messaging </a:t>
            </a:r>
            <a:r>
              <a:rPr lang="de-DE" b="1" dirty="0" err="1"/>
              <a:t>for</a:t>
            </a:r>
            <a:r>
              <a:rPr lang="de-DE" b="1" dirty="0"/>
              <a:t> Decoder </a:t>
            </a:r>
            <a:r>
              <a:rPr lang="de-DE" b="1" dirty="0" err="1"/>
              <a:t>Complexity</a:t>
            </a:r>
            <a:endParaRPr lang="de-DE" b="1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quality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3531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GREEN-MPEG </a:t>
            </a:r>
            <a:r>
              <a:rPr lang="de-DE" dirty="0" err="1"/>
              <a:t>standard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VVC </a:t>
            </a:r>
            <a:r>
              <a:rPr lang="de-DE" dirty="0" err="1"/>
              <a:t>decoding</a:t>
            </a:r>
            <a:endParaRPr lang="de-DE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Decoder </a:t>
            </a:r>
            <a:r>
              <a:rPr lang="de-DE" dirty="0" err="1"/>
              <a:t>Complexity</a:t>
            </a:r>
            <a:endParaRPr lang="de-DE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quality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9608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Decoder </a:t>
            </a:r>
            <a:r>
              <a:rPr lang="de-DE" dirty="0" err="1"/>
              <a:t>Complexity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Syntax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semantics</a:t>
            </a:r>
            <a:r>
              <a:rPr lang="de-DE" dirty="0"/>
              <a:t> </a:t>
            </a:r>
            <a:r>
              <a:rPr lang="de-DE" dirty="0" err="1"/>
              <a:t>added</a:t>
            </a:r>
            <a:r>
              <a:rPr lang="de-DE" dirty="0"/>
              <a:t> in GREEN-MPEG </a:t>
            </a:r>
            <a:r>
              <a:rPr lang="de-DE" dirty="0" err="1"/>
              <a:t>document</a:t>
            </a:r>
            <a:r>
              <a:rPr lang="de-DE" dirty="0"/>
              <a:t> 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22" y="2415208"/>
            <a:ext cx="4964205" cy="353294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flipH="1">
            <a:off x="2595106" y="5850235"/>
            <a:ext cx="689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</p:txBody>
      </p:sp>
      <p:sp>
        <p:nvSpPr>
          <p:cNvPr id="7" name="Textfeld 6"/>
          <p:cNvSpPr txBox="1"/>
          <p:nvPr/>
        </p:nvSpPr>
        <p:spPr>
          <a:xfrm flipH="1">
            <a:off x="8426317" y="5850399"/>
            <a:ext cx="689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9F9A42E-4477-4DC9-A830-307BE940D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77827"/>
            <a:ext cx="5035714" cy="353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232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GREEN-MPEG </a:t>
            </a:r>
            <a:r>
              <a:rPr lang="de-DE" dirty="0" err="1"/>
              <a:t>standard</a:t>
            </a:r>
            <a:endParaRPr lang="de-DE" dirty="0"/>
          </a:p>
          <a:p>
            <a:endParaRPr lang="de-DE" dirty="0"/>
          </a:p>
          <a:p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VVC </a:t>
            </a:r>
            <a:r>
              <a:rPr lang="de-DE" dirty="0" err="1"/>
              <a:t>decoding</a:t>
            </a:r>
            <a:endParaRPr lang="de-DE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Decoder </a:t>
            </a:r>
            <a:r>
              <a:rPr lang="de-DE" dirty="0" err="1"/>
              <a:t>Complexity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SEI Messaging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objective</a:t>
            </a:r>
            <a:r>
              <a:rPr lang="de-DE" b="1" dirty="0"/>
              <a:t> </a:t>
            </a:r>
            <a:r>
              <a:rPr lang="de-DE" b="1" dirty="0" err="1"/>
              <a:t>quality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8669322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Quality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Currently</a:t>
            </a:r>
            <a:r>
              <a:rPr lang="de-DE" dirty="0"/>
              <a:t>: </a:t>
            </a:r>
            <a:r>
              <a:rPr lang="de-DE" dirty="0" err="1"/>
              <a:t>only</a:t>
            </a:r>
            <a:r>
              <a:rPr lang="de-DE" dirty="0"/>
              <a:t> PSNR</a:t>
            </a:r>
          </a:p>
          <a:p>
            <a:pPr marL="0" indent="0">
              <a:buNone/>
            </a:pPr>
            <a:r>
              <a:rPr lang="de-DE" dirty="0" err="1"/>
              <a:t>Proposed</a:t>
            </a:r>
            <a:r>
              <a:rPr lang="de-DE" dirty="0"/>
              <a:t>: Add SSIM, VMAF, </a:t>
            </a:r>
            <a:r>
              <a:rPr lang="de-DE" dirty="0" err="1"/>
              <a:t>wPSNR</a:t>
            </a:r>
            <a:r>
              <a:rPr lang="de-DE" dirty="0"/>
              <a:t>, WS-PSNR (cf. JVET-W0085)  </a:t>
            </a:r>
          </a:p>
        </p:txBody>
      </p:sp>
      <p:sp>
        <p:nvSpPr>
          <p:cNvPr id="5" name="Textfeld 4"/>
          <p:cNvSpPr txBox="1"/>
          <p:nvPr/>
        </p:nvSpPr>
        <p:spPr>
          <a:xfrm flipH="1">
            <a:off x="5406223" y="6047551"/>
            <a:ext cx="689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  <a:p>
            <a:r>
              <a:rPr lang="de-DE" sz="1200" b="1" dirty="0"/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07B42EF-D7F5-4424-9658-8F26B94F4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811" y="3013910"/>
            <a:ext cx="6032989" cy="293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71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85BC60-49B1-46D2-8609-A35D084B5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fr-FR" dirty="0" err="1"/>
              <a:t>steps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16F759-DD65-4AF0-9C2C-8641E1505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 the decoding complexity analysis with alternate software decoders implementations</a:t>
            </a:r>
          </a:p>
          <a:p>
            <a:r>
              <a:rPr lang="en-US" dirty="0"/>
              <a:t>Complete the decoding complexity analysis with additional bitstreams corresponding to All Intra and Low Delay configurations</a:t>
            </a:r>
          </a:p>
          <a:p>
            <a:r>
              <a:rPr lang="en-US" dirty="0"/>
              <a:t>Implement the SEI message in the VTM analyzer</a:t>
            </a:r>
          </a:p>
          <a:p>
            <a:r>
              <a:rPr lang="en-US"/>
              <a:t>Consolidate </a:t>
            </a:r>
            <a:r>
              <a:rPr lang="en-US" dirty="0"/>
              <a:t>the proposed specification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7385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endParaRPr lang="de-DE" sz="6000" dirty="0"/>
          </a:p>
          <a:p>
            <a:pPr marL="0" indent="0" algn="ctr">
              <a:buNone/>
            </a:pPr>
            <a:r>
              <a:rPr lang="de-DE" sz="6000" dirty="0" err="1"/>
              <a:t>Questions</a:t>
            </a:r>
            <a:r>
              <a:rPr lang="de-DE" sz="6000" dirty="0"/>
              <a:t>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70B3E0C-A8C5-4AED-A57C-88596BA839C8}"/>
              </a:ext>
            </a:extLst>
          </p:cNvPr>
          <p:cNvSpPr txBox="1"/>
          <p:nvPr/>
        </p:nvSpPr>
        <p:spPr>
          <a:xfrm>
            <a:off x="285397" y="6169709"/>
            <a:ext cx="9374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Acknowledgments:</a:t>
            </a:r>
            <a:r>
              <a:rPr lang="en-CA" sz="1400" dirty="0"/>
              <a:t> this work has been partially achieved in the context of the 3EMS project funded by the “Region Bretagne”.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3171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BACKUP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 err="1"/>
              <a:t>Metrics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complexity</a:t>
            </a:r>
            <a:r>
              <a:rPr lang="de-DE" dirty="0"/>
              <a:t> </a:t>
            </a:r>
            <a:r>
              <a:rPr lang="de-DE" dirty="0" err="1"/>
              <a:t>evaluation</a:t>
            </a:r>
            <a:endParaRPr lang="de-DE" dirty="0"/>
          </a:p>
          <a:p>
            <a:pPr lvl="0" hangingPunct="0"/>
            <a:r>
              <a:rPr lang="en-CA" b="1" dirty="0"/>
              <a:t>BDR</a:t>
            </a:r>
            <a:r>
              <a:rPr lang="en-CA" dirty="0"/>
              <a:t>: Average BD-rate increase [3] when the tool is switched off (for YUV-PSNR) in percent. </a:t>
            </a:r>
            <a:endParaRPr lang="de-DE" dirty="0"/>
          </a:p>
          <a:p>
            <a:pPr lvl="0" hangingPunct="0"/>
            <a:r>
              <a:rPr lang="en-CA" b="1" dirty="0"/>
              <a:t>BDRY</a:t>
            </a:r>
            <a:r>
              <a:rPr lang="en-CA" dirty="0"/>
              <a:t>: Average BD-rate increase [3] when the tool is switched off (for Y-PSNR) in percent.</a:t>
            </a:r>
            <a:endParaRPr lang="de-DE" dirty="0"/>
          </a:p>
          <a:p>
            <a:pPr lvl="0" hangingPunct="0"/>
            <a:r>
              <a:rPr lang="en-CA" b="1" dirty="0"/>
              <a:t>BDRU</a:t>
            </a:r>
            <a:r>
              <a:rPr lang="en-CA" dirty="0"/>
              <a:t>: Average BD-rate increase [3] when the tool is switched off (for U-PSNR) in percent.</a:t>
            </a:r>
            <a:endParaRPr lang="de-DE" dirty="0"/>
          </a:p>
          <a:p>
            <a:pPr lvl="0" hangingPunct="0"/>
            <a:r>
              <a:rPr lang="en-CA" b="1" dirty="0"/>
              <a:t>BDRV</a:t>
            </a:r>
            <a:r>
              <a:rPr lang="en-CA" dirty="0"/>
              <a:t>: Average BD-rate increase [3] when the tool is switched off (for V-PSNR) in percent.</a:t>
            </a:r>
            <a:endParaRPr lang="de-DE" dirty="0"/>
          </a:p>
          <a:p>
            <a:pPr lvl="0" hangingPunct="0"/>
            <a:r>
              <a:rPr lang="en-CA" b="1" dirty="0"/>
              <a:t>BDRVMAF</a:t>
            </a:r>
            <a:r>
              <a:rPr lang="en-CA" dirty="0"/>
              <a:t>: Average BD-rate increase [3] when the tool is switched off (for VMAF-score) in percent.</a:t>
            </a:r>
            <a:endParaRPr lang="de-DE" dirty="0"/>
          </a:p>
          <a:p>
            <a:pPr lvl="0" hangingPunct="0"/>
            <a:r>
              <a:rPr lang="en-CA" b="1" dirty="0"/>
              <a:t>BDDE</a:t>
            </a:r>
            <a:r>
              <a:rPr lang="en-CA" dirty="0"/>
              <a:t>: Average BD-decoding energy increase when the tool is switched off. For the calculation of the BD-energy, the rate is replaced by the measured energy in percent. </a:t>
            </a:r>
            <a:endParaRPr lang="de-DE" dirty="0"/>
          </a:p>
          <a:p>
            <a:pPr lvl="0" hangingPunct="0"/>
            <a:r>
              <a:rPr lang="en-CA" b="1" dirty="0"/>
              <a:t>BDDT</a:t>
            </a:r>
            <a:r>
              <a:rPr lang="en-CA" dirty="0"/>
              <a:t>: Average BD-decoding time increase when the tool is switched off. For the calculation of the BD-time, the rate is replaced by the measured decoding time in percent.</a:t>
            </a:r>
            <a:endParaRPr lang="de-DE" dirty="0"/>
          </a:p>
          <a:p>
            <a:pPr lvl="0" hangingPunct="0"/>
            <a:r>
              <a:rPr lang="en-CA" b="1" dirty="0" err="1"/>
              <a:t>RelDecTime</a:t>
            </a:r>
            <a:r>
              <a:rPr lang="en-CA" dirty="0"/>
              <a:t>: Average decoding time change at the same QP in percent. </a:t>
            </a:r>
            <a:endParaRPr lang="de-DE" dirty="0"/>
          </a:p>
          <a:p>
            <a:pPr lvl="0" hangingPunct="0"/>
            <a:r>
              <a:rPr lang="en-CA" b="1" dirty="0" err="1"/>
              <a:t>RelDecEnergy</a:t>
            </a:r>
            <a:r>
              <a:rPr lang="en-CA" dirty="0"/>
              <a:t>: Average decoding time change at the same QP in percent. 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04489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BACKUP: Time </a:t>
            </a:r>
            <a:r>
              <a:rPr lang="de-DE" dirty="0" err="1"/>
              <a:t>coefficients</a:t>
            </a:r>
            <a:r>
              <a:rPr lang="de-DE" dirty="0"/>
              <a:t> after </a:t>
            </a:r>
            <a:r>
              <a:rPr lang="de-DE" dirty="0" err="1"/>
              <a:t>training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54679"/>
              </p:ext>
            </p:extLst>
          </p:nvPr>
        </p:nvGraphicFramePr>
        <p:xfrm>
          <a:off x="1996109" y="1731204"/>
          <a:ext cx="7137952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8976">
                  <a:extLst>
                    <a:ext uri="{9D8B030D-6E8A-4147-A177-3AD203B41FA5}">
                      <a16:colId xmlns:a16="http://schemas.microsoft.com/office/drawing/2014/main" val="1508217687"/>
                    </a:ext>
                  </a:extLst>
                </a:gridCol>
                <a:gridCol w="3568976">
                  <a:extLst>
                    <a:ext uri="{9D8B030D-6E8A-4147-A177-3AD203B41FA5}">
                      <a16:colId xmlns:a16="http://schemas.microsoft.com/office/drawing/2014/main" val="726702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Value [t]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142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‘Offset'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0.000650155716769603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887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</a:t>
                      </a:r>
                      <a:r>
                        <a:rPr lang="de-DE" dirty="0" err="1"/>
                        <a:t>coeff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1.02777083453380e-08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2725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'nonZeroBlocks4_8_16'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6.00657696799381e-08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097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'nonZeroBlocks32_64_128'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1.34718249956742e-08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100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'nonZeroBlocks256_512_1024'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2.60046536604479e-07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93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'nonZeroBlocks2048_4096'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5.87187577805715e-07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564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</a:t>
                      </a:r>
                      <a:r>
                        <a:rPr lang="de-DE" dirty="0" err="1"/>
                        <a:t>intraBlocks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9.19631475638654e-10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586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</a:t>
                      </a:r>
                      <a:r>
                        <a:rPr lang="de-DE" dirty="0" err="1"/>
                        <a:t>gpmNbiBlocks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6.49943651841137e-10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495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</a:t>
                      </a:r>
                      <a:r>
                        <a:rPr lang="de-DE" dirty="0" err="1"/>
                        <a:t>dbfInstances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5.98809393012043e-09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14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'</a:t>
                      </a:r>
                      <a:r>
                        <a:rPr lang="de-DE" dirty="0" err="1"/>
                        <a:t>saoInstances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2.25769670761765e-06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55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'</a:t>
                      </a:r>
                      <a:r>
                        <a:rPr lang="de-DE" dirty="0" err="1"/>
                        <a:t>alfInstances</a:t>
                      </a:r>
                      <a:r>
                        <a:rPr lang="de-DE" dirty="0"/>
                        <a:t>'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1.17267989268419e-06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29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390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GREEN-MPEG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Main </a:t>
            </a:r>
            <a:r>
              <a:rPr lang="de-DE" dirty="0" err="1"/>
              <a:t>components</a:t>
            </a:r>
            <a:r>
              <a:rPr lang="de-DE" dirty="0"/>
              <a:t>: </a:t>
            </a:r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r>
              <a:rPr lang="de-DE" dirty="0"/>
              <a:t>Chapter 5: </a:t>
            </a:r>
            <a:r>
              <a:rPr lang="en-GB" dirty="0"/>
              <a:t>Decoder power reduction</a:t>
            </a:r>
          </a:p>
          <a:p>
            <a:pPr>
              <a:buFontTx/>
              <a:buChar char="-"/>
            </a:pPr>
            <a:r>
              <a:rPr lang="en-GB" dirty="0"/>
              <a:t>Chapter 6: Display power reduction using display adaptation</a:t>
            </a:r>
          </a:p>
          <a:p>
            <a:pPr>
              <a:buFontTx/>
              <a:buChar char="-"/>
            </a:pPr>
            <a:r>
              <a:rPr lang="en-GB" dirty="0"/>
              <a:t>Chapter 7: Energy-efficient media selection</a:t>
            </a:r>
          </a:p>
          <a:p>
            <a:pPr>
              <a:buFontTx/>
              <a:buChar char="-"/>
            </a:pPr>
            <a:r>
              <a:rPr lang="en-GB" dirty="0"/>
              <a:t>Chapter 8: Metrics for quality recovery after low-power encoding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617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GREEN-MPEG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Main </a:t>
            </a:r>
            <a:r>
              <a:rPr lang="de-DE" dirty="0" err="1"/>
              <a:t>components</a:t>
            </a:r>
            <a:r>
              <a:rPr lang="de-DE" dirty="0"/>
              <a:t>: </a:t>
            </a:r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r>
              <a:rPr lang="de-DE" b="1" dirty="0"/>
              <a:t>Chapter 5: </a:t>
            </a:r>
            <a:r>
              <a:rPr lang="en-GB" b="1" dirty="0"/>
              <a:t>Decoder power reduction</a:t>
            </a:r>
          </a:p>
          <a:p>
            <a:pPr>
              <a:buFontTx/>
              <a:buChar char="-"/>
            </a:pPr>
            <a:r>
              <a:rPr lang="en-GB" dirty="0"/>
              <a:t>Chapter 6: Display power reduction using display adaptation</a:t>
            </a:r>
          </a:p>
          <a:p>
            <a:pPr>
              <a:buFontTx/>
              <a:buChar char="-"/>
            </a:pPr>
            <a:r>
              <a:rPr lang="en-GB" dirty="0"/>
              <a:t>Chapter 7: Energy-efficient media selection</a:t>
            </a:r>
          </a:p>
          <a:p>
            <a:pPr>
              <a:buFontTx/>
              <a:buChar char="-"/>
            </a:pPr>
            <a:r>
              <a:rPr lang="en-GB" b="1" dirty="0"/>
              <a:t>Chapter 8: Metrics for quality recovery after low-power encoding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11161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GREEN-MPEG </a:t>
            </a:r>
            <a:r>
              <a:rPr lang="de-DE" dirty="0" err="1"/>
              <a:t>standard</a:t>
            </a:r>
            <a:endParaRPr lang="de-DE" dirty="0"/>
          </a:p>
          <a:p>
            <a:endParaRPr lang="de-DE" dirty="0"/>
          </a:p>
          <a:p>
            <a:r>
              <a:rPr lang="de-DE" b="1" dirty="0" err="1"/>
              <a:t>Complexity</a:t>
            </a:r>
            <a:r>
              <a:rPr lang="de-DE" b="1" dirty="0"/>
              <a:t> </a:t>
            </a:r>
            <a:r>
              <a:rPr lang="de-DE" b="1" dirty="0" err="1"/>
              <a:t>assessment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VVC </a:t>
            </a:r>
            <a:r>
              <a:rPr lang="de-DE" b="1" dirty="0" err="1"/>
              <a:t>decoding</a:t>
            </a:r>
            <a:endParaRPr lang="de-DE" b="1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Decoder </a:t>
            </a:r>
            <a:r>
              <a:rPr lang="de-DE" dirty="0" err="1"/>
              <a:t>Complexity</a:t>
            </a:r>
            <a:endParaRPr lang="de-DE" dirty="0"/>
          </a:p>
          <a:p>
            <a:endParaRPr lang="de-DE" dirty="0"/>
          </a:p>
          <a:p>
            <a:r>
              <a:rPr lang="de-DE" dirty="0"/>
              <a:t>SEI Messaging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quality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4005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de-DE" sz="3200" dirty="0"/>
              <a:t>Analysis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</a:p>
          <a:p>
            <a:r>
              <a:rPr lang="de-DE" sz="3200" dirty="0"/>
              <a:t>VTM-13.0 (</a:t>
            </a:r>
            <a:r>
              <a:rPr lang="de-DE" sz="3200" dirty="0" err="1"/>
              <a:t>single</a:t>
            </a:r>
            <a:r>
              <a:rPr lang="de-DE" sz="3200" dirty="0"/>
              <a:t> </a:t>
            </a:r>
            <a:r>
              <a:rPr lang="de-DE" sz="3200" dirty="0" err="1"/>
              <a:t>thread</a:t>
            </a:r>
            <a:r>
              <a:rPr lang="de-DE" sz="3200" dirty="0"/>
              <a:t>)</a:t>
            </a:r>
          </a:p>
          <a:p>
            <a:r>
              <a:rPr lang="de-DE" sz="3200" dirty="0" err="1"/>
              <a:t>VVdeC</a:t>
            </a:r>
            <a:r>
              <a:rPr lang="de-DE" sz="3200" dirty="0"/>
              <a:t> v1.0.0 (</a:t>
            </a:r>
            <a:r>
              <a:rPr lang="de-DE" sz="3200" dirty="0" err="1"/>
              <a:t>multithreading</a:t>
            </a:r>
            <a:r>
              <a:rPr lang="de-DE" sz="3200" dirty="0"/>
              <a:t>)</a:t>
            </a:r>
          </a:p>
          <a:p>
            <a:pPr marL="0" indent="0">
              <a:buNone/>
            </a:pPr>
            <a:endParaRPr lang="de-DE" sz="3200" dirty="0"/>
          </a:p>
          <a:p>
            <a:pPr marL="0" indent="0">
              <a:buNone/>
            </a:pPr>
            <a:r>
              <a:rPr lang="de-DE" sz="3200" dirty="0" err="1"/>
              <a:t>using</a:t>
            </a:r>
            <a:r>
              <a:rPr lang="de-DE" sz="3200" dirty="0"/>
              <a:t> </a:t>
            </a:r>
            <a:endParaRPr lang="de-DE" sz="1600" dirty="0"/>
          </a:p>
          <a:p>
            <a:r>
              <a:rPr lang="de-DE" sz="3200" dirty="0"/>
              <a:t>Time </a:t>
            </a:r>
            <a:r>
              <a:rPr lang="de-DE" sz="3200" dirty="0" err="1"/>
              <a:t>measurements</a:t>
            </a:r>
            <a:endParaRPr lang="de-DE" sz="3200" dirty="0"/>
          </a:p>
          <a:p>
            <a:r>
              <a:rPr lang="de-DE" sz="3200" dirty="0" err="1"/>
              <a:t>Energy</a:t>
            </a:r>
            <a:r>
              <a:rPr lang="de-DE" sz="3200" dirty="0"/>
              <a:t> </a:t>
            </a:r>
            <a:r>
              <a:rPr lang="de-DE" sz="3200" dirty="0" err="1"/>
              <a:t>measurements</a:t>
            </a:r>
            <a:endParaRPr lang="de-DE" sz="3200" dirty="0"/>
          </a:p>
          <a:p>
            <a:r>
              <a:rPr lang="de-DE" sz="3200" dirty="0"/>
              <a:t>Quality </a:t>
            </a:r>
            <a:r>
              <a:rPr lang="de-DE" sz="3200" dirty="0" err="1"/>
              <a:t>evaluation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552556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de-DE" sz="5100" dirty="0"/>
              <a:t>Dataset: Tool on/off </a:t>
            </a:r>
            <a:r>
              <a:rPr lang="de-DE" sz="5100" dirty="0" err="1"/>
              <a:t>tests</a:t>
            </a:r>
            <a:endParaRPr lang="de-DE" sz="5100" dirty="0"/>
          </a:p>
          <a:p>
            <a:pPr lvl="0"/>
            <a:r>
              <a:rPr lang="en-CA" dirty="0"/>
              <a:t>Encoder:</a:t>
            </a:r>
            <a:r>
              <a:rPr lang="en-US" dirty="0"/>
              <a:t> VTM11.0</a:t>
            </a:r>
            <a:endParaRPr lang="de-DE" dirty="0"/>
          </a:p>
          <a:p>
            <a:pPr lvl="0"/>
            <a:r>
              <a:rPr lang="en-US" dirty="0"/>
              <a:t>Configuration: VTM11.0 CTCs </a:t>
            </a:r>
            <a:r>
              <a:rPr lang="en-CA" dirty="0"/>
              <a:t>[4]</a:t>
            </a:r>
            <a:r>
              <a:rPr lang="en-US" dirty="0"/>
              <a:t>, </a:t>
            </a:r>
            <a:r>
              <a:rPr lang="en-CA" dirty="0"/>
              <a:t>random-access (</a:t>
            </a:r>
            <a:r>
              <a:rPr lang="en-US" dirty="0"/>
              <a:t>RA) configuration (</a:t>
            </a:r>
            <a:r>
              <a:rPr lang="en-US" dirty="0" err="1"/>
              <a:t>cfg</a:t>
            </a:r>
            <a:r>
              <a:rPr lang="en-US" dirty="0"/>
              <a:t> file </a:t>
            </a:r>
            <a:r>
              <a:rPr lang="en-US" dirty="0" err="1"/>
              <a:t>encoder_randomaccess_vtm.cfg</a:t>
            </a:r>
            <a:r>
              <a:rPr lang="en-US" dirty="0"/>
              <a:t>), with GOP size 32.</a:t>
            </a:r>
            <a:endParaRPr lang="de-DE" dirty="0"/>
          </a:p>
          <a:p>
            <a:pPr lvl="0"/>
            <a:r>
              <a:rPr lang="en-US" dirty="0"/>
              <a:t>4 QPs: 22, 27, 32, 37</a:t>
            </a:r>
            <a:endParaRPr lang="de-DE" dirty="0"/>
          </a:p>
          <a:p>
            <a:pPr lvl="0"/>
            <a:r>
              <a:rPr lang="en-US" dirty="0"/>
              <a:t>12 HD (1920x1080) clips, with length 100 frames, frame rates of 30, 50 or 60 fps, generated from native UHD content downscaled to HD.</a:t>
            </a:r>
            <a:endParaRPr lang="de-DE" dirty="0"/>
          </a:p>
          <a:p>
            <a:pPr lvl="0"/>
            <a:r>
              <a:rPr lang="en-US" dirty="0"/>
              <a:t>12 UHD (3840x2160) clips, with length 100 frames, frame rates of 30, 50 or 60 fps.</a:t>
            </a:r>
            <a:endParaRPr lang="de-DE" dirty="0"/>
          </a:p>
          <a:p>
            <a:pPr lvl="0"/>
            <a:r>
              <a:rPr lang="en-US" dirty="0"/>
              <a:t>Tested tools</a:t>
            </a:r>
            <a:endParaRPr lang="de-DE" dirty="0"/>
          </a:p>
          <a:p>
            <a:pPr lvl="1"/>
            <a:r>
              <a:rPr lang="en-US" dirty="0"/>
              <a:t>Intra: MIP, MRL, </a:t>
            </a:r>
            <a:r>
              <a:rPr lang="en-US" dirty="0" err="1"/>
              <a:t>LMchroma</a:t>
            </a:r>
            <a:r>
              <a:rPr lang="en-US" dirty="0"/>
              <a:t>, ISP, Planar, DC, Directional </a:t>
            </a:r>
            <a:r>
              <a:rPr lang="en-US" dirty="0" err="1"/>
              <a:t>Horiz</a:t>
            </a:r>
            <a:r>
              <a:rPr lang="en-US" dirty="0"/>
              <a:t>/</a:t>
            </a:r>
            <a:r>
              <a:rPr lang="en-US" dirty="0" err="1"/>
              <a:t>Vertic</a:t>
            </a:r>
            <a:endParaRPr lang="de-DE" dirty="0"/>
          </a:p>
          <a:p>
            <a:pPr lvl="1"/>
            <a:r>
              <a:rPr lang="en-US" dirty="0"/>
              <a:t>Transform: MTS, SBT, LFNST, JCCR, </a:t>
            </a:r>
            <a:r>
              <a:rPr lang="en-US" dirty="0" err="1"/>
              <a:t>DepQuant</a:t>
            </a:r>
            <a:r>
              <a:rPr lang="en-US" dirty="0"/>
              <a:t>, TU32 (instead of 64 max)</a:t>
            </a:r>
            <a:endParaRPr lang="de-DE" dirty="0"/>
          </a:p>
          <a:p>
            <a:pPr lvl="1"/>
            <a:r>
              <a:rPr lang="en-US" dirty="0"/>
              <a:t>Loop Filter: DBF, SAO, ALF+CCALF, CCALF, LMCS</a:t>
            </a:r>
            <a:endParaRPr lang="de-DE" dirty="0"/>
          </a:p>
          <a:p>
            <a:pPr lvl="1"/>
            <a:r>
              <a:rPr lang="en-US" dirty="0"/>
              <a:t>Inter: </a:t>
            </a:r>
            <a:endParaRPr lang="de-DE" dirty="0"/>
          </a:p>
          <a:p>
            <a:pPr lvl="2"/>
            <a:r>
              <a:rPr lang="en-US" dirty="0"/>
              <a:t>Motion-coding related: AFFINE, TMVP, </a:t>
            </a:r>
            <a:r>
              <a:rPr lang="en-US" dirty="0" err="1"/>
              <a:t>SbTMVP</a:t>
            </a:r>
            <a:r>
              <a:rPr lang="en-US" dirty="0"/>
              <a:t>, AMVR, MMVD, SMVD</a:t>
            </a:r>
            <a:endParaRPr lang="de-DE" dirty="0"/>
          </a:p>
          <a:p>
            <a:pPr lvl="2"/>
            <a:r>
              <a:rPr lang="en-US" dirty="0"/>
              <a:t>Inter Blending: BCW, GPM, CIIP</a:t>
            </a:r>
            <a:endParaRPr lang="de-DE" dirty="0"/>
          </a:p>
          <a:p>
            <a:pPr lvl="2"/>
            <a:r>
              <a:rPr lang="en-US" dirty="0"/>
              <a:t>Inter prediction refinement: DMVR, BDOF, PROF</a:t>
            </a:r>
            <a:endParaRPr lang="de-DE" dirty="0"/>
          </a:p>
          <a:p>
            <a:pPr lvl="1"/>
            <a:r>
              <a:rPr lang="en-US" dirty="0"/>
              <a:t>Others</a:t>
            </a:r>
            <a:endParaRPr lang="de-DE" dirty="0"/>
          </a:p>
          <a:p>
            <a:pPr lvl="2"/>
            <a:r>
              <a:rPr lang="en-US" dirty="0"/>
              <a:t>CTU64 (instead of 128)</a:t>
            </a:r>
            <a:endParaRPr lang="de-DE" dirty="0"/>
          </a:p>
          <a:p>
            <a:r>
              <a:rPr lang="en-US" dirty="0"/>
              <a:t>All tools off (still with CTU 128 and TU 64)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0826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VTM-13.0 (</a:t>
            </a:r>
            <a:r>
              <a:rPr lang="de-DE" dirty="0" err="1"/>
              <a:t>part</a:t>
            </a:r>
            <a:r>
              <a:rPr lang="de-DE" dirty="0"/>
              <a:t> 1)</a:t>
            </a:r>
            <a:endParaRPr lang="de-DE" sz="12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605812"/>
              </p:ext>
            </p:extLst>
          </p:nvPr>
        </p:nvGraphicFramePr>
        <p:xfrm>
          <a:off x="1389038" y="2387927"/>
          <a:ext cx="10100597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9897">
                  <a:extLst>
                    <a:ext uri="{9D8B030D-6E8A-4147-A177-3AD203B41FA5}">
                      <a16:colId xmlns:a16="http://schemas.microsoft.com/office/drawing/2014/main" val="3626973822"/>
                    </a:ext>
                  </a:extLst>
                </a:gridCol>
                <a:gridCol w="750677">
                  <a:extLst>
                    <a:ext uri="{9D8B030D-6E8A-4147-A177-3AD203B41FA5}">
                      <a16:colId xmlns:a16="http://schemas.microsoft.com/office/drawing/2014/main" val="833508380"/>
                    </a:ext>
                  </a:extLst>
                </a:gridCol>
                <a:gridCol w="808340">
                  <a:extLst>
                    <a:ext uri="{9D8B030D-6E8A-4147-A177-3AD203B41FA5}">
                      <a16:colId xmlns:a16="http://schemas.microsoft.com/office/drawing/2014/main" val="72836252"/>
                    </a:ext>
                  </a:extLst>
                </a:gridCol>
                <a:gridCol w="808340">
                  <a:extLst>
                    <a:ext uri="{9D8B030D-6E8A-4147-A177-3AD203B41FA5}">
                      <a16:colId xmlns:a16="http://schemas.microsoft.com/office/drawing/2014/main" val="3234694126"/>
                    </a:ext>
                  </a:extLst>
                </a:gridCol>
                <a:gridCol w="656318">
                  <a:extLst>
                    <a:ext uri="{9D8B030D-6E8A-4147-A177-3AD203B41FA5}">
                      <a16:colId xmlns:a16="http://schemas.microsoft.com/office/drawing/2014/main" val="3931432387"/>
                    </a:ext>
                  </a:extLst>
                </a:gridCol>
                <a:gridCol w="754872">
                  <a:extLst>
                    <a:ext uri="{9D8B030D-6E8A-4147-A177-3AD203B41FA5}">
                      <a16:colId xmlns:a16="http://schemas.microsoft.com/office/drawing/2014/main" val="3893884914"/>
                    </a:ext>
                  </a:extLst>
                </a:gridCol>
                <a:gridCol w="752776">
                  <a:extLst>
                    <a:ext uri="{9D8B030D-6E8A-4147-A177-3AD203B41FA5}">
                      <a16:colId xmlns:a16="http://schemas.microsoft.com/office/drawing/2014/main" val="1498868613"/>
                    </a:ext>
                  </a:extLst>
                </a:gridCol>
                <a:gridCol w="1035852">
                  <a:extLst>
                    <a:ext uri="{9D8B030D-6E8A-4147-A177-3AD203B41FA5}">
                      <a16:colId xmlns:a16="http://schemas.microsoft.com/office/drawing/2014/main" val="2823382649"/>
                    </a:ext>
                  </a:extLst>
                </a:gridCol>
                <a:gridCol w="1140694">
                  <a:extLst>
                    <a:ext uri="{9D8B030D-6E8A-4147-A177-3AD203B41FA5}">
                      <a16:colId xmlns:a16="http://schemas.microsoft.com/office/drawing/2014/main" val="1790249676"/>
                    </a:ext>
                  </a:extLst>
                </a:gridCol>
                <a:gridCol w="1004253">
                  <a:extLst>
                    <a:ext uri="{9D8B030D-6E8A-4147-A177-3AD203B41FA5}">
                      <a16:colId xmlns:a16="http://schemas.microsoft.com/office/drawing/2014/main" val="2139192039"/>
                    </a:ext>
                  </a:extLst>
                </a:gridCol>
                <a:gridCol w="1048578">
                  <a:extLst>
                    <a:ext uri="{9D8B030D-6E8A-4147-A177-3AD203B41FA5}">
                      <a16:colId xmlns:a16="http://schemas.microsoft.com/office/drawing/2014/main" val="2106241070"/>
                    </a:ext>
                  </a:extLst>
                </a:gridCol>
              </a:tblGrid>
              <a:tr h="168984">
                <a:tc>
                  <a:txBody>
                    <a:bodyPr/>
                    <a:lstStyle/>
                    <a:p>
                      <a:endParaRPr lang="de-DE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BDDT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BDRY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BDRU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BDRVMAF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BDDEVMAF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RelDecEnergy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RelDecTime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631547048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ALLOFF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37,38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-37,90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-37,31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29,79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75,23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139,36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28,46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-40,79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58,84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59,53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260617589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NODBF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-10,33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-9,75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-10,64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89,53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90,12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700569976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NOALF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5,79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-5,67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-5,15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2,61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19,44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39,02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5,67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-5,81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92,92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93,53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116587114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NOAffine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2,40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-1,36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2,47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98,69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99,99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004940827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100,00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049167337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NODMVR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-1,50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98,70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100,26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305325301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NOISP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-0,48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-0,68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99,45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100,56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216520244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NOTMVP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-0,71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-0,90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101,03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391498552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MTS2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100,54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101,04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132394075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NOBIO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-0,60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99,64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101,09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470184262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NOLMCS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-0,22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99,54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101,18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458755336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NOSAO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-0,40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99,51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101,18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373501627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NOLFNST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-0,37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99,60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101,19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507500677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MTS3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-0,22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-1,13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0,26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100,53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101,20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616294135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NOPROF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-0,54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-0,65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99,37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101,20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82574715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NOJointCbCr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-2,05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-0,78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-2,33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97,85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101,40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4018344899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NOSBT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-0,31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1,59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-0,38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99,57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101,50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335383316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NOIMV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1,65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4,93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100,71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101,58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808219083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NOGPM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100,63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101,69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67098299"/>
                  </a:ext>
                </a:extLst>
              </a:tr>
              <a:tr h="11148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 err="1">
                          <a:effectLst/>
                        </a:rPr>
                        <a:t>NOSbTMVP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100,10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solidFill>
                            <a:srgbClr val="FF0000"/>
                          </a:solidFill>
                          <a:effectLst/>
                        </a:rPr>
                        <a:t>101,90</a:t>
                      </a:r>
                      <a:endParaRPr lang="de-DE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069601873"/>
                  </a:ext>
                </a:extLst>
              </a:tr>
              <a:tr h="16898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NOLMChroma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3,86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2,44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17,72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22,58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100,32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101,96</a:t>
                      </a:r>
                      <a:endParaRPr lang="de-DE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686576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062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Complexity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VVC Decoding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VTM-13.0 (</a:t>
            </a:r>
            <a:r>
              <a:rPr lang="de-DE" dirty="0" err="1"/>
              <a:t>part</a:t>
            </a:r>
            <a:r>
              <a:rPr lang="de-DE" dirty="0"/>
              <a:t> 2)</a:t>
            </a:r>
            <a:endParaRPr lang="de-DE" sz="12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843686"/>
              </p:ext>
            </p:extLst>
          </p:nvPr>
        </p:nvGraphicFramePr>
        <p:xfrm>
          <a:off x="1704560" y="2340664"/>
          <a:ext cx="8915400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2675">
                  <a:extLst>
                    <a:ext uri="{9D8B030D-6E8A-4147-A177-3AD203B41FA5}">
                      <a16:colId xmlns:a16="http://schemas.microsoft.com/office/drawing/2014/main" val="3626973822"/>
                    </a:ext>
                  </a:extLst>
                </a:gridCol>
                <a:gridCol w="662593">
                  <a:extLst>
                    <a:ext uri="{9D8B030D-6E8A-4147-A177-3AD203B41FA5}">
                      <a16:colId xmlns:a16="http://schemas.microsoft.com/office/drawing/2014/main" val="833508380"/>
                    </a:ext>
                  </a:extLst>
                </a:gridCol>
                <a:gridCol w="713490">
                  <a:extLst>
                    <a:ext uri="{9D8B030D-6E8A-4147-A177-3AD203B41FA5}">
                      <a16:colId xmlns:a16="http://schemas.microsoft.com/office/drawing/2014/main" val="72836252"/>
                    </a:ext>
                  </a:extLst>
                </a:gridCol>
                <a:gridCol w="713490">
                  <a:extLst>
                    <a:ext uri="{9D8B030D-6E8A-4147-A177-3AD203B41FA5}">
                      <a16:colId xmlns:a16="http://schemas.microsoft.com/office/drawing/2014/main" val="3234694126"/>
                    </a:ext>
                  </a:extLst>
                </a:gridCol>
                <a:gridCol w="579306">
                  <a:extLst>
                    <a:ext uri="{9D8B030D-6E8A-4147-A177-3AD203B41FA5}">
                      <a16:colId xmlns:a16="http://schemas.microsoft.com/office/drawing/2014/main" val="3931432387"/>
                    </a:ext>
                  </a:extLst>
                </a:gridCol>
                <a:gridCol w="666296">
                  <a:extLst>
                    <a:ext uri="{9D8B030D-6E8A-4147-A177-3AD203B41FA5}">
                      <a16:colId xmlns:a16="http://schemas.microsoft.com/office/drawing/2014/main" val="3893884914"/>
                    </a:ext>
                  </a:extLst>
                </a:gridCol>
                <a:gridCol w="664445">
                  <a:extLst>
                    <a:ext uri="{9D8B030D-6E8A-4147-A177-3AD203B41FA5}">
                      <a16:colId xmlns:a16="http://schemas.microsoft.com/office/drawing/2014/main" val="1498868613"/>
                    </a:ext>
                  </a:extLst>
                </a:gridCol>
                <a:gridCol w="914306">
                  <a:extLst>
                    <a:ext uri="{9D8B030D-6E8A-4147-A177-3AD203B41FA5}">
                      <a16:colId xmlns:a16="http://schemas.microsoft.com/office/drawing/2014/main" val="2823382649"/>
                    </a:ext>
                  </a:extLst>
                </a:gridCol>
                <a:gridCol w="1006846">
                  <a:extLst>
                    <a:ext uri="{9D8B030D-6E8A-4147-A177-3AD203B41FA5}">
                      <a16:colId xmlns:a16="http://schemas.microsoft.com/office/drawing/2014/main" val="1790249676"/>
                    </a:ext>
                  </a:extLst>
                </a:gridCol>
                <a:gridCol w="952219">
                  <a:extLst>
                    <a:ext uri="{9D8B030D-6E8A-4147-A177-3AD203B41FA5}">
                      <a16:colId xmlns:a16="http://schemas.microsoft.com/office/drawing/2014/main" val="2139192039"/>
                    </a:ext>
                  </a:extLst>
                </a:gridCol>
                <a:gridCol w="859734">
                  <a:extLst>
                    <a:ext uri="{9D8B030D-6E8A-4147-A177-3AD203B41FA5}">
                      <a16:colId xmlns:a16="http://schemas.microsoft.com/office/drawing/2014/main" val="2106241070"/>
                    </a:ext>
                  </a:extLst>
                </a:gridCol>
              </a:tblGrid>
              <a:tr h="167913">
                <a:tc>
                  <a:txBody>
                    <a:bodyPr/>
                    <a:lstStyle/>
                    <a:p>
                      <a:endParaRPr lang="de-DE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BDRU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BDRVMAF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BDDEVMAF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RelDecEnergy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RelDecTime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631547048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ALLLP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29,01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3,92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7,94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23,82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62,51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72,52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23,65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97,99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102,00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376435789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NOMIP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effectLst/>
                        </a:rPr>
                        <a:t>0,27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-1,42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-0,69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102,01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504425484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NOMTS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-1,41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100,30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102,05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771793383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NOCCALF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2,61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14,68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1,41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100,81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102,22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654021401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ALLLB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24,13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8,22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19,57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53,73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58,57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19,43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99,08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102,49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769919418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NOMRL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2,88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100,63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102,60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449452894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CTU64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5,62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102,18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102,63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566866765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NOCIIP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1,37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101,46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102,81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2090485900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NOMMVD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2,95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0,42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103,02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351811403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NOSMVD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2,99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101,18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103,05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535712614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noPLANAR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-0,08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103,17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792778611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noDC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3,16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0,12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100,64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103,23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776665324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noHV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0,68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0,09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0,28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0,71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100,53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103,26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28746230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NODepQuant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2,02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3,17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2,35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1,58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102,23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103,53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740870381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NOBCW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0,96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3,43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4,60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1,78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1,93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0,33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2,76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103,03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104,26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3653273287"/>
                  </a:ext>
                </a:extLst>
              </a:tr>
              <a:tr h="11077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TU32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1,10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3,38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5,29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0,80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1,86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4,45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1,04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3,82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>
                          <a:effectLst/>
                        </a:rPr>
                        <a:t>103,40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de-DE" sz="1200" dirty="0">
                          <a:solidFill>
                            <a:srgbClr val="FF0000"/>
                          </a:solidFill>
                          <a:effectLst/>
                        </a:rPr>
                        <a:t>105,30</a:t>
                      </a:r>
                      <a:endParaRPr lang="de-DE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46" marR="42246" marT="0" marB="0"/>
                </a:tc>
                <a:extLst>
                  <a:ext uri="{0D108BD9-81ED-4DB2-BD59-A6C34878D82A}">
                    <a16:rowId xmlns:a16="http://schemas.microsoft.com/office/drawing/2014/main" val="1653324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646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1912</Words>
  <Application>Microsoft Office PowerPoint</Application>
  <PresentationFormat>Breitbild</PresentationFormat>
  <Paragraphs>1072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Times New Roman</vt:lpstr>
      <vt:lpstr>Office</vt:lpstr>
      <vt:lpstr>JVET-W0071 AHG9: Green Metadata SEI message for VVC</vt:lpstr>
      <vt:lpstr>Outline</vt:lpstr>
      <vt:lpstr>Overview on GREEN-MPEG</vt:lpstr>
      <vt:lpstr>Overview on GREEN-MPEG</vt:lpstr>
      <vt:lpstr>Outline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Complexity Assessment of VVC Decoding</vt:lpstr>
      <vt:lpstr>Outline</vt:lpstr>
      <vt:lpstr>SEI Messaging for Decoder Complexity</vt:lpstr>
      <vt:lpstr>Outline</vt:lpstr>
      <vt:lpstr>SEI Messaging for Objective Quality</vt:lpstr>
      <vt:lpstr>Next steps</vt:lpstr>
      <vt:lpstr>PowerPoint-Präsentation</vt:lpstr>
      <vt:lpstr>BACKUP</vt:lpstr>
      <vt:lpstr>BACKUP: Time coefficients after training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JVET-W0071 AHG9: Green Metadata SEI message for VVC</dc:title>
  <dc:creator>Christian Herglotz</dc:creator>
  <cp:lastModifiedBy>Christian Herglotz</cp:lastModifiedBy>
  <cp:revision>79</cp:revision>
  <dcterms:created xsi:type="dcterms:W3CDTF">2021-07-08T12:03:32Z</dcterms:created>
  <dcterms:modified xsi:type="dcterms:W3CDTF">2021-07-08T15:05:35Z</dcterms:modified>
</cp:coreProperties>
</file>