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94" r:id="rId3"/>
    <p:sldId id="428" r:id="rId4"/>
    <p:sldId id="430" r:id="rId5"/>
    <p:sldId id="431" r:id="rId6"/>
    <p:sldId id="432" r:id="rId7"/>
    <p:sldId id="433" r:id="rId8"/>
    <p:sldId id="41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2021/7/7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2021/7/7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321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132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9908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1976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0572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JVET-W0051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CE-related:  Additional bypass coding for high throughput CABAC 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2021/7/7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CE3.2 can improve the throughput as compared to existing VVC, however, it has following limitations.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Transform unit (TU) is not fully bypass coded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Alignment is required for each color component. 	</a:t>
            </a:r>
          </a:p>
          <a:p>
            <a:r>
              <a:rPr lang="en-US" sz="24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1C2E9C-6E0E-48BF-A2F2-A31356920C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321" y="2939158"/>
            <a:ext cx="6154992" cy="3200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A01C2E9C-6E0E-48BF-A2F2-A31356920C4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97731"/>
            <a:ext cx="5145583" cy="2255716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DCC7A3-429A-45ED-BCAC-E036ABBF9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100634"/>
            <a:ext cx="5395428" cy="22557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16E3BB4-024C-404B-8B16-19211E6BC725}"/>
              </a:ext>
            </a:extLst>
          </p:cNvPr>
          <p:cNvSpPr/>
          <p:nvPr/>
        </p:nvSpPr>
        <p:spPr>
          <a:xfrm>
            <a:off x="85527" y="1150694"/>
            <a:ext cx="51455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Following modifications as compared to CE-3.2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Disable signaling of last position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Bypass coding of TS flag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Bypass alignment in TU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8B5D76-DBB8-416D-86CC-D10F23C2E4DB}"/>
              </a:ext>
            </a:extLst>
          </p:cNvPr>
          <p:cNvSpPr txBox="1"/>
          <p:nvPr/>
        </p:nvSpPr>
        <p:spPr>
          <a:xfrm>
            <a:off x="5152103" y="2120190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CE-3.2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894BA9-4FDD-4036-8147-17F20E5014F6}"/>
              </a:ext>
            </a:extLst>
          </p:cNvPr>
          <p:cNvSpPr txBox="1"/>
          <p:nvPr/>
        </p:nvSpPr>
        <p:spPr>
          <a:xfrm>
            <a:off x="5083626" y="4493762"/>
            <a:ext cx="1135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W0051</a:t>
            </a:r>
          </a:p>
          <a:p>
            <a:r>
              <a:rPr lang="en-US" dirty="0"/>
              <a:t>Proposed</a:t>
            </a:r>
          </a:p>
        </p:txBody>
      </p:sp>
    </p:spTree>
    <p:extLst>
      <p:ext uri="{BB962C8B-B14F-4D97-AF65-F5344CB8AC3E}">
        <p14:creationId xmlns:p14="http://schemas.microsoft.com/office/powerpoint/2010/main" val="2132536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B247613-29D9-4FD7-8362-955A2771C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331512"/>
              </p:ext>
            </p:extLst>
          </p:nvPr>
        </p:nvGraphicFramePr>
        <p:xfrm>
          <a:off x="1150374" y="1314450"/>
          <a:ext cx="3657600" cy="2114550"/>
        </p:xfrm>
        <a:graphic>
          <a:graphicData uri="http://schemas.openxmlformats.org/drawingml/2006/table">
            <a:tbl>
              <a:tblPr firstRow="1" firstCol="1" bandRow="1"/>
              <a:tblGrid>
                <a:gridCol w="577516">
                  <a:extLst>
                    <a:ext uri="{9D8B030D-6E8A-4147-A177-3AD203B41FA5}">
                      <a16:colId xmlns:a16="http://schemas.microsoft.com/office/drawing/2014/main" val="830117492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2213241906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1317806599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3820471249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402623627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SVT16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88629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69122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43061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31404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858558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27675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706938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851461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86129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85409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61476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5AEA8FE-C62E-467F-A8BC-F3F111456C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119124"/>
              </p:ext>
            </p:extLst>
          </p:nvPr>
        </p:nvGraphicFramePr>
        <p:xfrm>
          <a:off x="876604" y="4085328"/>
          <a:ext cx="10515599" cy="2114550"/>
        </p:xfrm>
        <a:graphic>
          <a:graphicData uri="http://schemas.openxmlformats.org/drawingml/2006/table">
            <a:tbl>
              <a:tblPr firstRow="1" firstCol="1" bandRow="1"/>
              <a:tblGrid>
                <a:gridCol w="837042">
                  <a:extLst>
                    <a:ext uri="{9D8B030D-6E8A-4147-A177-3AD203B41FA5}">
                      <a16:colId xmlns:a16="http://schemas.microsoft.com/office/drawing/2014/main" val="1367000330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192498854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3047076504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1259629308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2794795498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1897417244"/>
                    </a:ext>
                  </a:extLst>
                </a:gridCol>
                <a:gridCol w="929579">
                  <a:extLst>
                    <a:ext uri="{9D8B030D-6E8A-4147-A177-3AD203B41FA5}">
                      <a16:colId xmlns:a16="http://schemas.microsoft.com/office/drawing/2014/main" val="2084415082"/>
                    </a:ext>
                  </a:extLst>
                </a:gridCol>
                <a:gridCol w="1127272">
                  <a:extLst>
                    <a:ext uri="{9D8B030D-6E8A-4147-A177-3AD203B41FA5}">
                      <a16:colId xmlns:a16="http://schemas.microsoft.com/office/drawing/2014/main" val="334440976"/>
                    </a:ext>
                  </a:extLst>
                </a:gridCol>
                <a:gridCol w="1127272">
                  <a:extLst>
                    <a:ext uri="{9D8B030D-6E8A-4147-A177-3AD203B41FA5}">
                      <a16:colId xmlns:a16="http://schemas.microsoft.com/office/drawing/2014/main" val="3520205535"/>
                    </a:ext>
                  </a:extLst>
                </a:gridCol>
                <a:gridCol w="1129375">
                  <a:extLst>
                    <a:ext uri="{9D8B030D-6E8A-4147-A177-3AD203B41FA5}">
                      <a16:colId xmlns:a16="http://schemas.microsoft.com/office/drawing/2014/main" val="3179366604"/>
                    </a:ext>
                  </a:extLst>
                </a:gridCol>
                <a:gridCol w="717164">
                  <a:extLst>
                    <a:ext uri="{9D8B030D-6E8A-4147-A177-3AD203B41FA5}">
                      <a16:colId xmlns:a16="http://schemas.microsoft.com/office/drawing/2014/main" val="428524956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HLG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SVT12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5290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076478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75426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1169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17.07%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20.69%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20.51%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8.17%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9.75%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10.20%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1.64%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1.76%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1.74%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430443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12863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78215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25.55%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34.10%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34.32%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19.92%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22.80%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23.77%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3.07%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3.41%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3.39%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47510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32469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18.61%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17604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24.97%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33.22%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33.56%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20.08%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22.72%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23.28%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3.53%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3.86%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3.84%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830946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D24B81C3-34BF-4EA3-B411-9C8B7CCA94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135442"/>
              </p:ext>
            </p:extLst>
          </p:nvPr>
        </p:nvGraphicFramePr>
        <p:xfrm>
          <a:off x="6981395" y="1289685"/>
          <a:ext cx="3931920" cy="2139315"/>
        </p:xfrm>
        <a:graphic>
          <a:graphicData uri="http://schemas.openxmlformats.org/drawingml/2006/table">
            <a:tbl>
              <a:tblPr/>
              <a:tblGrid>
                <a:gridCol w="655320">
                  <a:extLst>
                    <a:ext uri="{9D8B030D-6E8A-4147-A177-3AD203B41FA5}">
                      <a16:colId xmlns:a16="http://schemas.microsoft.com/office/drawing/2014/main" val="1267358952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4088149469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2762013625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2392722683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499889365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2847151053"/>
                    </a:ext>
                  </a:extLst>
                </a:gridCol>
              </a:tblGrid>
              <a:tr h="20256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bit-rate saving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98722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HLG PQ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145190"/>
                  </a:ext>
                </a:extLst>
              </a:tr>
              <a:tr h="193675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31423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096616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3.04%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0.93%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773707"/>
                  </a:ext>
                </a:extLst>
              </a:tr>
              <a:tr h="193675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010816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217265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7.10%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1.16%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645236"/>
                  </a:ext>
                </a:extLst>
              </a:tr>
              <a:tr h="193675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282913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507079"/>
                  </a:ext>
                </a:extLst>
              </a:tr>
              <a:tr h="193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7.01%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1.16%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36371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4C4B6E94-1FFD-4019-9A0B-39514BAD811E}"/>
              </a:ext>
            </a:extLst>
          </p:cNvPr>
          <p:cNvSpPr txBox="1"/>
          <p:nvPr/>
        </p:nvSpPr>
        <p:spPr>
          <a:xfrm>
            <a:off x="2084440" y="975540"/>
            <a:ext cx="2430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SVT-16 low QP setting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DCF573-8C1F-4E7F-9E73-C0A31D41CFFE}"/>
              </a:ext>
            </a:extLst>
          </p:cNvPr>
          <p:cNvSpPr txBox="1"/>
          <p:nvPr/>
        </p:nvSpPr>
        <p:spPr>
          <a:xfrm>
            <a:off x="4880763" y="3715996"/>
            <a:ext cx="2308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12-bit low QP setting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8BAB5A-A7F6-4D8A-A97A-95E4C7E969C7}"/>
              </a:ext>
            </a:extLst>
          </p:cNvPr>
          <p:cNvSpPr txBox="1"/>
          <p:nvPr/>
        </p:nvSpPr>
        <p:spPr>
          <a:xfrm>
            <a:off x="8528530" y="965876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Lossless setting</a:t>
            </a:r>
          </a:p>
        </p:txBody>
      </p:sp>
    </p:spTree>
    <p:extLst>
      <p:ext uri="{BB962C8B-B14F-4D97-AF65-F5344CB8AC3E}">
        <p14:creationId xmlns:p14="http://schemas.microsoft.com/office/powerpoint/2010/main" val="2785034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C4B6E94-1FFD-4019-9A0B-39514BAD811E}"/>
              </a:ext>
            </a:extLst>
          </p:cNvPr>
          <p:cNvSpPr txBox="1"/>
          <p:nvPr/>
        </p:nvSpPr>
        <p:spPr>
          <a:xfrm>
            <a:off x="5125795" y="127278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Runtime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63F6170-0EEC-4ACA-B8DF-E64721EA0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284988"/>
              </p:ext>
            </p:extLst>
          </p:nvPr>
        </p:nvGraphicFramePr>
        <p:xfrm>
          <a:off x="2684207" y="1666726"/>
          <a:ext cx="6096000" cy="2141220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36119753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199876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16299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304896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235895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6855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317237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955187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6225638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7955466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HLG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SVT12 RGB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SVT16 RGB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742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Enc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055577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8182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43229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en-US" sz="18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545654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527113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79299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74%</a:t>
                      </a:r>
                      <a:endParaRPr lang="en-US" sz="18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68%</a:t>
                      </a:r>
                      <a:endParaRPr lang="en-US" sz="18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71%</a:t>
                      </a:r>
                      <a:endParaRPr lang="en-US" sz="18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122251"/>
                  </a:ext>
                </a:extLst>
              </a:tr>
              <a:tr h="19050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05154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CE3.2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28832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000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389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435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Throughput measure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6B1759E-A453-449A-8195-3D39B2771FA3}"/>
              </a:ext>
            </a:extLst>
          </p:cNvPr>
          <p:cNvSpPr/>
          <p:nvPr/>
        </p:nvSpPr>
        <p:spPr>
          <a:xfrm>
            <a:off x="637977" y="1226620"/>
            <a:ext cx="83782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Estimated cycle require to parse data for 1 sec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4C73DD-EBC4-4532-A014-E64B2E969E90}"/>
              </a:ext>
            </a:extLst>
          </p:cNvPr>
          <p:cNvSpPr/>
          <p:nvPr/>
        </p:nvSpPr>
        <p:spPr>
          <a:xfrm>
            <a:off x="637977" y="1837979"/>
            <a:ext cx="114250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Cycle in MHz = (((</a:t>
            </a:r>
            <a:r>
              <a:rPr lang="en-US" dirty="0" err="1"/>
              <a:t>totalCtxBins</a:t>
            </a:r>
            <a:r>
              <a:rPr lang="en-US" dirty="0"/>
              <a:t> + </a:t>
            </a:r>
            <a:r>
              <a:rPr lang="en-US" dirty="0" err="1"/>
              <a:t>totalbypassBin</a:t>
            </a:r>
            <a:r>
              <a:rPr lang="en-US" dirty="0"/>
              <a:t>/</a:t>
            </a:r>
            <a:r>
              <a:rPr lang="en-US" dirty="0" err="1"/>
              <a:t>bypassWeight</a:t>
            </a:r>
            <a:r>
              <a:rPr lang="en-US" dirty="0"/>
              <a:t>)* </a:t>
            </a:r>
            <a:r>
              <a:rPr lang="en-US" dirty="0" err="1"/>
              <a:t>frameRate</a:t>
            </a:r>
            <a:r>
              <a:rPr lang="en-US" dirty="0"/>
              <a:t>)/ </a:t>
            </a:r>
            <a:r>
              <a:rPr lang="en-US" dirty="0" err="1"/>
              <a:t>numCodedFrame</a:t>
            </a:r>
            <a:r>
              <a:rPr lang="en-US" dirty="0"/>
              <a:t>)/1000000</a:t>
            </a:r>
          </a:p>
          <a:p>
            <a:endParaRPr lang="en-US" dirty="0"/>
          </a:p>
          <a:p>
            <a:r>
              <a:rPr lang="en-US" dirty="0"/>
              <a:t>Where, </a:t>
            </a:r>
          </a:p>
          <a:p>
            <a:r>
              <a:rPr lang="en-US" dirty="0"/>
              <a:t>	</a:t>
            </a:r>
            <a:r>
              <a:rPr lang="en-US" dirty="0" err="1"/>
              <a:t>totalCtxBins</a:t>
            </a:r>
            <a:r>
              <a:rPr lang="en-US" dirty="0"/>
              <a:t> = Total number of context coded bins </a:t>
            </a:r>
          </a:p>
          <a:p>
            <a:r>
              <a:rPr lang="en-US" dirty="0"/>
              <a:t>	</a:t>
            </a:r>
            <a:r>
              <a:rPr lang="en-US" dirty="0" err="1"/>
              <a:t>totalbypassBin</a:t>
            </a:r>
            <a:r>
              <a:rPr lang="en-US" dirty="0"/>
              <a:t>  = Total number of bypass coded bins </a:t>
            </a:r>
          </a:p>
          <a:p>
            <a:r>
              <a:rPr lang="en-US" dirty="0"/>
              <a:t>	</a:t>
            </a:r>
            <a:r>
              <a:rPr lang="en-US" dirty="0" err="1"/>
              <a:t>bypassWeight</a:t>
            </a:r>
            <a:r>
              <a:rPr lang="en-US" dirty="0"/>
              <a:t> is the number of bypass coded bins can be parsed per cycle. </a:t>
            </a:r>
          </a:p>
          <a:p>
            <a:r>
              <a:rPr lang="en-US" dirty="0"/>
              <a:t>	</a:t>
            </a:r>
            <a:r>
              <a:rPr lang="en-US" dirty="0" err="1"/>
              <a:t>numCodedFrame</a:t>
            </a:r>
            <a:r>
              <a:rPr lang="en-US" dirty="0"/>
              <a:t> is the total number of encoded frames</a:t>
            </a:r>
          </a:p>
          <a:p>
            <a:r>
              <a:rPr lang="en-US" dirty="0"/>
              <a:t>               1 context coded bin can be parsed per cycle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E0F2602-889A-4ADE-9F56-BAF92588BF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814295"/>
              </p:ext>
            </p:extLst>
          </p:nvPr>
        </p:nvGraphicFramePr>
        <p:xfrm>
          <a:off x="1563329" y="4561181"/>
          <a:ext cx="7521677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2539787">
                  <a:extLst>
                    <a:ext uri="{9D8B030D-6E8A-4147-A177-3AD203B41FA5}">
                      <a16:colId xmlns:a16="http://schemas.microsoft.com/office/drawing/2014/main" val="1668352472"/>
                    </a:ext>
                  </a:extLst>
                </a:gridCol>
                <a:gridCol w="1953682">
                  <a:extLst>
                    <a:ext uri="{9D8B030D-6E8A-4147-A177-3AD203B41FA5}">
                      <a16:colId xmlns:a16="http://schemas.microsoft.com/office/drawing/2014/main" val="3325488657"/>
                    </a:ext>
                  </a:extLst>
                </a:gridCol>
                <a:gridCol w="3028208">
                  <a:extLst>
                    <a:ext uri="{9D8B030D-6E8A-4147-A177-3AD203B41FA5}">
                      <a16:colId xmlns:a16="http://schemas.microsoft.com/office/drawing/2014/main" val="13302739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bypassWeight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Estimated Cycle in MHz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611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HM High throughput profile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853.00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5515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VTM-13.0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1423.52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2510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CE-3.1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885.41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56505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CE-3.2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362.99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2311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281.74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221148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82D4249F-AF0A-4877-88FA-44FB3C55A720}"/>
              </a:ext>
            </a:extLst>
          </p:cNvPr>
          <p:cNvSpPr/>
          <p:nvPr/>
        </p:nvSpPr>
        <p:spPr>
          <a:xfrm>
            <a:off x="530942" y="4224772"/>
            <a:ext cx="98912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Estimated cycle of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CrowdRun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( 1080p@50fps) SVT 16-bit sequence (All intra, QP = -33)</a:t>
            </a:r>
            <a:endParaRPr lang="en-US" i="1" dirty="0">
              <a:solidFill>
                <a:srgbClr val="44546A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920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435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Throughput measure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12875B-B1A2-4C09-B9DE-C93E512819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047245"/>
              </p:ext>
            </p:extLst>
          </p:nvPr>
        </p:nvGraphicFramePr>
        <p:xfrm>
          <a:off x="2245375" y="1561358"/>
          <a:ext cx="6901938" cy="883920"/>
        </p:xfrm>
        <a:graphic>
          <a:graphicData uri="http://schemas.openxmlformats.org/drawingml/2006/table">
            <a:tbl>
              <a:tblPr firstRow="1" firstCol="1" bandRow="1"/>
              <a:tblGrid>
                <a:gridCol w="1677106">
                  <a:extLst>
                    <a:ext uri="{9D8B030D-6E8A-4147-A177-3AD203B41FA5}">
                      <a16:colId xmlns:a16="http://schemas.microsoft.com/office/drawing/2014/main" val="3573126870"/>
                    </a:ext>
                  </a:extLst>
                </a:gridCol>
                <a:gridCol w="1290082">
                  <a:extLst>
                    <a:ext uri="{9D8B030D-6E8A-4147-A177-3AD203B41FA5}">
                      <a16:colId xmlns:a16="http://schemas.microsoft.com/office/drawing/2014/main" val="3399250928"/>
                    </a:ext>
                  </a:extLst>
                </a:gridCol>
                <a:gridCol w="1225578">
                  <a:extLst>
                    <a:ext uri="{9D8B030D-6E8A-4147-A177-3AD203B41FA5}">
                      <a16:colId xmlns:a16="http://schemas.microsoft.com/office/drawing/2014/main" val="1929646300"/>
                    </a:ext>
                  </a:extLst>
                </a:gridCol>
                <a:gridCol w="1225578">
                  <a:extLst>
                    <a:ext uri="{9D8B030D-6E8A-4147-A177-3AD203B41FA5}">
                      <a16:colId xmlns:a16="http://schemas.microsoft.com/office/drawing/2014/main" val="1164561185"/>
                    </a:ext>
                  </a:extLst>
                </a:gridCol>
                <a:gridCol w="1483594">
                  <a:extLst>
                    <a:ext uri="{9D8B030D-6E8A-4147-A177-3AD203B41FA5}">
                      <a16:colId xmlns:a16="http://schemas.microsoft.com/office/drawing/2014/main" val="343429003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HLG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SVT12 RGB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SVT16 RGB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0160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CE-3.1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4470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CE-3.2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1924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4476282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1719F6A-F4A6-4849-AC31-C4A69800CE33}"/>
              </a:ext>
            </a:extLst>
          </p:cNvPr>
          <p:cNvSpPr/>
          <p:nvPr/>
        </p:nvSpPr>
        <p:spPr>
          <a:xfrm>
            <a:off x="4271252" y="1192026"/>
            <a:ext cx="5213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Ratio of Estimated cycle ( Anchor: VTM-13.0, 100%)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31D6F3-E228-4FBE-A9A5-F39981015CC2}"/>
              </a:ext>
            </a:extLst>
          </p:cNvPr>
          <p:cNvSpPr/>
          <p:nvPr/>
        </p:nvSpPr>
        <p:spPr>
          <a:xfrm>
            <a:off x="3209369" y="3098735"/>
            <a:ext cx="6960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Ratio of Estimated cycle ( Anchor: HM-high throughput profile, 100%)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659DE69-6454-42F3-9F9D-27B4A6031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304891"/>
              </p:ext>
            </p:extLst>
          </p:nvPr>
        </p:nvGraphicFramePr>
        <p:xfrm>
          <a:off x="2320413" y="3439319"/>
          <a:ext cx="6833111" cy="883920"/>
        </p:xfrm>
        <a:graphic>
          <a:graphicData uri="http://schemas.openxmlformats.org/drawingml/2006/table">
            <a:tbl>
              <a:tblPr firstRow="1" firstCol="1" bandRow="1"/>
              <a:tblGrid>
                <a:gridCol w="1660382">
                  <a:extLst>
                    <a:ext uri="{9D8B030D-6E8A-4147-A177-3AD203B41FA5}">
                      <a16:colId xmlns:a16="http://schemas.microsoft.com/office/drawing/2014/main" val="3345066673"/>
                    </a:ext>
                  </a:extLst>
                </a:gridCol>
                <a:gridCol w="1277217">
                  <a:extLst>
                    <a:ext uri="{9D8B030D-6E8A-4147-A177-3AD203B41FA5}">
                      <a16:colId xmlns:a16="http://schemas.microsoft.com/office/drawing/2014/main" val="3745870424"/>
                    </a:ext>
                  </a:extLst>
                </a:gridCol>
                <a:gridCol w="1213356">
                  <a:extLst>
                    <a:ext uri="{9D8B030D-6E8A-4147-A177-3AD203B41FA5}">
                      <a16:colId xmlns:a16="http://schemas.microsoft.com/office/drawing/2014/main" val="2727713862"/>
                    </a:ext>
                  </a:extLst>
                </a:gridCol>
                <a:gridCol w="1213356">
                  <a:extLst>
                    <a:ext uri="{9D8B030D-6E8A-4147-A177-3AD203B41FA5}">
                      <a16:colId xmlns:a16="http://schemas.microsoft.com/office/drawing/2014/main" val="1650401375"/>
                    </a:ext>
                  </a:extLst>
                </a:gridCol>
                <a:gridCol w="1468800">
                  <a:extLst>
                    <a:ext uri="{9D8B030D-6E8A-4147-A177-3AD203B41FA5}">
                      <a16:colId xmlns:a16="http://schemas.microsoft.com/office/drawing/2014/main" val="322536905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PQ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HDR HLG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SVT12 RGB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SVT16 RGB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0995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CE-3.1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61374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CE-3.2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0057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W0051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050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359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summary, following are the changes as compared to VVC.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Set </a:t>
            </a:r>
            <a:r>
              <a:rPr lang="en-US" sz="2400" dirty="0" err="1"/>
              <a:t>ivlCurrRange</a:t>
            </a:r>
            <a:r>
              <a:rPr lang="en-US" sz="2400" dirty="0"/>
              <a:t> of CABAC engine to 256 right after the coding of </a:t>
            </a:r>
            <a:r>
              <a:rPr lang="en-US" sz="2400" dirty="0" err="1"/>
              <a:t>tu_joint_cbcr_residual_flag</a:t>
            </a:r>
            <a:r>
              <a:rPr lang="en-US" sz="2400" dirty="0"/>
              <a:t>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Bypass coding of the </a:t>
            </a:r>
            <a:r>
              <a:rPr lang="en-US" sz="2400" dirty="0" err="1"/>
              <a:t>transform_skip_flag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Disable the coding of the position of the last significant coefficient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Bypass coding of the transform coefficient levels by setting the remBinsPass1 to 0 before coding of a TB.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Bypass coding of the </a:t>
            </a:r>
            <a:r>
              <a:rPr lang="en-US" sz="2400" dirty="0" err="1"/>
              <a:t>sb_coded_flag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212D8B-AAA1-493E-B48C-A28511A7E267}"/>
              </a:ext>
            </a:extLst>
          </p:cNvPr>
          <p:cNvSpPr/>
          <p:nvPr/>
        </p:nvSpPr>
        <p:spPr>
          <a:xfrm>
            <a:off x="1179871" y="4463088"/>
            <a:ext cx="9674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Proposes to enable the above features only for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High Throughput 4:4:4 16 Intra Profile.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E56C48-21B1-4657-8AC1-C2C4A9152E80}"/>
              </a:ext>
            </a:extLst>
          </p:cNvPr>
          <p:cNvSpPr/>
          <p:nvPr/>
        </p:nvSpPr>
        <p:spPr>
          <a:xfrm>
            <a:off x="3045037" y="5510692"/>
            <a:ext cx="7809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Thanks Qualcomm for cross-checking.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18436</TotalTime>
  <Words>971</Words>
  <Application>Microsoft Office PowerPoint</Application>
  <PresentationFormat>Widescreen</PresentationFormat>
  <Paragraphs>420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DengXian</vt:lpstr>
      <vt:lpstr>Microsoft YaHei</vt:lpstr>
      <vt:lpstr>宋体</vt:lpstr>
      <vt:lpstr>宋体</vt:lpstr>
      <vt:lpstr>Arial</vt:lpstr>
      <vt:lpstr>Calibri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1548</cp:revision>
  <dcterms:created xsi:type="dcterms:W3CDTF">2018-05-21T01:42:17Z</dcterms:created>
  <dcterms:modified xsi:type="dcterms:W3CDTF">2021-07-07T19:56:04Z</dcterms:modified>
</cp:coreProperties>
</file>