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6"/>
  </p:notesMasterIdLst>
  <p:handoutMasterIdLst>
    <p:handoutMasterId r:id="rId7"/>
  </p:handoutMasterIdLst>
  <p:sldIdLst>
    <p:sldId id="334" r:id="rId2"/>
    <p:sldId id="434" r:id="rId3"/>
    <p:sldId id="435" r:id="rId4"/>
    <p:sldId id="41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2021/7/11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2021/7/11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039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henix.int-evry.fr/jct/doc_end_user/documents/14_Vienna/wg11/JCTVC-N0190-v2.zip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JVET-W0044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CE3.1: CABAC-bypass alignment for high bit-depth coding 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2021/7/11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7E949-DA21-40D8-878A-E155BAAEA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 #</a:t>
            </a:r>
            <a:r>
              <a:rPr lang="en-US" dirty="0" err="1"/>
              <a:t>Epbins</a:t>
            </a:r>
            <a:r>
              <a:rPr lang="en-US" dirty="0"/>
              <a:t>/cycle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8A37B-F60C-49D6-BCFD-8E6C5CE5F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 err="1"/>
              <a:t>totalAlignedBypassBins</a:t>
            </a:r>
            <a:r>
              <a:rPr lang="en-US" dirty="0"/>
              <a:t> = 0</a:t>
            </a:r>
          </a:p>
          <a:p>
            <a:pPr lvl="0"/>
            <a:r>
              <a:rPr lang="en-US" dirty="0" err="1"/>
              <a:t>totalCycle</a:t>
            </a:r>
            <a:r>
              <a:rPr lang="en-US" dirty="0"/>
              <a:t> = 0</a:t>
            </a:r>
          </a:p>
          <a:p>
            <a:pPr lvl="0"/>
            <a:r>
              <a:rPr lang="en-US" dirty="0"/>
              <a:t>For each syntax element of a sequence which uses bypass alignment</a:t>
            </a:r>
          </a:p>
          <a:p>
            <a:pPr lvl="1"/>
            <a:r>
              <a:rPr lang="en-US" dirty="0" err="1"/>
              <a:t>ClockCycle</a:t>
            </a:r>
            <a:r>
              <a:rPr lang="en-US" dirty="0"/>
              <a:t> = ceil (</a:t>
            </a:r>
            <a:r>
              <a:rPr lang="en-US" dirty="0" err="1"/>
              <a:t>numberOfBypassBinsForThisSyntax</a:t>
            </a:r>
            <a:r>
              <a:rPr lang="en-US" dirty="0"/>
              <a:t>/ </a:t>
            </a:r>
            <a:r>
              <a:rPr lang="en-US" dirty="0" err="1"/>
              <a:t>Nmax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totalCycle</a:t>
            </a:r>
            <a:r>
              <a:rPr lang="en-US" dirty="0"/>
              <a:t> += </a:t>
            </a:r>
            <a:r>
              <a:rPr lang="en-US" dirty="0" err="1"/>
              <a:t>ClockCycle</a:t>
            </a:r>
            <a:endParaRPr lang="en-US" dirty="0"/>
          </a:p>
          <a:p>
            <a:pPr lvl="1"/>
            <a:r>
              <a:rPr lang="en-US" dirty="0" err="1"/>
              <a:t>totalAlignedBypassBins</a:t>
            </a:r>
            <a:r>
              <a:rPr lang="en-US" dirty="0"/>
              <a:t> += </a:t>
            </a:r>
            <a:r>
              <a:rPr lang="en-US" dirty="0" err="1"/>
              <a:t>numberOfBypassBinsForThisSyntax</a:t>
            </a:r>
            <a:endParaRPr lang="en-US" dirty="0"/>
          </a:p>
          <a:p>
            <a:pPr lvl="0"/>
            <a:r>
              <a:rPr lang="en-US" dirty="0" err="1"/>
              <a:t>Bypassbins</a:t>
            </a:r>
            <a:r>
              <a:rPr lang="en-US" dirty="0"/>
              <a:t>/cycle = </a:t>
            </a:r>
            <a:r>
              <a:rPr lang="en-US" dirty="0" err="1"/>
              <a:t>totalAlignedBypassBins</a:t>
            </a:r>
            <a:r>
              <a:rPr lang="en-US" dirty="0"/>
              <a:t>/ </a:t>
            </a:r>
            <a:r>
              <a:rPr lang="en-US" dirty="0" err="1"/>
              <a:t>totalCycle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AB4197-2E01-4B2F-8C38-BDE04AA2B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677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689579DE-F978-4628-964E-7888EC2C7A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502802"/>
              </p:ext>
            </p:extLst>
          </p:nvPr>
        </p:nvGraphicFramePr>
        <p:xfrm>
          <a:off x="1321301" y="2379406"/>
          <a:ext cx="3709035" cy="1644113"/>
        </p:xfrm>
        <a:graphic>
          <a:graphicData uri="http://schemas.openxmlformats.org/drawingml/2006/table">
            <a:tbl>
              <a:tblPr firstRow="1" firstCol="1" bandRow="1"/>
              <a:tblGrid>
                <a:gridCol w="1052830">
                  <a:extLst>
                    <a:ext uri="{9D8B030D-6E8A-4147-A177-3AD203B41FA5}">
                      <a16:colId xmlns:a16="http://schemas.microsoft.com/office/drawing/2014/main" val="2674554638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927547422"/>
                    </a:ext>
                  </a:extLst>
                </a:gridCol>
                <a:gridCol w="920115">
                  <a:extLst>
                    <a:ext uri="{9D8B030D-6E8A-4147-A177-3AD203B41FA5}">
                      <a16:colId xmlns:a16="http://schemas.microsoft.com/office/drawing/2014/main" val="3134478725"/>
                    </a:ext>
                  </a:extLst>
                </a:gridCol>
                <a:gridCol w="920115">
                  <a:extLst>
                    <a:ext uri="{9D8B030D-6E8A-4147-A177-3AD203B41FA5}">
                      <a16:colId xmlns:a16="http://schemas.microsoft.com/office/drawing/2014/main" val="3387258175"/>
                    </a:ext>
                  </a:extLst>
                </a:gridCol>
              </a:tblGrid>
              <a:tr h="215363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Bypassbins/cycle, SVT16, QP = -33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53488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Sequence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Nmax = 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Nmax =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Nmax = 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2095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OldTownCross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0238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CrowdRun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5.61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8.84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2075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DucksTakeOff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5.46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9.62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3895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InToTree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8.84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81848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ParkJoy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68365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8.95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9.40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26891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40ACCB-7D26-4EFA-A9E7-3693C9D991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95270A-C793-41D8-81B8-9F61177EF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956098"/>
              </p:ext>
            </p:extLst>
          </p:nvPr>
        </p:nvGraphicFramePr>
        <p:xfrm>
          <a:off x="5438278" y="2385219"/>
          <a:ext cx="3709035" cy="1638300"/>
        </p:xfrm>
        <a:graphic>
          <a:graphicData uri="http://schemas.openxmlformats.org/drawingml/2006/table">
            <a:tbl>
              <a:tblPr firstRow="1" firstCol="1" bandRow="1"/>
              <a:tblGrid>
                <a:gridCol w="1052830">
                  <a:extLst>
                    <a:ext uri="{9D8B030D-6E8A-4147-A177-3AD203B41FA5}">
                      <a16:colId xmlns:a16="http://schemas.microsoft.com/office/drawing/2014/main" val="3466971877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3135582284"/>
                    </a:ext>
                  </a:extLst>
                </a:gridCol>
                <a:gridCol w="920115">
                  <a:extLst>
                    <a:ext uri="{9D8B030D-6E8A-4147-A177-3AD203B41FA5}">
                      <a16:colId xmlns:a16="http://schemas.microsoft.com/office/drawing/2014/main" val="3800687448"/>
                    </a:ext>
                  </a:extLst>
                </a:gridCol>
                <a:gridCol w="920115">
                  <a:extLst>
                    <a:ext uri="{9D8B030D-6E8A-4147-A177-3AD203B41FA5}">
                      <a16:colId xmlns:a16="http://schemas.microsoft.com/office/drawing/2014/main" val="1357818327"/>
                    </a:ext>
                  </a:extLst>
                </a:gridCol>
              </a:tblGrid>
              <a:tr h="209550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Bypassbins/cycle, SVT16, Lossless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32526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Sequence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Nmax = 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Nmax =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Nmax = 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3981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OldTownCross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5.90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9012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CrowdRun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5.85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11.61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75356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DucksTakeOff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11.81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4879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InToTree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71037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ParkJoy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5.81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9.48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11.51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79114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5.85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11.62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619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572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957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HEVC range extension: CABAC bypass alignment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HEVC range extension supports aligning the CABAC process prior to coding of bypass data, which allows easy, simultaneous decoding of multiple bypass bins.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Set </a:t>
            </a:r>
            <a:r>
              <a:rPr lang="en-US" sz="2000" dirty="0" err="1"/>
              <a:t>ivlCurrRange</a:t>
            </a:r>
            <a:r>
              <a:rPr lang="en-US" sz="2000" dirty="0"/>
              <a:t> to 256 before starting bypass coding of each coefficient group.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111" y="2359532"/>
            <a:ext cx="3809524" cy="2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6724" y="468919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171" y="2177593"/>
            <a:ext cx="3060457" cy="23532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12325" y="459755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of a bypass coded bin while </a:t>
            </a:r>
            <a:r>
              <a:rPr lang="en-US" sz="1600" dirty="0" err="1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256. </a:t>
            </a: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figure is extracted from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JCTVC-N0190</a:t>
            </a:r>
            <a:endParaRPr lang="en-US" sz="1600" dirty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3769" y="5071512"/>
            <a:ext cx="108967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Benefits of bypass alignment: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Bypass coded bins are directly visible from </a:t>
            </a:r>
            <a:r>
              <a:rPr lang="en-US" dirty="0" err="1"/>
              <a:t>ivlOffset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/>
              <a:t>The bypass decoding process can be implemented using a shift register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/>
              <a:t>Multiple bypass coded bins can be decoded in parallel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2666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18439</TotalTime>
  <Words>248</Words>
  <Application>Microsoft Office PowerPoint</Application>
  <PresentationFormat>Widescreen</PresentationFormat>
  <Paragraphs>85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DengXian</vt:lpstr>
      <vt:lpstr>Microsoft YaHei</vt:lpstr>
      <vt:lpstr>宋体</vt:lpstr>
      <vt:lpstr>Arial</vt:lpstr>
      <vt:lpstr>Calibri</vt:lpstr>
      <vt:lpstr>Times New Roman</vt:lpstr>
      <vt:lpstr>浅色</vt:lpstr>
      <vt:lpstr>PowerPoint Presentation</vt:lpstr>
      <vt:lpstr>Compute #Epbins/cycle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1550</cp:revision>
  <dcterms:created xsi:type="dcterms:W3CDTF">2018-05-21T01:42:17Z</dcterms:created>
  <dcterms:modified xsi:type="dcterms:W3CDTF">2021-07-12T05:56:15Z</dcterms:modified>
</cp:coreProperties>
</file>