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8"/>
  </p:notesMasterIdLst>
  <p:handoutMasterIdLst>
    <p:handoutMasterId r:id="rId9"/>
  </p:handoutMasterIdLst>
  <p:sldIdLst>
    <p:sldId id="267" r:id="rId3"/>
    <p:sldId id="369" r:id="rId4"/>
    <p:sldId id="370" r:id="rId5"/>
    <p:sldId id="371" r:id="rId6"/>
    <p:sldId id="372" r:id="rId7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3" d="100"/>
          <a:sy n="113" d="100"/>
        </p:scale>
        <p:origin x="13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2021/4/23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2021/4/23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3.docx"/><Relationship Id="rId3" Type="http://schemas.openxmlformats.org/officeDocument/2006/relationships/image" Target="../media/image3.emf"/><Relationship Id="rId7" Type="http://schemas.openxmlformats.org/officeDocument/2006/relationships/image" Target="../media/image5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Relationship Id="rId6" Type="http://schemas.openxmlformats.org/officeDocument/2006/relationships/package" Target="../embeddings/Microsoft_Word_Document2.docx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1.docx"/><Relationship Id="rId9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AHG12:Evaluation of GPM with MMVD for coding efficiency improvement over VVC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7563" y="4208291"/>
            <a:ext cx="7194904" cy="123989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Xiaoyu Xiu,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Che-Wei </a:t>
            </a:r>
            <a:r>
              <a:rPr lang="en-US" altLang="zh-CN" sz="2800" dirty="0" err="1"/>
              <a:t>Kuo</a:t>
            </a:r>
            <a:r>
              <a:rPr lang="en-US" altLang="zh-CN" sz="2800" dirty="0"/>
              <a:t>, Wei Chen, Yi-Wen Chen,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  <a:p>
            <a:pPr lvl="1"/>
            <a:r>
              <a:rPr lang="en-US" dirty="0"/>
              <a:t>Further MV refinement on top of the existing </a:t>
            </a:r>
            <a:r>
              <a:rPr lang="en-US" dirty="0" err="1"/>
              <a:t>uni</a:t>
            </a:r>
            <a:r>
              <a:rPr lang="en-US" dirty="0"/>
              <a:t>-directional MVs of the GPM</a:t>
            </a:r>
          </a:p>
          <a:p>
            <a:pPr lvl="1"/>
            <a:r>
              <a:rPr lang="en-US" dirty="0"/>
              <a:t>The MV refinements are indicated based on the MMVD signaling</a:t>
            </a:r>
          </a:p>
          <a:p>
            <a:pPr marL="228600" lvl="1"/>
            <a:r>
              <a:rPr lang="en-US" sz="1800" dirty="0"/>
              <a:t>Performance</a:t>
            </a:r>
          </a:p>
          <a:p>
            <a:pPr lvl="1"/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C43D7558-FA4E-4BB7-BF11-F58C180F2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868223"/>
              </p:ext>
            </p:extLst>
          </p:nvPr>
        </p:nvGraphicFramePr>
        <p:xfrm>
          <a:off x="2031521" y="2901982"/>
          <a:ext cx="696685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36802640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22298838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3138047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6127408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95442052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206387816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dirty="0"/>
                        <a:t>Tool-ON test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4828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90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-0.36%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-0.58%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-0.63%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743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-1.12%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-0.78%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977807"/>
                  </a:ext>
                </a:extLst>
              </a:tr>
            </a:tbl>
          </a:graphicData>
        </a:graphic>
      </p:graphicFrame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68EB783C-2F7D-4F4D-8043-C169676ADA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069938"/>
              </p:ext>
            </p:extLst>
          </p:nvPr>
        </p:nvGraphicFramePr>
        <p:xfrm>
          <a:off x="2031521" y="4672810"/>
          <a:ext cx="696685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36802640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22298838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3138047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6127408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95442052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206387816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dirty="0"/>
                        <a:t>Tool-OFF test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4828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90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-0.08%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743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-0.21%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-0.55%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-0.47%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977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89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384596"/>
          </a:xfrm>
        </p:spPr>
        <p:txBody>
          <a:bodyPr/>
          <a:lstStyle/>
          <a:p>
            <a:r>
              <a:rPr lang="en-US" dirty="0"/>
              <a:t>GPM in VVC V1</a:t>
            </a:r>
          </a:p>
          <a:p>
            <a:pPr lvl="1"/>
            <a:r>
              <a:rPr lang="en-CA" dirty="0"/>
              <a:t>Splitting one coding unit (CU) to one non-rectangular </a:t>
            </a:r>
            <a:endParaRPr lang="en-US" dirty="0"/>
          </a:p>
          <a:p>
            <a:pPr lvl="1"/>
            <a:r>
              <a:rPr lang="en-US" dirty="0"/>
              <a:t>Two </a:t>
            </a:r>
            <a:r>
              <a:rPr lang="en-US" dirty="0" err="1"/>
              <a:t>uni</a:t>
            </a:r>
            <a:r>
              <a:rPr lang="en-US" dirty="0"/>
              <a:t>-directional MVs are obtained from merge candidates</a:t>
            </a:r>
          </a:p>
          <a:p>
            <a:pPr marL="228600" lvl="1"/>
            <a:r>
              <a:rPr lang="en-US" sz="1800" dirty="0"/>
              <a:t>GPM-MMVD</a:t>
            </a:r>
          </a:p>
          <a:p>
            <a:pPr lvl="1"/>
            <a:r>
              <a:rPr lang="en-US" dirty="0"/>
              <a:t>Further MV refinements of GPM </a:t>
            </a:r>
            <a:r>
              <a:rPr lang="en-US" dirty="0" err="1"/>
              <a:t>uni</a:t>
            </a:r>
            <a:r>
              <a:rPr lang="en-US" dirty="0"/>
              <a:t>-directional MVs</a:t>
            </a:r>
          </a:p>
          <a:p>
            <a:pPr lvl="1"/>
            <a:r>
              <a:rPr lang="en-US" dirty="0"/>
              <a:t>The MV refinements are signaled in the same manner of the MMVD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9AB0B-CF03-4101-92F0-F42FE65763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419726"/>
              </p:ext>
            </p:extLst>
          </p:nvPr>
        </p:nvGraphicFramePr>
        <p:xfrm>
          <a:off x="2260494" y="3667442"/>
          <a:ext cx="6364732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4282">
                  <a:extLst>
                    <a:ext uri="{9D8B030D-6E8A-4147-A177-3AD203B41FA5}">
                      <a16:colId xmlns:a16="http://schemas.microsoft.com/office/drawing/2014/main" val="2226386069"/>
                    </a:ext>
                  </a:extLst>
                </a:gridCol>
                <a:gridCol w="449580">
                  <a:extLst>
                    <a:ext uri="{9D8B030D-6E8A-4147-A177-3AD203B41FA5}">
                      <a16:colId xmlns:a16="http://schemas.microsoft.com/office/drawing/2014/main" val="3336877845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2699705224"/>
                    </a:ext>
                  </a:extLst>
                </a:gridCol>
                <a:gridCol w="445770">
                  <a:extLst>
                    <a:ext uri="{9D8B030D-6E8A-4147-A177-3AD203B41FA5}">
                      <a16:colId xmlns:a16="http://schemas.microsoft.com/office/drawing/2014/main" val="3326454299"/>
                    </a:ext>
                  </a:extLst>
                </a:gridCol>
                <a:gridCol w="454660">
                  <a:extLst>
                    <a:ext uri="{9D8B030D-6E8A-4147-A177-3AD203B41FA5}">
                      <a16:colId xmlns:a16="http://schemas.microsoft.com/office/drawing/2014/main" val="4231561660"/>
                    </a:ext>
                  </a:extLst>
                </a:gridCol>
                <a:gridCol w="449580">
                  <a:extLst>
                    <a:ext uri="{9D8B030D-6E8A-4147-A177-3AD203B41FA5}">
                      <a16:colId xmlns:a16="http://schemas.microsoft.com/office/drawing/2014/main" val="1852246500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3069963333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1532272743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1893601915"/>
                    </a:ext>
                  </a:extLst>
                </a:gridCol>
              </a:tblGrid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Distance IDX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5473391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Offset (in unit of luma sample)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1/4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1/2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32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458209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3F9A03B-BC30-4CC6-9B3F-DDACE8BDE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841944"/>
              </p:ext>
            </p:extLst>
          </p:nvPr>
        </p:nvGraphicFramePr>
        <p:xfrm>
          <a:off x="2705311" y="4611582"/>
          <a:ext cx="5731510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4600">
                  <a:extLst>
                    <a:ext uri="{9D8B030D-6E8A-4147-A177-3AD203B41FA5}">
                      <a16:colId xmlns:a16="http://schemas.microsoft.com/office/drawing/2014/main" val="3505584122"/>
                    </a:ext>
                  </a:extLst>
                </a:gridCol>
                <a:gridCol w="1121410">
                  <a:extLst>
                    <a:ext uri="{9D8B030D-6E8A-4147-A177-3AD203B41FA5}">
                      <a16:colId xmlns:a16="http://schemas.microsoft.com/office/drawing/2014/main" val="4196901581"/>
                    </a:ext>
                  </a:extLst>
                </a:gridCol>
                <a:gridCol w="1122045">
                  <a:extLst>
                    <a:ext uri="{9D8B030D-6E8A-4147-A177-3AD203B41FA5}">
                      <a16:colId xmlns:a16="http://schemas.microsoft.com/office/drawing/2014/main" val="2683323668"/>
                    </a:ext>
                  </a:extLst>
                </a:gridCol>
                <a:gridCol w="1121410">
                  <a:extLst>
                    <a:ext uri="{9D8B030D-6E8A-4147-A177-3AD203B41FA5}">
                      <a16:colId xmlns:a16="http://schemas.microsoft.com/office/drawing/2014/main" val="147357697"/>
                    </a:ext>
                  </a:extLst>
                </a:gridCol>
                <a:gridCol w="1122045">
                  <a:extLst>
                    <a:ext uri="{9D8B030D-6E8A-4147-A177-3AD203B41FA5}">
                      <a16:colId xmlns:a16="http://schemas.microsoft.com/office/drawing/2014/main" val="1888863109"/>
                    </a:ext>
                  </a:extLst>
                </a:gridCol>
              </a:tblGrid>
              <a:tr h="34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Direction IDX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642622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x-axis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+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−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0609737"/>
                  </a:ext>
                </a:extLst>
              </a:tr>
              <a:tr h="1930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y-axis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N/A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+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−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763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8"/>
            <a:ext cx="10131893" cy="2384596"/>
          </a:xfrm>
        </p:spPr>
        <p:txBody>
          <a:bodyPr/>
          <a:lstStyle/>
          <a:p>
            <a:pPr marL="228600" lvl="1"/>
            <a:r>
              <a:rPr lang="en-US" sz="1800" dirty="0"/>
              <a:t>GPM-MMVD Signaling</a:t>
            </a:r>
          </a:p>
          <a:p>
            <a:pPr lvl="1"/>
            <a:r>
              <a:rPr lang="en-US" dirty="0"/>
              <a:t>Two separate flags to control whether each GPM partition applies MMVD or not</a:t>
            </a:r>
          </a:p>
          <a:p>
            <a:pPr lvl="1"/>
            <a:r>
              <a:rPr lang="en-US" dirty="0"/>
              <a:t>When the flag is one, the MVD are signaled using the existing MMVD syntax</a:t>
            </a:r>
          </a:p>
          <a:p>
            <a:pPr lvl="1"/>
            <a:r>
              <a:rPr lang="en-US" dirty="0"/>
              <a:t>Signaling conditions on GPM merge indices to allow flexible MMVD combinations for two GPM partitions </a:t>
            </a:r>
          </a:p>
          <a:p>
            <a:pPr lvl="1"/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90AEAB4-33E4-418C-B0D6-4D6AECC58A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40473"/>
              </p:ext>
            </p:extLst>
          </p:nvPr>
        </p:nvGraphicFramePr>
        <p:xfrm>
          <a:off x="2387600" y="2819400"/>
          <a:ext cx="6239933" cy="3682991"/>
        </p:xfrm>
        <a:graphic>
          <a:graphicData uri="http://schemas.openxmlformats.org/drawingml/2006/table">
            <a:tbl>
              <a:tblPr/>
              <a:tblGrid>
                <a:gridCol w="5447561">
                  <a:extLst>
                    <a:ext uri="{9D8B030D-6E8A-4147-A177-3AD203B41FA5}">
                      <a16:colId xmlns:a16="http://schemas.microsoft.com/office/drawing/2014/main" val="2736298618"/>
                    </a:ext>
                  </a:extLst>
                </a:gridCol>
                <a:gridCol w="792372">
                  <a:extLst>
                    <a:ext uri="{9D8B030D-6E8A-4147-A177-3AD203B41FA5}">
                      <a16:colId xmlns:a16="http://schemas.microsoft.com/office/drawing/2014/main" val="1406012763"/>
                    </a:ext>
                  </a:extLst>
                </a:gridCol>
              </a:tblGrid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 else {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740887"/>
                  </a:ext>
                </a:extLst>
              </a:tr>
              <a:tr h="8184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sps_ciip_enabled_flag  &amp;&amp;  sps_gpm_enabled_flag  &amp;&amp;</a:t>
                      </a:r>
                      <a:b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sh_slice_type  = =  B  &amp;&amp;</a:t>
                      </a:r>
                      <a:b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cu_skip_flag[ x0 ][ y0 ]  = =  0  &amp;&amp;  cbWidth  &gt;=  8  &amp;&amp;  cbHeight  &gt;=  8  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&amp;&amp;</a:t>
                      </a:r>
                      <a:b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</a:b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cbWidth &lt; ( 8 * cbHeight )  &amp;&amp;  cbHeight &lt; ( 8 * cbWidth )  &amp;&amp;</a:t>
                      </a:r>
                      <a:b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</a:b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cbWidth &lt; 128  &amp;&amp;  cbHeight &lt; 128 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1051431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</a:t>
                      </a:r>
                      <a:r>
                        <a:rPr lang="en-GB" sz="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ciip_flag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453265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if( ciip_flag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 &amp;&amp;  MaxNumMergeCand &gt; 1 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563779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</a:t>
                      </a:r>
                      <a:r>
                        <a:rPr lang="en-GB" sz="8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merge_idx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746975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if( !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ciip_flag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304603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merge_gpm_partition_idx</a:t>
                      </a: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051437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merge_gpm_mmvd_enable_flag0[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1639492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if(merge_gpm_mmvd_enable_flag0) {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4546534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merge_gpm_mmvd_distance_idx0[ x0 ][ y0 ]  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581194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merge_gpm_mmvd_direction_idx0[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37720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}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310133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merge_gpm_mmvd_enable_flag1[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760758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if(merge_gpm_mmvd_enable_flag1) {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616228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merge_gpm_mmvd_distance_idx1[ x0 ][ y0 ]  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699979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merge_gpm_mmvd_direction_idx1[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437953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}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850818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merge_gpm_idx0</a:t>
                      </a: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97088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 </a:t>
                      </a: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MaxNumGpmMergeCand &gt; 2</a:t>
                      </a: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08755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merge_gpm_idx1</a:t>
                      </a:r>
                      <a:r>
                        <a:rPr lang="fr-F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791440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}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47413"/>
                  </a:ext>
                </a:extLst>
              </a:tr>
              <a:tr h="136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3688" marR="53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362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841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/>
          <a:p>
            <a:r>
              <a:rPr lang="en-US" dirty="0"/>
              <a:t>Tool-ON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Tool-OFF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43A33E8-AEF4-45C3-AEC1-C8A81A4F67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088627"/>
              </p:ext>
            </p:extLst>
          </p:nvPr>
        </p:nvGraphicFramePr>
        <p:xfrm>
          <a:off x="82581" y="1728788"/>
          <a:ext cx="5940425" cy="227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940848" imgH="2279183" progId="Word.Document.12">
                  <p:embed/>
                </p:oleObj>
              </mc:Choice>
              <mc:Fallback>
                <p:oleObj name="Document" r:id="rId2" imgW="5940848" imgH="22791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581" y="1728788"/>
                        <a:ext cx="5940425" cy="227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E0C12D2-C06D-430F-90AF-E24E352E41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683669"/>
              </p:ext>
            </p:extLst>
          </p:nvPr>
        </p:nvGraphicFramePr>
        <p:xfrm>
          <a:off x="5772679" y="1836025"/>
          <a:ext cx="5940425" cy="214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940848" imgH="2147234" progId="Word.Document.12">
                  <p:embed/>
                </p:oleObj>
              </mc:Choice>
              <mc:Fallback>
                <p:oleObj name="Document" r:id="rId4" imgW="5940848" imgH="21472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72679" y="1836025"/>
                        <a:ext cx="5940425" cy="214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2B12EF1-DD48-4CC2-806C-EDF727294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890373"/>
              </p:ext>
            </p:extLst>
          </p:nvPr>
        </p:nvGraphicFramePr>
        <p:xfrm>
          <a:off x="1" y="4393802"/>
          <a:ext cx="6096000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5940848" imgH="2454033" progId="Word.Document.12">
                  <p:embed/>
                </p:oleObj>
              </mc:Choice>
              <mc:Fallback>
                <p:oleObj name="Document" r:id="rId6" imgW="5940848" imgH="24540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" y="4393802"/>
                        <a:ext cx="6096000" cy="245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FC52AA8-2A3C-4BD3-8D96-35531A3DBD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508358"/>
              </p:ext>
            </p:extLst>
          </p:nvPr>
        </p:nvGraphicFramePr>
        <p:xfrm>
          <a:off x="5696481" y="4286764"/>
          <a:ext cx="6095999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8" imgW="5940848" imgH="2454033" progId="Word.Document.12">
                  <p:embed/>
                </p:oleObj>
              </mc:Choice>
              <mc:Fallback>
                <p:oleObj name="Document" r:id="rId8" imgW="5940848" imgH="24540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96481" y="4286764"/>
                        <a:ext cx="6095999" cy="245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7131070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70702</TotalTime>
  <Words>728</Words>
  <Application>Microsoft Office PowerPoint</Application>
  <PresentationFormat>Widescreen</PresentationFormat>
  <Paragraphs>142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DengXian</vt:lpstr>
      <vt:lpstr>KaiTi</vt:lpstr>
      <vt:lpstr>Arial</vt:lpstr>
      <vt:lpstr>Calibri</vt:lpstr>
      <vt:lpstr>Calibri Light</vt:lpstr>
      <vt:lpstr>Times New Roman</vt:lpstr>
      <vt:lpstr>包裹</vt:lpstr>
      <vt:lpstr>Custom Design</vt:lpstr>
      <vt:lpstr>Microsoft Word Document</vt:lpstr>
      <vt:lpstr>AHG12:Evaluation of GPM with MMVD for coding efficiency improvement over VVC</vt:lpstr>
      <vt:lpstr>Summary</vt:lpstr>
      <vt:lpstr>Proposal</vt:lpstr>
      <vt:lpstr>Proposal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1054</cp:revision>
  <cp:lastPrinted>2018-10-23T07:47:24Z</cp:lastPrinted>
  <dcterms:created xsi:type="dcterms:W3CDTF">2018-07-10T02:40:16Z</dcterms:created>
  <dcterms:modified xsi:type="dcterms:W3CDTF">2021-04-23T20:36:04Z</dcterms:modified>
</cp:coreProperties>
</file>