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8" r:id="rId6"/>
    <p:sldId id="1207" r:id="rId7"/>
    <p:sldId id="1215" r:id="rId8"/>
    <p:sldId id="1216" r:id="rId9"/>
    <p:sldId id="1217" r:id="rId10"/>
    <p:sldId id="1218" r:id="rId11"/>
    <p:sldId id="1212" r:id="rId12"/>
    <p:sldId id="1214" r:id="rId13"/>
    <p:sldId id="121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99" d="100"/>
          <a:sy n="99" d="100"/>
        </p:scale>
        <p:origin x="40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JVET-V0086</a:t>
            </a:r>
            <a:br>
              <a:rPr lang="en-US" sz="6000" dirty="0"/>
            </a:br>
            <a:r>
              <a:rPr lang="en-US" sz="3600" dirty="0"/>
              <a:t>EE2-related: OBMC fixes and updates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A. Robert, F. Galpin, F. Le </a:t>
            </a:r>
            <a:r>
              <a:rPr lang="en-US" sz="1800" dirty="0" err="1"/>
              <a:t>Léannec</a:t>
            </a:r>
            <a:r>
              <a:rPr lang="en-US" sz="1800" dirty="0"/>
              <a:t>, T. Poirier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1F088EE-6EB9-4B78-96C8-3CB3041C29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14108-EBB0-476D-8553-AB6F6FD9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9CB61-EED7-429D-8EAA-0FE986A67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83A62-D46A-495A-A61B-F0A1937E68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97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414276"/>
          </a:xfrm>
        </p:spPr>
        <p:txBody>
          <a:bodyPr>
            <a:normAutofit/>
          </a:bodyPr>
          <a:lstStyle/>
          <a:p>
            <a:r>
              <a:rPr lang="en-US" sz="2000" dirty="0"/>
              <a:t>This contribution proposes:</a:t>
            </a:r>
          </a:p>
          <a:p>
            <a:pPr lvl="1"/>
            <a:r>
              <a:rPr lang="en-US" sz="2000" dirty="0"/>
              <a:t>3 OBMC fixes</a:t>
            </a:r>
          </a:p>
          <a:p>
            <a:pPr lvl="1"/>
            <a:r>
              <a:rPr lang="en-US" sz="2000" dirty="0"/>
              <a:t>2 simple OBMC updates</a:t>
            </a:r>
          </a:p>
          <a:p>
            <a:pPr lvl="1"/>
            <a:r>
              <a:rPr lang="en-US" sz="2000" dirty="0"/>
              <a:t>Get some gains with same or reduced complexity </a:t>
            </a:r>
          </a:p>
          <a:p>
            <a:endParaRPr lang="en-US" sz="2000" dirty="0"/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	-0.05%/-0.10%/-0.11%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95%</a:t>
            </a:r>
            <a:endParaRPr lang="en-US" sz="2000" dirty="0"/>
          </a:p>
          <a:p>
            <a:pPr lvl="1"/>
            <a:r>
              <a:rPr lang="en-US" sz="2000" dirty="0"/>
              <a:t>LDB:	</a:t>
            </a:r>
            <a:r>
              <a:rPr lang="es-ES" sz="2000" dirty="0"/>
              <a:t>-0.06%/-0.20%/-0.06%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97%</a:t>
            </a:r>
          </a:p>
          <a:p>
            <a:r>
              <a:rPr lang="en-US" sz="2000" dirty="0"/>
              <a:t>Tool-off results:</a:t>
            </a:r>
          </a:p>
          <a:p>
            <a:pPr lvl="1"/>
            <a:r>
              <a:rPr lang="en-US" sz="2000" dirty="0"/>
              <a:t>RA: 	-0.06%/-0.13%/-0.20%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100%, </a:t>
            </a:r>
            <a:r>
              <a:rPr lang="es-ES" sz="2000" dirty="0" err="1"/>
              <a:t>dec.time</a:t>
            </a:r>
            <a:r>
              <a:rPr lang="es-ES" sz="2000" dirty="0"/>
              <a:t> 99%</a:t>
            </a:r>
            <a:endParaRPr lang="en-US" sz="2000" dirty="0"/>
          </a:p>
          <a:p>
            <a:pPr lvl="1"/>
            <a:r>
              <a:rPr lang="en-US" sz="2000" dirty="0"/>
              <a:t>LDB: 	</a:t>
            </a:r>
            <a:r>
              <a:rPr lang="es-ES" sz="2000" dirty="0"/>
              <a:t>-0.05%/ 0.01%/-0.11%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100%, </a:t>
            </a:r>
            <a:r>
              <a:rPr lang="es-ES" sz="2000" dirty="0" err="1"/>
              <a:t>dec.time</a:t>
            </a:r>
            <a:r>
              <a:rPr lang="es-ES" sz="2000" dirty="0"/>
              <a:t> 98%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Incorporate fixes into EE2 software and further explore updates in the scope of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AMVR index management</a:t>
            </a:r>
          </a:p>
          <a:p>
            <a:pPr lvl="1"/>
            <a:r>
              <a:rPr lang="en-US" dirty="0"/>
              <a:t>Currently, BCW index, affine and GEO flags are saved and reset prior to OBMC process and restored after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AMVR index is missed</a:t>
            </a:r>
          </a:p>
          <a:p>
            <a:pPr lvl="2"/>
            <a:r>
              <a:rPr lang="en-US" dirty="0"/>
              <a:t>Can impact OBMC motion compensations in case of half-pel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Save and reset AMVR index prior to OBMC process and restore it after</a:t>
            </a:r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2) Limited number of lines/columns in subblock mode</a:t>
            </a:r>
          </a:p>
          <a:p>
            <a:pPr lvl="1"/>
            <a:r>
              <a:rPr lang="en-US" dirty="0"/>
              <a:t>Currently, 4 lines/columns are OBMC processed on top and left borders even in subblock mode</a:t>
            </a:r>
          </a:p>
          <a:p>
            <a:pPr lvl="1"/>
            <a:r>
              <a:rPr lang="en-US" dirty="0"/>
              <a:t>Subblock mode will further process all internal subblocks boundaries</a:t>
            </a:r>
          </a:p>
          <a:p>
            <a:pPr lvl="2"/>
            <a:r>
              <a:rPr lang="en-US" dirty="0"/>
              <a:t>Can overlay several OBMC process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Limit of the number of lines/columns filtered on top/left borders for subblock mode</a:t>
            </a:r>
          </a:p>
          <a:p>
            <a:pPr lvl="2"/>
            <a:r>
              <a:rPr lang="en-US" dirty="0"/>
              <a:t>Limit to 3 lines/columns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D30866-BF23-4EAA-AD2C-AFB3764E3103}"/>
              </a:ext>
            </a:extLst>
          </p:cNvPr>
          <p:cNvGrpSpPr/>
          <p:nvPr/>
        </p:nvGrpSpPr>
        <p:grpSpPr>
          <a:xfrm>
            <a:off x="2806147" y="4625279"/>
            <a:ext cx="2880000" cy="1440000"/>
            <a:chOff x="5760000" y="2160000"/>
            <a:chExt cx="2880000" cy="1440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86299B-B7FE-4DFC-9D8D-0CE99F3FC71E}"/>
                </a:ext>
              </a:extLst>
            </p:cNvPr>
            <p:cNvGrpSpPr/>
            <p:nvPr/>
          </p:nvGrpSpPr>
          <p:grpSpPr>
            <a:xfrm>
              <a:off x="5760000" y="2160000"/>
              <a:ext cx="2880000" cy="1440000"/>
              <a:chOff x="5760000" y="2160000"/>
              <a:chExt cx="2880000" cy="1440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598E734-8803-428E-B876-FA600BE5D844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863B877-B8DA-47E3-B7CD-1C7A23530A23}"/>
                  </a:ext>
                </a:extLst>
              </p:cNvPr>
              <p:cNvSpPr/>
              <p:nvPr/>
            </p:nvSpPr>
            <p:spPr>
              <a:xfrm>
                <a:off x="5760000" y="2880000"/>
                <a:ext cx="72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5FC3528-5458-4177-AA0A-9716783C6682}"/>
                  </a:ext>
                </a:extLst>
              </p:cNvPr>
              <p:cNvGrpSpPr/>
              <p:nvPr/>
            </p:nvGrpSpPr>
            <p:grpSpPr>
              <a:xfrm>
                <a:off x="5760000" y="2160000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AA17B6A9-A8BC-4E44-9F22-EA53659F788E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FB1E940D-E033-4330-A31E-6E772AAF4C41}"/>
                    </a:ext>
                  </a:extLst>
                </p:cNvPr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3ED21A66-58FB-4E2F-9146-6A1FF5D656F6}"/>
                    </a:ext>
                  </a:extLst>
                </p:cNvPr>
                <p:cNvCxnSpPr>
                  <a:stCxn id="17" idx="0"/>
                  <a:endCxn id="17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E8443624-22FA-45A4-9F1F-11A9B5EF5F3F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DF8F4A51-1265-45A6-BA03-80D02F31DEFD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35B69A6C-664B-4FD9-80AA-98BBB2DF78F1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7383CFC-A620-4EAE-844F-12FF56531124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63D778C-7CA2-4D4F-BD62-80CD46640306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B69C1514-A1EC-4994-B22F-C2D76B2D6758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5D9D0A4F-1880-45C4-A922-719882D3CC79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09DB504-AB89-4C86-BC23-2032259B7820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798ABE5E-2820-4B83-B22F-EEC01A7091D5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06DF13E2-1AC6-43D8-AF27-EFEA1F2378B1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733D8276-DE0B-4D1E-948F-AF29893F5E79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CA25394-B28B-4B31-B176-C12959EE80B7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6D46E2A7-594B-4731-B5DD-9F89283490C6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90B1F973-4B7C-41F4-A5A1-4CCB1596E883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AEAE82A2-0A53-4C76-99EA-F96DEACBEF74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CDD97C62-A22C-4DB9-AA8F-5EFFAD273A19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A51EA18E-8604-47A9-9CA9-71735D0B64B7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AA7F0E23-A8A7-49E6-B433-2B1280231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323315A8-8264-4D5C-B844-BC8B597323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31A899D7-10A6-47A7-A189-B10D9D20A9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88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>
                  <a:extLst>
                    <a:ext uri="{FF2B5EF4-FFF2-40B4-BE49-F238E27FC236}">
                      <a16:creationId xmlns:a16="http://schemas.microsoft.com/office/drawing/2014/main" id="{38E6185F-AC37-49D5-AE6D-ABB05F5EC3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DCFC08A7-4BC4-4E35-BFEE-E0476E270F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406215F9-1036-4013-A986-43BD574BED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5BBA8CFD-38B7-4D91-8E93-9AA36406F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69A97383-EE51-4047-BCE8-D989D491AB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06DD83D9-A3D3-4632-A713-E11E69408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72058EC9-AC76-40A6-82EE-B400A370A5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A2E3FD3B-FBA2-4EDA-B78D-BE951A4A6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>
                  <a:extLst>
                    <a:ext uri="{FF2B5EF4-FFF2-40B4-BE49-F238E27FC236}">
                      <a16:creationId xmlns:a16="http://schemas.microsoft.com/office/drawing/2014/main" id="{2BBF92AD-19E2-4C58-B592-7CA16F2926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F4CAB941-164F-433A-8ADB-F238DF70A3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ED425D9C-F0AC-4F31-A6DB-36EDD9AF32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C122BEE6-B413-4F62-AAA5-A169B7FA0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Arrow Connector 51">
                  <a:extLst>
                    <a:ext uri="{FF2B5EF4-FFF2-40B4-BE49-F238E27FC236}">
                      <a16:creationId xmlns:a16="http://schemas.microsoft.com/office/drawing/2014/main" id="{F80E2802-4B1F-4F36-B044-40EEE84736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8FD0628-A2CF-42B8-AD30-915E1BE5A69F}"/>
                </a:ext>
              </a:extLst>
            </p:cNvPr>
            <p:cNvSpPr/>
            <p:nvPr/>
          </p:nvSpPr>
          <p:spPr>
            <a:xfrm>
              <a:off x="598617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61A834-6450-446E-85E7-7B80720818C1}"/>
                </a:ext>
              </a:extLst>
            </p:cNvPr>
            <p:cNvSpPr/>
            <p:nvPr/>
          </p:nvSpPr>
          <p:spPr>
            <a:xfrm>
              <a:off x="6715114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AD2E49-039A-4698-8462-4E335F6A9A79}"/>
                </a:ext>
              </a:extLst>
            </p:cNvPr>
            <p:cNvSpPr/>
            <p:nvPr/>
          </p:nvSpPr>
          <p:spPr>
            <a:xfrm>
              <a:off x="7432415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3049E21-8B24-454E-87A2-4BCC8C70F5CE}"/>
                </a:ext>
              </a:extLst>
            </p:cNvPr>
            <p:cNvSpPr/>
            <p:nvPr/>
          </p:nvSpPr>
          <p:spPr>
            <a:xfrm>
              <a:off x="814615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82F42F-A87E-459D-B5C4-C4037F81E123}"/>
                </a:ext>
              </a:extLst>
            </p:cNvPr>
            <p:cNvSpPr/>
            <p:nvPr/>
          </p:nvSpPr>
          <p:spPr>
            <a:xfrm>
              <a:off x="6171236" y="2375766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E4A0C55-B147-4BD3-94DB-99178F4592BB}"/>
              </a:ext>
            </a:extLst>
          </p:cNvPr>
          <p:cNvGrpSpPr/>
          <p:nvPr/>
        </p:nvGrpSpPr>
        <p:grpSpPr>
          <a:xfrm>
            <a:off x="6505852" y="4626388"/>
            <a:ext cx="2880000" cy="1440053"/>
            <a:chOff x="5760000" y="3960000"/>
            <a:chExt cx="2880000" cy="1440053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2FC58EF-2DD7-44E3-9FDC-54F46E8AA73A}"/>
                </a:ext>
              </a:extLst>
            </p:cNvPr>
            <p:cNvGrpSpPr/>
            <p:nvPr/>
          </p:nvGrpSpPr>
          <p:grpSpPr>
            <a:xfrm>
              <a:off x="5760000" y="3960000"/>
              <a:ext cx="2880000" cy="1440053"/>
              <a:chOff x="5760000" y="4118347"/>
              <a:chExt cx="2880000" cy="1440053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A757159-0204-4077-8A3B-D825FC9D8AA0}"/>
                  </a:ext>
                </a:extLst>
              </p:cNvPr>
              <p:cNvSpPr/>
              <p:nvPr/>
            </p:nvSpPr>
            <p:spPr>
              <a:xfrm>
                <a:off x="5760000" y="4118347"/>
                <a:ext cx="2880000" cy="54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86CA5A2-A37E-498D-B39C-E5F7D7445641}"/>
                  </a:ext>
                </a:extLst>
              </p:cNvPr>
              <p:cNvSpPr/>
              <p:nvPr/>
            </p:nvSpPr>
            <p:spPr>
              <a:xfrm>
                <a:off x="5760000" y="4658400"/>
                <a:ext cx="540000" cy="90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87B2131F-8876-4BE1-9D3A-1F21609F11BE}"/>
                  </a:ext>
                </a:extLst>
              </p:cNvPr>
              <p:cNvGrpSpPr/>
              <p:nvPr/>
            </p:nvGrpSpPr>
            <p:grpSpPr>
              <a:xfrm>
                <a:off x="5760000" y="4118347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4F18B0A-7910-46A1-A5D4-F02A8BA77769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6D797AA-9C0D-48D5-8DAF-4D4B3618E54B}"/>
                    </a:ext>
                  </a:extLst>
                </p:cNvPr>
                <p:cNvCxnSpPr>
                  <a:stCxn id="63" idx="1"/>
                  <a:endCxn id="63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E15D906-605E-4BF2-BF8D-F3E6376DA4E2}"/>
                    </a:ext>
                  </a:extLst>
                </p:cNvPr>
                <p:cNvCxnSpPr>
                  <a:stCxn id="63" idx="0"/>
                  <a:endCxn id="63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A95F14EA-8487-4BF1-930A-48225CDD6BBD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C683E99A-56D8-43F9-AF33-4E17F0CB2752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108D5871-D64A-4F34-ACA3-9CA124E4650C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BF2529ED-A60C-4C8D-AE1B-D8B6B9D22B50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682C7BEB-5AE6-446E-A2F2-18D8E6C67D15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ACB66FFB-D772-4F9B-A092-70BEA9AFF82C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F83C4258-4BAE-439E-A4C4-9BE96F791097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B74E71FE-3571-45B7-B2BA-C1FBCE2004AC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F06A7BC7-6688-4D73-8B82-4889CAF65253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2D16C9DF-EFE6-4A21-AC07-21909EBFEA89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AD28DBE2-2F0B-448E-BB43-BD6695EABF92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07A4D128-B04D-4034-BA1C-93AEA81B67EE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0347DB75-993E-4DF5-93B1-C8BA6180512D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A7ABCF3-F952-4F62-9245-1BD11D853AAC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85D62FBA-3EF5-43D5-B0ED-9C1677CD184B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032285CB-A711-47F2-A8B5-70ABF6B30F87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070A8ED9-A3D4-4EC0-B5C2-F473B211D17A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82">
                  <a:extLst>
                    <a:ext uri="{FF2B5EF4-FFF2-40B4-BE49-F238E27FC236}">
                      <a16:creationId xmlns:a16="http://schemas.microsoft.com/office/drawing/2014/main" id="{AF586B64-4CC8-4127-8183-55802C680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B4EBC9EE-6DE3-450A-984F-8BD8408013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25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84">
                  <a:extLst>
                    <a:ext uri="{FF2B5EF4-FFF2-40B4-BE49-F238E27FC236}">
                      <a16:creationId xmlns:a16="http://schemas.microsoft.com/office/drawing/2014/main" id="{075B7168-5B7F-4400-A526-0E56BC81E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97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85">
                  <a:extLst>
                    <a:ext uri="{FF2B5EF4-FFF2-40B4-BE49-F238E27FC236}">
                      <a16:creationId xmlns:a16="http://schemas.microsoft.com/office/drawing/2014/main" id="{F22EEEF1-5A50-4185-B1D7-E5E135D39E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86">
                  <a:extLst>
                    <a:ext uri="{FF2B5EF4-FFF2-40B4-BE49-F238E27FC236}">
                      <a16:creationId xmlns:a16="http://schemas.microsoft.com/office/drawing/2014/main" id="{E9EE7F96-6FC7-46CA-856D-8FE59F939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C1A02C5A-6989-49CE-AC44-EB0D9FC6C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129E02D1-A6E1-4CF8-A274-CE7D1C68B3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E3E4DBD9-D745-42ED-A965-CDF0DDD8CC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Arrow Connector 90">
                  <a:extLst>
                    <a:ext uri="{FF2B5EF4-FFF2-40B4-BE49-F238E27FC236}">
                      <a16:creationId xmlns:a16="http://schemas.microsoft.com/office/drawing/2014/main" id="{F2B6A88B-9827-4BD6-A43D-2CC4B19A8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3BC9C520-571B-404E-817F-511509AA6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Arrow Connector 92">
                  <a:extLst>
                    <a:ext uri="{FF2B5EF4-FFF2-40B4-BE49-F238E27FC236}">
                      <a16:creationId xmlns:a16="http://schemas.microsoft.com/office/drawing/2014/main" id="{F66088F8-F4A2-4A50-8F7D-B2C5798B2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5FA574BC-EE01-4BF7-BEA0-0DEB55C007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94">
                  <a:extLst>
                    <a:ext uri="{FF2B5EF4-FFF2-40B4-BE49-F238E27FC236}">
                      <a16:creationId xmlns:a16="http://schemas.microsoft.com/office/drawing/2014/main" id="{10AEF9A0-A4E8-4AD7-AF29-60C9B1F49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F5F0CB61-7175-4C08-89D7-D0329C76FF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96">
                  <a:extLst>
                    <a:ext uri="{FF2B5EF4-FFF2-40B4-BE49-F238E27FC236}">
                      <a16:creationId xmlns:a16="http://schemas.microsoft.com/office/drawing/2014/main" id="{C4AB80AE-FF55-4362-8745-7194613B77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79C719FA-1BFF-4CBE-84C4-E427D54DFF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087670-DF79-4809-9E07-8D7FCD220B5B}"/>
                </a:ext>
              </a:extLst>
            </p:cNvPr>
            <p:cNvSpPr/>
            <p:nvPr/>
          </p:nvSpPr>
          <p:spPr>
            <a:xfrm>
              <a:off x="6017529" y="43248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6FF10A1-84D3-43DE-ACF6-FEC02581DCBB}"/>
                </a:ext>
              </a:extLst>
            </p:cNvPr>
            <p:cNvSpPr/>
            <p:nvPr/>
          </p:nvSpPr>
          <p:spPr>
            <a:xfrm>
              <a:off x="6760114" y="4326299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F5242F6-888B-4789-91DA-0F824580EE0B}"/>
                </a:ext>
              </a:extLst>
            </p:cNvPr>
            <p:cNvSpPr/>
            <p:nvPr/>
          </p:nvSpPr>
          <p:spPr>
            <a:xfrm>
              <a:off x="7467301" y="4320643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8EE1E49-2B7D-4005-9B21-33796C39A274}"/>
                </a:ext>
              </a:extLst>
            </p:cNvPr>
            <p:cNvSpPr/>
            <p:nvPr/>
          </p:nvSpPr>
          <p:spPr>
            <a:xfrm>
              <a:off x="8195528" y="43152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25A2101-DA37-4B94-8CEE-202B88F86986}"/>
                </a:ext>
              </a:extLst>
            </p:cNvPr>
            <p:cNvSpPr/>
            <p:nvPr/>
          </p:nvSpPr>
          <p:spPr>
            <a:xfrm>
              <a:off x="6131764" y="420131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59B5D3B0-C645-4057-9500-6527272FB142}"/>
              </a:ext>
            </a:extLst>
          </p:cNvPr>
          <p:cNvSpPr txBox="1"/>
          <p:nvPr/>
        </p:nvSpPr>
        <p:spPr>
          <a:xfrm>
            <a:off x="1643632" y="5155821"/>
            <a:ext cx="899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endParaRPr lang="fr-FR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C3B40A9-29B7-469B-91DE-5F0D45E6646F}"/>
              </a:ext>
            </a:extLst>
          </p:cNvPr>
          <p:cNvSpPr txBox="1"/>
          <p:nvPr/>
        </p:nvSpPr>
        <p:spPr>
          <a:xfrm>
            <a:off x="9649083" y="5155821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523945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3) Translational affine CUs</a:t>
            </a:r>
          </a:p>
          <a:p>
            <a:pPr lvl="1"/>
            <a:r>
              <a:rPr lang="en-US" dirty="0"/>
              <a:t>To save some complexity regarding internal subblocks OBMC processing</a:t>
            </a:r>
          </a:p>
          <a:p>
            <a:pPr lvl="1"/>
            <a:r>
              <a:rPr lang="en-US" dirty="0"/>
              <a:t>And increase performances if number of lines/columns is limited for subblock mode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Detect translational affine CUs by comparing CPMVs</a:t>
            </a:r>
          </a:p>
          <a:p>
            <a:pPr lvl="2"/>
            <a:r>
              <a:rPr lang="en-US" dirty="0"/>
              <a:t>Consider them as non-subblock ones in OBMC</a:t>
            </a:r>
          </a:p>
          <a:p>
            <a:pPr lvl="3"/>
            <a:r>
              <a:rPr lang="en-US" dirty="0"/>
              <a:t>No internal boundaries check and processing</a:t>
            </a:r>
          </a:p>
          <a:p>
            <a:pPr lvl="3"/>
            <a:r>
              <a:rPr lang="en-US" dirty="0"/>
              <a:t>More lines/columns filtered on top and left borders if fix 2) is integrated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E42E25-E4EC-41C2-BD05-66E81499CAE3}"/>
              </a:ext>
            </a:extLst>
          </p:cNvPr>
          <p:cNvGrpSpPr/>
          <p:nvPr/>
        </p:nvGrpSpPr>
        <p:grpSpPr>
          <a:xfrm>
            <a:off x="2808000" y="4750888"/>
            <a:ext cx="2880000" cy="1440053"/>
            <a:chOff x="5760000" y="4118347"/>
            <a:chExt cx="2880000" cy="144005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7F046B-C364-4D37-A9BB-546FF92D9A7E}"/>
                </a:ext>
              </a:extLst>
            </p:cNvPr>
            <p:cNvSpPr/>
            <p:nvPr/>
          </p:nvSpPr>
          <p:spPr>
            <a:xfrm>
              <a:off x="5760000" y="4118347"/>
              <a:ext cx="288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FFAC96-3EE2-4CAA-9DD9-0B0D73545E23}"/>
                </a:ext>
              </a:extLst>
            </p:cNvPr>
            <p:cNvSpPr/>
            <p:nvPr/>
          </p:nvSpPr>
          <p:spPr>
            <a:xfrm>
              <a:off x="5760000" y="4658400"/>
              <a:ext cx="540000" cy="90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50430C2-3BB2-4BDA-B194-D8ED8C349C82}"/>
                </a:ext>
              </a:extLst>
            </p:cNvPr>
            <p:cNvGrpSpPr/>
            <p:nvPr/>
          </p:nvGrpSpPr>
          <p:grpSpPr>
            <a:xfrm>
              <a:off x="5760000" y="4118347"/>
              <a:ext cx="2880000" cy="1440000"/>
              <a:chOff x="5760000" y="2160000"/>
              <a:chExt cx="2880000" cy="144000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A7157AA-0B35-4E53-8AA3-6ADF19A28D4F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6638716-97B7-4D47-9AC7-33858498A9F6}"/>
                  </a:ext>
                </a:extLst>
              </p:cNvPr>
              <p:cNvCxnSpPr>
                <a:stCxn id="17" idx="1"/>
                <a:endCxn id="17" idx="3"/>
              </p:cNvCxnSpPr>
              <p:nvPr/>
            </p:nvCxnSpPr>
            <p:spPr>
              <a:xfrm>
                <a:off x="576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B5C8FE8-C3A7-4A9D-8A00-AC9AFB955E9F}"/>
                  </a:ext>
                </a:extLst>
              </p:cNvPr>
              <p:cNvCxnSpPr>
                <a:stCxn id="17" idx="0"/>
                <a:endCxn id="17" idx="2"/>
              </p:cNvCxnSpPr>
              <p:nvPr/>
            </p:nvCxnSpPr>
            <p:spPr>
              <a:xfrm>
                <a:off x="72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42AA29AE-1D04-469B-BF46-26ECB6441ED8}"/>
                  </a:ext>
                </a:extLst>
              </p:cNvPr>
              <p:cNvCxnSpPr/>
              <p:nvPr/>
            </p:nvCxnSpPr>
            <p:spPr>
              <a:xfrm>
                <a:off x="793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6C7FD18-D55A-4B5D-8449-0584AA72D256}"/>
                  </a:ext>
                </a:extLst>
              </p:cNvPr>
              <p:cNvCxnSpPr/>
              <p:nvPr/>
            </p:nvCxnSpPr>
            <p:spPr>
              <a:xfrm>
                <a:off x="649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B776F62-0A88-4D34-80B3-1A0692ED41CA}"/>
                  </a:ext>
                </a:extLst>
              </p:cNvPr>
              <p:cNvCxnSpPr/>
              <p:nvPr/>
            </p:nvCxnSpPr>
            <p:spPr>
              <a:xfrm>
                <a:off x="576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A758FB6-03AB-4EC2-8F34-5DFE02517967}"/>
                  </a:ext>
                </a:extLst>
              </p:cNvPr>
              <p:cNvCxnSpPr/>
              <p:nvPr/>
            </p:nvCxnSpPr>
            <p:spPr>
              <a:xfrm>
                <a:off x="576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6AA8C2C-72E6-43E9-B4DE-35465BD0B093}"/>
                  </a:ext>
                </a:extLst>
              </p:cNvPr>
              <p:cNvCxnSpPr/>
              <p:nvPr/>
            </p:nvCxnSpPr>
            <p:spPr>
              <a:xfrm>
                <a:off x="576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932FF26-6E26-4334-AC6F-BBC9938514BC}"/>
                  </a:ext>
                </a:extLst>
              </p:cNvPr>
              <p:cNvCxnSpPr/>
              <p:nvPr/>
            </p:nvCxnSpPr>
            <p:spPr>
              <a:xfrm>
                <a:off x="59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791C80FE-1ABA-4865-A27B-63F0786F6E17}"/>
                  </a:ext>
                </a:extLst>
              </p:cNvPr>
              <p:cNvCxnSpPr/>
              <p:nvPr/>
            </p:nvCxnSpPr>
            <p:spPr>
              <a:xfrm>
                <a:off x="61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08E7AF5-FE0C-4FF7-8A72-925DDA905525}"/>
                  </a:ext>
                </a:extLst>
              </p:cNvPr>
              <p:cNvCxnSpPr/>
              <p:nvPr/>
            </p:nvCxnSpPr>
            <p:spPr>
              <a:xfrm>
                <a:off x="63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87EF9E-ED77-4760-8EAC-61F9584E8586}"/>
                  </a:ext>
                </a:extLst>
              </p:cNvPr>
              <p:cNvCxnSpPr/>
              <p:nvPr/>
            </p:nvCxnSpPr>
            <p:spPr>
              <a:xfrm>
                <a:off x="5760000" y="306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1CBD1F6-EF91-4DDE-891A-B53045C70F4D}"/>
                  </a:ext>
                </a:extLst>
              </p:cNvPr>
              <p:cNvCxnSpPr/>
              <p:nvPr/>
            </p:nvCxnSpPr>
            <p:spPr>
              <a:xfrm>
                <a:off x="5760000" y="32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166AD10-2568-407D-8823-ECC769F63948}"/>
                  </a:ext>
                </a:extLst>
              </p:cNvPr>
              <p:cNvCxnSpPr/>
              <p:nvPr/>
            </p:nvCxnSpPr>
            <p:spPr>
              <a:xfrm>
                <a:off x="5760000" y="34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CC8F2C2-07F2-4D29-8171-CD4874C6EFBE}"/>
                  </a:ext>
                </a:extLst>
              </p:cNvPr>
              <p:cNvCxnSpPr/>
              <p:nvPr/>
            </p:nvCxnSpPr>
            <p:spPr>
              <a:xfrm>
                <a:off x="66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0A902AC-DAB1-495F-8C39-4B7BF5F9DBA8}"/>
                  </a:ext>
                </a:extLst>
              </p:cNvPr>
              <p:cNvCxnSpPr/>
              <p:nvPr/>
            </p:nvCxnSpPr>
            <p:spPr>
              <a:xfrm>
                <a:off x="68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08B3DF7-BDC3-4C6E-8A6D-98816F891830}"/>
                  </a:ext>
                </a:extLst>
              </p:cNvPr>
              <p:cNvCxnSpPr/>
              <p:nvPr/>
            </p:nvCxnSpPr>
            <p:spPr>
              <a:xfrm>
                <a:off x="70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9377CDF-19F2-4160-A2F1-A1261A29FA7E}"/>
                  </a:ext>
                </a:extLst>
              </p:cNvPr>
              <p:cNvCxnSpPr/>
              <p:nvPr/>
            </p:nvCxnSpPr>
            <p:spPr>
              <a:xfrm>
                <a:off x="738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2BE9DB5-4441-421D-A4FB-A286A9E2C613}"/>
                  </a:ext>
                </a:extLst>
              </p:cNvPr>
              <p:cNvCxnSpPr/>
              <p:nvPr/>
            </p:nvCxnSpPr>
            <p:spPr>
              <a:xfrm>
                <a:off x="756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F730857-280D-40B9-8427-4288B7798565}"/>
                  </a:ext>
                </a:extLst>
              </p:cNvPr>
              <p:cNvCxnSpPr/>
              <p:nvPr/>
            </p:nvCxnSpPr>
            <p:spPr>
              <a:xfrm>
                <a:off x="774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2AB7B820-17D5-4D5B-970B-C4FC3B47AF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F0CA9B16-834D-40F8-BAD0-406E34D848F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25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1A9146D5-AFF6-4F6B-8AA8-B878B3DF191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97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00A8165D-DEC9-45C8-86FB-BF95BB0ED4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1E1118FB-97B2-4079-B760-545A4D1B4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2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94F5965-8C0E-421C-A500-4F5034758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8598204-55E9-4826-81A1-812CAA6519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EEC6852-C3C3-4ACB-8CC8-267075841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D671EFE5-2B19-44C5-8B08-1359F24CE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B78066C7-66D4-4B36-831C-9C311D9239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48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FFC0575F-70D6-4236-926C-4D5F52D1955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20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389A447A-3B78-4BFB-A724-A7CDFD8C277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92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24368E4E-5D71-4DA4-95E6-0446938EEA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C3010EE2-0B4C-4E14-9FD8-432C14B67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6A23B2E8-BCC5-44C5-AA1E-C29A219792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BF35423F-4D27-4010-8944-873E6858F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26FFDD-629E-470B-ABB0-7A85523BA4A0}"/>
              </a:ext>
            </a:extLst>
          </p:cNvPr>
          <p:cNvGrpSpPr/>
          <p:nvPr/>
        </p:nvGrpSpPr>
        <p:grpSpPr>
          <a:xfrm>
            <a:off x="6505200" y="4750941"/>
            <a:ext cx="2892471" cy="1440000"/>
            <a:chOff x="1427529" y="2160000"/>
            <a:chExt cx="2892471" cy="144000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2B607A-E8B5-4876-B92E-DB8789C4BB57}"/>
                </a:ext>
              </a:extLst>
            </p:cNvPr>
            <p:cNvSpPr/>
            <p:nvPr/>
          </p:nvSpPr>
          <p:spPr>
            <a:xfrm>
              <a:off x="1440000" y="2160000"/>
              <a:ext cx="288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2B98B46-BCD0-4108-B0F1-C64B313EE6C1}"/>
                </a:ext>
              </a:extLst>
            </p:cNvPr>
            <p:cNvSpPr/>
            <p:nvPr/>
          </p:nvSpPr>
          <p:spPr>
            <a:xfrm>
              <a:off x="1440000" y="2880000"/>
              <a:ext cx="72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B43D17A-9944-4136-BB05-BD2D023D8B77}"/>
                </a:ext>
              </a:extLst>
            </p:cNvPr>
            <p:cNvGrpSpPr/>
            <p:nvPr/>
          </p:nvGrpSpPr>
          <p:grpSpPr>
            <a:xfrm>
              <a:off x="1427529" y="2160000"/>
              <a:ext cx="2892471" cy="1440000"/>
              <a:chOff x="1427529" y="2160000"/>
              <a:chExt cx="2892471" cy="144000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24435CC-FDD3-4294-BC9D-E1DB755548EA}"/>
                  </a:ext>
                </a:extLst>
              </p:cNvPr>
              <p:cNvSpPr/>
              <p:nvPr/>
            </p:nvSpPr>
            <p:spPr>
              <a:xfrm>
                <a:off x="144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1BEF0409-B266-4E1C-8CA0-B00644BA88CD}"/>
                  </a:ext>
                </a:extLst>
              </p:cNvPr>
              <p:cNvCxnSpPr>
                <a:stCxn id="57" idx="1"/>
                <a:endCxn id="57" idx="3"/>
              </p:cNvCxnSpPr>
              <p:nvPr/>
            </p:nvCxnSpPr>
            <p:spPr>
              <a:xfrm>
                <a:off x="144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E4DB1127-D239-4688-AC2E-7A98E64860F8}"/>
                  </a:ext>
                </a:extLst>
              </p:cNvPr>
              <p:cNvCxnSpPr>
                <a:stCxn id="57" idx="0"/>
                <a:endCxn id="57" idx="2"/>
              </p:cNvCxnSpPr>
              <p:nvPr/>
            </p:nvCxnSpPr>
            <p:spPr>
              <a:xfrm>
                <a:off x="288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CB7ADB1-F58C-476E-AC82-F0ABCBAE0793}"/>
                  </a:ext>
                </a:extLst>
              </p:cNvPr>
              <p:cNvCxnSpPr/>
              <p:nvPr/>
            </p:nvCxnSpPr>
            <p:spPr>
              <a:xfrm>
                <a:off x="36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84F2CF3D-9F71-44FF-A7DD-EA16F143491E}"/>
                  </a:ext>
                </a:extLst>
              </p:cNvPr>
              <p:cNvCxnSpPr/>
              <p:nvPr/>
            </p:nvCxnSpPr>
            <p:spPr>
              <a:xfrm>
                <a:off x="216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1ED09586-7230-4DCA-B214-05783167DAED}"/>
                  </a:ext>
                </a:extLst>
              </p:cNvPr>
              <p:cNvCxnSpPr/>
              <p:nvPr/>
            </p:nvCxnSpPr>
            <p:spPr>
              <a:xfrm>
                <a:off x="144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9437864B-0399-4191-B77A-E7DEE6F7608F}"/>
                  </a:ext>
                </a:extLst>
              </p:cNvPr>
              <p:cNvCxnSpPr/>
              <p:nvPr/>
            </p:nvCxnSpPr>
            <p:spPr>
              <a:xfrm>
                <a:off x="144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6200375-31FD-4A2A-AAEC-18B58E2191D6}"/>
                  </a:ext>
                </a:extLst>
              </p:cNvPr>
              <p:cNvCxnSpPr/>
              <p:nvPr/>
            </p:nvCxnSpPr>
            <p:spPr>
              <a:xfrm>
                <a:off x="144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0EA9EC5-C739-4A54-845C-4036A9486D22}"/>
                  </a:ext>
                </a:extLst>
              </p:cNvPr>
              <p:cNvCxnSpPr/>
              <p:nvPr/>
            </p:nvCxnSpPr>
            <p:spPr>
              <a:xfrm>
                <a:off x="16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481505C2-995A-41DF-BBFB-B75153136448}"/>
                  </a:ext>
                </a:extLst>
              </p:cNvPr>
              <p:cNvCxnSpPr/>
              <p:nvPr/>
            </p:nvCxnSpPr>
            <p:spPr>
              <a:xfrm>
                <a:off x="18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497EADDD-26AF-4B9A-99DF-0201FC60E312}"/>
                  </a:ext>
                </a:extLst>
              </p:cNvPr>
              <p:cNvCxnSpPr/>
              <p:nvPr/>
            </p:nvCxnSpPr>
            <p:spPr>
              <a:xfrm>
                <a:off x="19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1FE62EC2-2589-47B6-8CCB-C557A743DF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FFCB5B19-2044-496F-954F-7392597B02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8457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677DBC18-32C8-411F-AC67-6F98B3EC2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AFE08FEB-FCC2-48CC-A32B-0B7CA7839C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1F3E5A5C-D282-4B2E-A4AD-2051DB7CA0F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19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821EA25A-2057-4ABE-8301-03C1CE429168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91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Arrow: Right 2">
            <a:extLst>
              <a:ext uri="{FF2B5EF4-FFF2-40B4-BE49-F238E27FC236}">
                <a16:creationId xmlns:a16="http://schemas.microsoft.com/office/drawing/2014/main" id="{899FA7A6-9B91-4D84-970C-F8AB52505844}"/>
              </a:ext>
            </a:extLst>
          </p:cNvPr>
          <p:cNvSpPr/>
          <p:nvPr/>
        </p:nvSpPr>
        <p:spPr>
          <a:xfrm>
            <a:off x="5856342" y="5398941"/>
            <a:ext cx="495899" cy="180000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34007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BCW and AMVR indexes usage</a:t>
            </a:r>
          </a:p>
          <a:p>
            <a:pPr lvl="1"/>
            <a:r>
              <a:rPr lang="en-US" dirty="0"/>
              <a:t>Both BCW and AMVR indexes can modify the OBMC motion compensations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Use both indexes in OBMC to get more accurate predictions</a:t>
            </a:r>
          </a:p>
          <a:p>
            <a:pPr lvl="2"/>
            <a:r>
              <a:rPr lang="en-US" dirty="0"/>
              <a:t>For top/left borders</a:t>
            </a:r>
          </a:p>
          <a:p>
            <a:pPr lvl="3"/>
            <a:r>
              <a:rPr lang="en-US" dirty="0"/>
              <a:t>Use neighboring BCW index and SIF flag</a:t>
            </a:r>
          </a:p>
          <a:p>
            <a:pPr lvl="3"/>
            <a:r>
              <a:rPr lang="en-US" dirty="0"/>
              <a:t>When neighboring SIF flag is on, AMVR index is set to half-pel, otherwise to default</a:t>
            </a:r>
          </a:p>
          <a:p>
            <a:pPr lvl="2"/>
            <a:r>
              <a:rPr lang="en-US" dirty="0"/>
              <a:t>For internal boundaries</a:t>
            </a:r>
          </a:p>
          <a:p>
            <a:pPr lvl="3"/>
            <a:r>
              <a:rPr lang="en-US" dirty="0"/>
              <a:t>Use BCW and AMVR indexes of the current CU</a:t>
            </a:r>
          </a:p>
        </p:txBody>
      </p:sp>
    </p:spTree>
    <p:extLst>
      <p:ext uri="{BB962C8B-B14F-4D97-AF65-F5344CB8AC3E}">
        <p14:creationId xmlns:p14="http://schemas.microsoft.com/office/powerpoint/2010/main" val="2004460420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3"/>
            <a:ext cx="10993437" cy="495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2) OBMC subtracting</a:t>
            </a:r>
          </a:p>
          <a:p>
            <a:pPr lvl="1"/>
            <a:r>
              <a:rPr lang="en-US" dirty="0"/>
              <a:t>To avoid performing OBMC at each step of motion estimation</a:t>
            </a:r>
          </a:p>
          <a:p>
            <a:pPr lvl="1"/>
            <a:r>
              <a:rPr lang="en-US" dirty="0"/>
              <a:t>Subtracting an OBMC part to the original signal</a:t>
            </a:r>
          </a:p>
          <a:p>
            <a:pPr lvl="2"/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# Î</a:t>
            </a:r>
            <a:r>
              <a:rPr lang="en-US" baseline="-25000" dirty="0"/>
              <a:t>OBMC</a:t>
            </a:r>
            <a:r>
              <a:rPr lang="en-US" dirty="0"/>
              <a:t> = w0.Î</a:t>
            </a:r>
            <a:r>
              <a:rPr lang="en-US" baseline="-25000" dirty="0"/>
              <a:t>cur</a:t>
            </a:r>
            <a:r>
              <a:rPr lang="en-US" dirty="0"/>
              <a:t> + w1.Î</a:t>
            </a:r>
            <a:r>
              <a:rPr lang="en-US" baseline="-25000" dirty="0"/>
              <a:t>neigh</a:t>
            </a:r>
          </a:p>
          <a:p>
            <a:pPr lvl="2"/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 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r>
              <a:rPr lang="en-US" dirty="0"/>
              <a:t> ) / w0</a:t>
            </a:r>
          </a:p>
          <a:p>
            <a:pPr lvl="2"/>
            <a:r>
              <a:rPr lang="en-US" dirty="0"/>
              <a:t>Estimated through: </a:t>
            </a:r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(1 + w1).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Subtract OBMC from original signal in AMVP mode</a:t>
            </a:r>
          </a:p>
          <a:p>
            <a:pPr lvl="2"/>
            <a:r>
              <a:rPr lang="en-US" dirty="0"/>
              <a:t>In merge: regular with BDMVR, TM, affine, GEO modes generate subblocks</a:t>
            </a:r>
          </a:p>
          <a:p>
            <a:pPr lvl="3"/>
            <a:r>
              <a:rPr lang="en-US" dirty="0"/>
              <a:t>OBMC impact is difficult to be estimated</a:t>
            </a:r>
          </a:p>
          <a:p>
            <a:pPr lvl="2"/>
            <a:r>
              <a:rPr lang="en-US" dirty="0"/>
              <a:t>Subtract OBMC from original signal in MMVD and CIIP modes for fast merge pass</a:t>
            </a:r>
          </a:p>
          <a:p>
            <a:pPr lvl="3"/>
            <a:r>
              <a:rPr lang="en-US" dirty="0"/>
              <a:t>Save two versions of original signal (with and without OBMC subtraction)</a:t>
            </a:r>
          </a:p>
          <a:p>
            <a:pPr lvl="3"/>
            <a:r>
              <a:rPr lang="en-US" dirty="0"/>
              <a:t>When candidate uses LIC then original signal is used in fast merge</a:t>
            </a:r>
          </a:p>
          <a:p>
            <a:pPr lvl="3"/>
            <a:r>
              <a:rPr lang="en-US" dirty="0"/>
              <a:t>When candidate doesn’t use LIC then original signal with OBMC subtraction is used instead</a:t>
            </a:r>
          </a:p>
        </p:txBody>
      </p:sp>
    </p:spTree>
    <p:extLst>
      <p:ext uri="{BB962C8B-B14F-4D97-AF65-F5344CB8AC3E}">
        <p14:creationId xmlns:p14="http://schemas.microsoft.com/office/powerpoint/2010/main" val="3390086420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/>
              <a:t>Test 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51135" y="991738"/>
            <a:ext cx="2244543" cy="384337"/>
          </a:xfrm>
        </p:spPr>
        <p:txBody>
          <a:bodyPr wrap="square">
            <a:spAutoFit/>
          </a:bodyPr>
          <a:lstStyle/>
          <a:p>
            <a:r>
              <a:rPr lang="fr-FR" dirty="0"/>
              <a:t>Tool-on tests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083BB65-44BF-433F-BB28-5A3B8ACB0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73" y="1585046"/>
            <a:ext cx="5571068" cy="40854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5186967-4808-4B7D-8B32-3299CC05DBD3}"/>
              </a:ext>
            </a:extLst>
          </p:cNvPr>
          <p:cNvSpPr txBox="1">
            <a:spLocks/>
          </p:cNvSpPr>
          <p:nvPr/>
        </p:nvSpPr>
        <p:spPr>
          <a:xfrm>
            <a:off x="7936780" y="985138"/>
            <a:ext cx="2244543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Tool-off tests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0A1499-0FA3-4DCE-8C15-3F1D0B2BE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59" y="1585046"/>
            <a:ext cx="5571068" cy="408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103065"/>
          </a:xfrm>
        </p:spPr>
        <p:txBody>
          <a:bodyPr>
            <a:spAutoFit/>
          </a:bodyPr>
          <a:lstStyle/>
          <a:p>
            <a:r>
              <a:rPr lang="en-US" dirty="0"/>
              <a:t>3 OBMC fixes</a:t>
            </a:r>
          </a:p>
          <a:p>
            <a:pPr lvl="1"/>
            <a:r>
              <a:rPr lang="en-US" dirty="0"/>
              <a:t>AMVR index management,</a:t>
            </a:r>
          </a:p>
          <a:p>
            <a:pPr lvl="1"/>
            <a:r>
              <a:rPr lang="en-US" dirty="0"/>
              <a:t>Limited number of lines/columns filtered in subblock mode,</a:t>
            </a:r>
          </a:p>
          <a:p>
            <a:pPr lvl="1"/>
            <a:r>
              <a:rPr lang="en-US" dirty="0"/>
              <a:t>Translational affine CUs management</a:t>
            </a:r>
          </a:p>
          <a:p>
            <a:r>
              <a:rPr lang="en-US" dirty="0"/>
              <a:t>And 2 simple updates</a:t>
            </a:r>
          </a:p>
          <a:p>
            <a:pPr lvl="1"/>
            <a:r>
              <a:rPr lang="en-US" dirty="0"/>
              <a:t>BCW and AMVR indexes usage</a:t>
            </a:r>
          </a:p>
          <a:p>
            <a:pPr lvl="1"/>
            <a:r>
              <a:rPr lang="en-US" dirty="0"/>
              <a:t>OBMC subtraction from original signal in AMVP, MMVD and CIIP modes</a:t>
            </a:r>
          </a:p>
          <a:p>
            <a:endParaRPr lang="en-US" dirty="0"/>
          </a:p>
          <a:p>
            <a:r>
              <a:rPr lang="en-US" dirty="0"/>
              <a:t>Coding gains are reported in tool-on and tool-off tests</a:t>
            </a:r>
          </a:p>
          <a:p>
            <a:pPr lvl="1"/>
            <a:r>
              <a:rPr lang="en-US" dirty="0"/>
              <a:t>Around -0.06% gains in RA and LDB for both tests</a:t>
            </a:r>
          </a:p>
          <a:p>
            <a:pPr lvl="1"/>
            <a:r>
              <a:rPr lang="en-US" dirty="0"/>
              <a:t>Reduced complexity especially decoding time</a:t>
            </a:r>
          </a:p>
          <a:p>
            <a:pPr lvl="1"/>
            <a:endParaRPr lang="en-US" dirty="0"/>
          </a:p>
          <a:p>
            <a:r>
              <a:rPr lang="en-US" dirty="0"/>
              <a:t>Integrate fixes in EE2 software and investigate updates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746</Words>
  <Application>Microsoft Office PowerPoint</Application>
  <PresentationFormat>Widescreen</PresentationFormat>
  <Paragraphs>112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JVET-V0086 EE2-related: OBMC fixes and updates</vt:lpstr>
      <vt:lpstr>Summary</vt:lpstr>
      <vt:lpstr>OBMC fixes</vt:lpstr>
      <vt:lpstr>OBMC fixes</vt:lpstr>
      <vt:lpstr>OBMC fixes</vt:lpstr>
      <vt:lpstr>OBMC updates</vt:lpstr>
      <vt:lpstr>OBMC updates</vt:lpstr>
      <vt:lpstr>Test results</vt:lpstr>
      <vt:lpstr>Conclusions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Antoine Robert</cp:lastModifiedBy>
  <cp:revision>107</cp:revision>
  <dcterms:created xsi:type="dcterms:W3CDTF">2020-02-05T14:07:42Z</dcterms:created>
  <dcterms:modified xsi:type="dcterms:W3CDTF">2021-04-23T00:32:28Z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