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031" r:id="rId4"/>
  </p:sldMasterIdLst>
  <p:notesMasterIdLst>
    <p:notesMasterId r:id="rId15"/>
  </p:notesMasterIdLst>
  <p:handoutMasterIdLst>
    <p:handoutMasterId r:id="rId16"/>
  </p:handoutMasterIdLst>
  <p:sldIdLst>
    <p:sldId id="315" r:id="rId5"/>
    <p:sldId id="321" r:id="rId6"/>
    <p:sldId id="322" r:id="rId7"/>
    <p:sldId id="323" r:id="rId8"/>
    <p:sldId id="324" r:id="rId9"/>
    <p:sldId id="325" r:id="rId10"/>
    <p:sldId id="326" r:id="rId11"/>
    <p:sldId id="327" r:id="rId12"/>
    <p:sldId id="328" r:id="rId13"/>
    <p:sldId id="320" r:id="rId14"/>
  </p:sldIdLst>
  <p:sldSz cx="9144000" cy="6858000" type="screen4x3"/>
  <p:notesSz cx="6805613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>
          <p15:clr>
            <a:srgbClr val="A4A3A4"/>
          </p15:clr>
        </p15:guide>
        <p15:guide id="2" orient="horz" pos="4046">
          <p15:clr>
            <a:srgbClr val="A4A3A4"/>
          </p15:clr>
        </p15:guide>
        <p15:guide id="3" orient="horz" pos="2159">
          <p15:clr>
            <a:srgbClr val="A4A3A4"/>
          </p15:clr>
        </p15:guide>
        <p15:guide id="4" orient="horz" pos="119">
          <p15:clr>
            <a:srgbClr val="A4A3A4"/>
          </p15:clr>
        </p15:guide>
        <p15:guide id="5" pos="274">
          <p15:clr>
            <a:srgbClr val="A4A3A4"/>
          </p15:clr>
        </p15:guide>
        <p15:guide id="6" pos="2879">
          <p15:clr>
            <a:srgbClr val="A4A3A4"/>
          </p15:clr>
        </p15:guide>
        <p15:guide id="7" pos="5621">
          <p15:clr>
            <a:srgbClr val="A4A3A4"/>
          </p15:clr>
        </p15:guide>
        <p15:guide id="8" pos="366">
          <p15:clr>
            <a:srgbClr val="A4A3A4"/>
          </p15:clr>
        </p15:guide>
        <p15:guide id="9" pos="44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EB9"/>
    <a:srgbClr val="66CCFF"/>
    <a:srgbClr val="FF9999"/>
    <a:srgbClr val="F3F3FB"/>
    <a:srgbClr val="E7F4F5"/>
    <a:srgbClr val="C9E7E9"/>
    <a:srgbClr val="FFDD71"/>
    <a:srgbClr val="FFE5E5"/>
    <a:srgbClr val="FFB9B9"/>
    <a:srgbClr val="DEF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07" autoAdjust="0"/>
    <p:restoredTop sz="96574" autoAdjust="0"/>
  </p:normalViewPr>
  <p:slideViewPr>
    <p:cSldViewPr>
      <p:cViewPr varScale="1">
        <p:scale>
          <a:sx n="99" d="100"/>
          <a:sy n="99" d="100"/>
        </p:scale>
        <p:origin x="222" y="78"/>
      </p:cViewPr>
      <p:guideLst>
        <p:guide orient="horz" pos="232"/>
        <p:guide orient="horz" pos="4046"/>
        <p:guide orient="horz" pos="2159"/>
        <p:guide orient="horz" pos="119"/>
        <p:guide pos="274"/>
        <p:guide pos="2879"/>
        <p:guide pos="5621"/>
        <p:guide pos="366"/>
        <p:guide pos="4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0CA118E9-B086-42CD-921F-F42FE8E0173F}" type="datetime1">
              <a:rPr lang="ja-JP" altLang="en-US"/>
              <a:pPr>
                <a:defRPr/>
              </a:pPr>
              <a:t>2021/4/20</a:t>
            </a:fld>
            <a:endParaRPr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B55CAF1-C374-45EC-AA18-A0CBCF202F93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38148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57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660235A-EEE4-4233-821A-3370407A8DE7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93394982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227EB4-4E75-4FB9-9FF8-43F5EE0AD496}" type="slidenum">
              <a:rPr lang="en-US" altLang="ja-JP" smtClean="0">
                <a:ea typeface="ＭＳ Ｐゴシック" pitchFamily="50" charset="-128"/>
              </a:rPr>
              <a:pPr/>
              <a:t>1</a:t>
            </a:fld>
            <a:endParaRPr lang="en-US" altLang="ja-JP" dirty="0" smtClean="0">
              <a:ea typeface="ＭＳ Ｐゴシック" pitchFamily="50" charset="-128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ja-JP" altLang="en-US" dirty="0" smtClean="0">
              <a:ea typeface="ＭＳ Ｐ明朝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720000" y="2340000"/>
            <a:ext cx="7704000" cy="502629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200" baseline="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720000" y="3059999"/>
            <a:ext cx="7704000" cy="43200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>
              <a:buFontTx/>
              <a:buNone/>
              <a:defRPr sz="200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サブタイトルの書式</a:t>
            </a:r>
            <a:r>
              <a:rPr lang="ja-JP" altLang="en-US" dirty="0" smtClean="0"/>
              <a:t>設定</a:t>
            </a:r>
            <a:endParaRPr lang="en-US" altLang="ja-JP" dirty="0" smtClean="0"/>
          </a:p>
        </p:txBody>
      </p:sp>
      <p:sp>
        <p:nvSpPr>
          <p:cNvPr id="8" name="テキスト プレースホルダ 9"/>
          <p:cNvSpPr>
            <a:spLocks noGrp="1"/>
          </p:cNvSpPr>
          <p:nvPr>
            <p:ph type="body" sz="quarter" idx="10"/>
          </p:nvPr>
        </p:nvSpPr>
        <p:spPr>
          <a:xfrm>
            <a:off x="720000" y="4320000"/>
            <a:ext cx="7704000" cy="432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spcAft>
                <a:spcPts val="0"/>
              </a:spcAft>
              <a:buFontTx/>
              <a:buNone/>
              <a:defRPr sz="1400">
                <a:solidFill>
                  <a:srgbClr val="FFFFFF"/>
                </a:solidFill>
                <a:latin typeface="+mn-lt"/>
                <a:ea typeface="HGPｺﾞｼｯｸE" pitchFamily="50" charset="-128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 dirty="0" smtClean="0"/>
              <a:t>マスタ 部署名の書式設定</a:t>
            </a:r>
          </a:p>
        </p:txBody>
      </p:sp>
      <p:sp>
        <p:nvSpPr>
          <p:cNvPr id="9" name="テキスト プレースホルダ 11"/>
          <p:cNvSpPr>
            <a:spLocks noGrp="1"/>
          </p:cNvSpPr>
          <p:nvPr>
            <p:ph type="body" sz="quarter" idx="11"/>
          </p:nvPr>
        </p:nvSpPr>
        <p:spPr>
          <a:xfrm>
            <a:off x="720000" y="6048000"/>
            <a:ext cx="7704000" cy="36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buFontTx/>
              <a:buNone/>
              <a:defRPr sz="1000" baseline="0">
                <a:solidFill>
                  <a:srgbClr val="FFFFFF"/>
                </a:solidFill>
                <a:latin typeface="+mn-lt"/>
                <a:ea typeface="メイリオ"/>
                <a:cs typeface="メイリオ"/>
              </a:defRPr>
            </a:lvl1pPr>
          </a:lstStyle>
          <a:p>
            <a:pPr lvl="0"/>
            <a:r>
              <a:rPr lang="ja-JP" altLang="en-US" dirty="0" smtClean="0"/>
              <a:t>マスタ ライツ表記の書式設定</a:t>
            </a:r>
          </a:p>
        </p:txBody>
      </p:sp>
      <p:pic>
        <p:nvPicPr>
          <p:cNvPr id="12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000" y="358775"/>
            <a:ext cx="127000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 userDrawn="1"/>
        </p:nvSpPr>
        <p:spPr>
          <a:xfrm>
            <a:off x="432000" y="618332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0" y="0"/>
            <a:ext cx="9142413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1" name="Rectangle 13"/>
          <p:cNvSpPr>
            <a:spLocks noChangeArrowheads="1"/>
          </p:cNvSpPr>
          <p:nvPr userDrawn="1"/>
        </p:nvSpPr>
        <p:spPr bwMode="auto">
          <a:xfrm>
            <a:off x="0" y="6426198"/>
            <a:ext cx="9140313" cy="432000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="1" baseline="0">
                <a:solidFill>
                  <a:srgbClr val="003366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 hasCustomPrompt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20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8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2pPr>
            <a:lvl3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600" baseline="0">
                <a:latin typeface="+mn-lt"/>
                <a:cs typeface="Arial" pitchFamily="34" charset="0"/>
              </a:defRPr>
            </a:lvl3pPr>
            <a:lvl4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400" baseline="0"/>
            </a:lvl4pPr>
            <a:lvl5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200" baseline="0"/>
            </a:lvl5pPr>
            <a:lvl6pPr>
              <a:lnSpc>
                <a:spcPct val="100000"/>
              </a:lnSpc>
              <a:spcAft>
                <a:spcPts val="600"/>
              </a:spcAft>
              <a:defRPr sz="1400" baseline="0"/>
            </a:lvl6pPr>
            <a:lvl7pPr>
              <a:lnSpc>
                <a:spcPct val="100000"/>
              </a:lnSpc>
              <a:spcAft>
                <a:spcPts val="600"/>
              </a:spcAft>
              <a:defRPr sz="1050" baseline="0"/>
            </a:lvl7pPr>
            <a:lvl8pPr>
              <a:lnSpc>
                <a:spcPct val="100000"/>
              </a:lnSpc>
              <a:spcAft>
                <a:spcPts val="600"/>
              </a:spcAft>
              <a:defRPr sz="900"/>
            </a:lvl8pPr>
            <a:lvl9pPr>
              <a:lnSpc>
                <a:spcPct val="100000"/>
              </a:lnSpc>
              <a:spcAft>
                <a:spcPts val="600"/>
              </a:spcAft>
              <a:defRPr sz="900" baseline="0"/>
            </a:lvl9pPr>
          </a:lstStyle>
          <a:p>
            <a:pPr lvl="0"/>
            <a:r>
              <a:rPr lang="en-GB" altLang="ja-JP" dirty="0" smtClean="0"/>
              <a:t>24pnt level</a:t>
            </a:r>
            <a:endParaRPr lang="ja-JP" altLang="en-US" dirty="0" smtClean="0"/>
          </a:p>
          <a:p>
            <a:pPr lvl="1"/>
            <a:r>
              <a:rPr lang="en-GB" altLang="ja-JP" dirty="0" smtClean="0"/>
              <a:t>20pnt level</a:t>
            </a:r>
          </a:p>
          <a:p>
            <a:pPr lvl="2"/>
            <a:r>
              <a:rPr lang="en-GB" altLang="ja-JP" dirty="0" smtClean="0"/>
              <a:t>18pnt level</a:t>
            </a:r>
          </a:p>
          <a:p>
            <a:pPr lvl="3"/>
            <a:r>
              <a:rPr lang="en-GB" altLang="ja-JP" dirty="0" smtClean="0"/>
              <a:t>16pnt level</a:t>
            </a:r>
          </a:p>
          <a:p>
            <a:pPr lvl="4"/>
            <a:r>
              <a:rPr lang="en-GB" altLang="ja-JP" dirty="0" smtClean="0"/>
              <a:t>14pnt level</a:t>
            </a:r>
          </a:p>
          <a:p>
            <a:pPr lvl="5"/>
            <a:r>
              <a:rPr lang="en-GB" altLang="ja-JP" sz="1200" dirty="0" smtClean="0"/>
              <a:t>12pnt level</a:t>
            </a:r>
          </a:p>
          <a:p>
            <a:pPr lvl="6"/>
            <a:r>
              <a:rPr lang="en-GB" altLang="ja-JP" sz="1000" dirty="0" smtClean="0"/>
              <a:t>10pnt level</a:t>
            </a:r>
          </a:p>
          <a:p>
            <a:pPr lvl="7"/>
            <a:r>
              <a:rPr lang="en-GB" altLang="ja-JP" sz="800" dirty="0" smtClean="0"/>
              <a:t>8pnt level</a:t>
            </a:r>
          </a:p>
          <a:p>
            <a:pPr lvl="8"/>
            <a:r>
              <a:rPr lang="en-GB" altLang="ja-JP" sz="600" dirty="0" smtClean="0"/>
              <a:t>6 </a:t>
            </a:r>
            <a:r>
              <a:rPr lang="en-GB" altLang="ja-JP" sz="600" dirty="0" err="1" smtClean="0"/>
              <a:t>pnt</a:t>
            </a:r>
            <a:r>
              <a:rPr lang="en-GB" altLang="ja-JP" sz="600" dirty="0" smtClean="0"/>
              <a:t> level</a:t>
            </a:r>
            <a:endParaRPr lang="en-GB" altLang="ja-JP" sz="800" dirty="0" smtClean="0"/>
          </a:p>
          <a:p>
            <a:pPr lvl="8"/>
            <a:endParaRPr lang="en-GB" altLang="ja-JP" dirty="0" smtClean="0"/>
          </a:p>
          <a:p>
            <a:pPr lvl="8"/>
            <a:endParaRPr lang="ja-JP" altLang="en-US" dirty="0" smtClean="0"/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 smtClean="0"/>
              <a:t>JCTVC-O0066</a:t>
            </a:r>
            <a:endParaRPr lang="en-US" altLang="ja-JP" dirty="0"/>
          </a:p>
        </p:txBody>
      </p:sp>
      <p:sp>
        <p:nvSpPr>
          <p:cNvPr id="16" name="Rectangle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行書体" pitchFamily="66" charset="-128"/>
                <a:cs typeface="Arial" pitchFamily="34" charset="0"/>
              </a:defRPr>
            </a:lvl1pPr>
          </a:lstStyle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2021/4/20</a:t>
            </a:fld>
            <a:endParaRPr lang="en-US" altLang="ja-JP" dirty="0"/>
          </a:p>
        </p:txBody>
      </p:sp>
      <p:sp>
        <p:nvSpPr>
          <p:cNvPr id="17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26" name="直線コネクタ 25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2_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aseline="0">
                <a:solidFill>
                  <a:srgbClr val="FFFFFF"/>
                </a:solidFill>
                <a:latin typeface="+mj-lt"/>
                <a:ea typeface="+mj-ea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6" name="コンテンツ プレースホルダ 2"/>
          <p:cNvSpPr>
            <a:spLocks noGrp="1"/>
          </p:cNvSpPr>
          <p:nvPr>
            <p:ph idx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2pPr>
            <a:lvl3pPr>
              <a:buFont typeface="Arial" pitchFamily="34" charset="0"/>
              <a:buChar char="•"/>
              <a:defRPr/>
            </a:lvl3pPr>
            <a:lvl4pPr>
              <a:buFont typeface="Arial" pitchFamily="34" charset="0"/>
              <a:buChar char="•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</p:txBody>
      </p:sp>
      <p:sp>
        <p:nvSpPr>
          <p:cNvPr id="16" name="Rectangle 13"/>
          <p:cNvSpPr>
            <a:spLocks noChangeArrowheads="1"/>
          </p:cNvSpPr>
          <p:nvPr userDrawn="1"/>
        </p:nvSpPr>
        <p:spPr bwMode="auto">
          <a:xfrm>
            <a:off x="0" y="6426199"/>
            <a:ext cx="9144000" cy="431801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10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 smtClean="0"/>
              <a:t>JCTVC-O0066</a:t>
            </a:r>
            <a:endParaRPr lang="en-US" altLang="ja-JP" dirty="0"/>
          </a:p>
        </p:txBody>
      </p:sp>
      <p:sp>
        <p:nvSpPr>
          <p:cNvPr id="11" name="Date Placeholder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創英角ｺﾞｼｯｸUB" pitchFamily="50" charset="-128"/>
                <a:cs typeface="Arial"/>
              </a:defRPr>
            </a:lvl1pPr>
          </a:lstStyle>
          <a:p>
            <a:pPr>
              <a:defRPr/>
            </a:pPr>
            <a:fld id="{FECD3C8C-7A17-4828-B6C3-C609AC02B6B8}" type="datetime1">
              <a:rPr lang="ja-JP" altLang="en-US" smtClean="0"/>
              <a:pPr>
                <a:defRPr/>
              </a:pPr>
              <a:t>2021/4/20</a:t>
            </a:fld>
            <a:endParaRPr lang="en-US" altLang="ja-JP" dirty="0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19" name="直線コネクタ 18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63" descr="english_naka_confidential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8963" y="6462713"/>
            <a:ext cx="935037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 userDrawn="1"/>
        </p:nvSpPr>
        <p:spPr>
          <a:xfrm>
            <a:off x="7814140" y="406847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pic>
        <p:nvPicPr>
          <p:cNvPr id="5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0" name="図 9" descr="mblogo_w.pd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600000" y="3114000"/>
            <a:ext cx="1944000" cy="659449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 userDrawn="1"/>
        </p:nvSpPr>
        <p:spPr bwMode="white">
          <a:xfrm>
            <a:off x="359999" y="6011999"/>
            <a:ext cx="8424000" cy="68578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“SONY” is a registered trademark and/or trademark of Sony </a:t>
            </a:r>
            <a:r>
              <a:rPr kumimoji="1" lang="en-US" altLang="ja-JP" sz="1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Group Corporation</a:t>
            </a:r>
            <a:r>
              <a:rPr kumimoji="1" lang="en-US" altLang="ja-JP" sz="1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Names of Sony products and services are the registered trademarks and/or trademarks of Sony </a:t>
            </a:r>
            <a:r>
              <a:rPr kumimoji="1" lang="en-US" altLang="ja-JP" sz="1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Group Corporation </a:t>
            </a:r>
            <a:r>
              <a:rPr kumimoji="1" lang="en-US" altLang="ja-JP" sz="1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or its Group companies.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Other company names and product names are the registered trademarks and/or trademarks of the respective companies.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600000" y="3527153"/>
            <a:ext cx="194400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14325" y="417513"/>
            <a:ext cx="8372475" cy="798512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581775" y="6542088"/>
            <a:ext cx="213360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3A7D8E13-587F-4043-AD86-D4716C173C01}" type="datetime1">
              <a:rPr lang="ja-JP" altLang="en-US" smtClean="0"/>
              <a:pPr>
                <a:defRPr/>
              </a:pPr>
              <a:t>2021/4/20</a:t>
            </a:fld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4325" y="6540500"/>
            <a:ext cx="62674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altLang="ja-JP" dirty="0" smtClean="0"/>
              <a:t>JCTVC-O0066</a:t>
            </a:r>
            <a:endParaRPr lang="en-US" altLang="ja-JP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358188" y="6542088"/>
            <a:ext cx="6413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93FB7ED-E398-470A-A047-E362B4515958}" type="slidenum">
              <a:rPr lang="ja-JP" altLang="en-US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23" descr="GBM_top_4-3.jpg"/>
          <p:cNvPicPr>
            <a:picLocks noChangeAspect="1"/>
          </p:cNvPicPr>
          <p:nvPr userDrawn="1"/>
        </p:nvPicPr>
        <p:blipFill>
          <a:blip r:embed="rId9" cstate="print">
            <a:lum/>
          </a:blip>
          <a:srcRect r="287" b="377"/>
          <a:stretch>
            <a:fillRect/>
          </a:stretch>
        </p:blipFill>
        <p:spPr bwMode="auto">
          <a:xfrm>
            <a:off x="-6350" y="0"/>
            <a:ext cx="9153525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35" r:id="rId6"/>
    <p:sldLayoutId id="2147484055" r:id="rId7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+mj-lt"/>
          <a:ea typeface="+mj-ea"/>
          <a:cs typeface="HGP創英角ｺﾞｼｯｸUB" pitchFamily="5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8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9"/>
          <p:cNvSpPr>
            <a:spLocks noGrp="1"/>
          </p:cNvSpPr>
          <p:nvPr>
            <p:ph type="ctrTitle"/>
          </p:nvPr>
        </p:nvSpPr>
        <p:spPr>
          <a:xfrm>
            <a:off x="720000" y="1427018"/>
            <a:ext cx="7963142" cy="1415612"/>
          </a:xfrm>
        </p:spPr>
        <p:txBody>
          <a:bodyPr/>
          <a:lstStyle/>
          <a:p>
            <a:pPr marL="1346200" indent="-1346200">
              <a:tabLst>
                <a:tab pos="1433513" algn="l"/>
              </a:tabLst>
            </a:pPr>
            <a:r>
              <a:rPr lang="en-GB" sz="2800" b="1" dirty="0" smtClean="0"/>
              <a:t>AHG12: </a:t>
            </a:r>
            <a:r>
              <a:rPr lang="en-GB" sz="2800" b="1" dirty="0"/>
              <a:t>E</a:t>
            </a:r>
            <a:r>
              <a:rPr lang="en-GB" sz="2800" b="1" dirty="0" smtClean="0"/>
              <a:t>xtensions to CCALF</a:t>
            </a:r>
            <a:endParaRPr lang="ja-JP" altLang="en-US" sz="2400" dirty="0"/>
          </a:p>
        </p:txBody>
      </p:sp>
      <p:sp>
        <p:nvSpPr>
          <p:cNvPr id="6" name="サブタイトル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JVET-V0080</a:t>
            </a:r>
            <a:endParaRPr kumimoji="1" lang="ja-JP" altLang="en-US" dirty="0"/>
          </a:p>
        </p:txBody>
      </p:sp>
      <p:sp>
        <p:nvSpPr>
          <p:cNvPr id="12" name="テキスト プレースホルダ 11"/>
          <p:cNvSpPr>
            <a:spLocks noGrp="1"/>
          </p:cNvSpPr>
          <p:nvPr>
            <p:ph type="body" sz="quarter" idx="10"/>
          </p:nvPr>
        </p:nvSpPr>
        <p:spPr>
          <a:xfrm>
            <a:off x="720000" y="4319999"/>
            <a:ext cx="7704000" cy="966375"/>
          </a:xfrm>
        </p:spPr>
        <p:txBody>
          <a:bodyPr/>
          <a:lstStyle/>
          <a:p>
            <a:r>
              <a:rPr lang="en-GB" dirty="0"/>
              <a:t>Advanced Technology Team</a:t>
            </a:r>
          </a:p>
          <a:p>
            <a:r>
              <a:rPr lang="en-GB" dirty="0"/>
              <a:t>European Professional Engineering</a:t>
            </a:r>
          </a:p>
          <a:p>
            <a:pPr>
              <a:spcAft>
                <a:spcPct val="0"/>
              </a:spcAft>
            </a:pPr>
            <a:r>
              <a:rPr lang="en-US" altLang="ja-JP" dirty="0" smtClean="0">
                <a:latin typeface="Arial" charset="0"/>
              </a:rPr>
              <a:t>Sony </a:t>
            </a:r>
            <a:r>
              <a:rPr lang="en-US" altLang="ja-JP" dirty="0" smtClean="0">
                <a:latin typeface="Arial" charset="0"/>
              </a:rPr>
              <a:t>Europe </a:t>
            </a:r>
            <a:r>
              <a:rPr lang="en-US" altLang="ja-JP" dirty="0" smtClean="0">
                <a:latin typeface="Arial" charset="0"/>
              </a:rPr>
              <a:t>BV.</a:t>
            </a:r>
            <a:endParaRPr lang="en-US" altLang="ja-JP" dirty="0" smtClean="0">
              <a:latin typeface="Arial" charset="0"/>
            </a:endParaRPr>
          </a:p>
          <a:p>
            <a:pPr>
              <a:spcAft>
                <a:spcPct val="0"/>
              </a:spcAft>
            </a:pPr>
            <a:r>
              <a:rPr lang="en-US" altLang="ja-JP" dirty="0" smtClean="0">
                <a:latin typeface="Arial" charset="0"/>
              </a:rPr>
              <a:t>Steve Keating</a:t>
            </a:r>
            <a:endParaRPr lang="en-US" altLang="ja-JP" dirty="0" smtClean="0">
              <a:latin typeface="Arial" charset="0"/>
            </a:endParaRPr>
          </a:p>
        </p:txBody>
      </p:sp>
      <p:sp>
        <p:nvSpPr>
          <p:cNvPr id="13" name="テキスト プレースホルダ 1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ja-JP" dirty="0" smtClean="0">
                <a:latin typeface="Arial" charset="0"/>
              </a:rPr>
              <a:t>Sony </a:t>
            </a:r>
            <a:r>
              <a:rPr lang="en-US" altLang="ja-JP" dirty="0" smtClean="0">
                <a:latin typeface="Arial" charset="0"/>
              </a:rPr>
              <a:t>Gr</a:t>
            </a:r>
            <a:r>
              <a:rPr lang="en-US" altLang="ja-JP" dirty="0" smtClean="0">
                <a:latin typeface="Arial" charset="0"/>
              </a:rPr>
              <a:t>oup Corp</a:t>
            </a:r>
            <a:r>
              <a:rPr lang="en-US" altLang="ja-JP" dirty="0" smtClean="0">
                <a:latin typeface="Arial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5992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254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Introduction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endParaRPr lang="en-GB" sz="1200" dirty="0" smtClean="0"/>
          </a:p>
          <a:p>
            <a:pPr lvl="1"/>
            <a:r>
              <a:rPr lang="en-GB" sz="1600" dirty="0" smtClean="0"/>
              <a:t>JVET-U0100 included extensions to ALF but not to CCALF</a:t>
            </a:r>
          </a:p>
          <a:p>
            <a:pPr lvl="1"/>
            <a:endParaRPr lang="en-GB" sz="1600" dirty="0"/>
          </a:p>
          <a:p>
            <a:pPr lvl="1"/>
            <a:r>
              <a:rPr lang="en-GB" sz="1600" dirty="0" smtClean="0"/>
              <a:t>CCALF could also be extended</a:t>
            </a:r>
            <a:endParaRPr lang="en-GB" sz="1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JVET-U0080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2021/4/20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50771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CCALF Extension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endParaRPr lang="en-GB" sz="1200" dirty="0" smtClean="0"/>
          </a:p>
          <a:p>
            <a:pPr lvl="1"/>
            <a:r>
              <a:rPr lang="en-GB" sz="1600" dirty="0" smtClean="0"/>
              <a:t>VVC currently has a choice of 4 filters per colour component</a:t>
            </a:r>
          </a:p>
          <a:p>
            <a:pPr lvl="2"/>
            <a:r>
              <a:rPr lang="en-GB" sz="1400" dirty="0" smtClean="0"/>
              <a:t>This could be increased to 8:</a:t>
            </a:r>
            <a:endParaRPr lang="en-GB" sz="1400" dirty="0" smtClean="0"/>
          </a:p>
          <a:p>
            <a:pPr lvl="1"/>
            <a:endParaRPr lang="en-GB" sz="1600" dirty="0" smtClean="0"/>
          </a:p>
          <a:p>
            <a:pPr lvl="1"/>
            <a:endParaRPr lang="en-GB" sz="1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JVET-U0080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2021/4/20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8768827"/>
              </p:ext>
            </p:extLst>
          </p:nvPr>
        </p:nvGraphicFramePr>
        <p:xfrm>
          <a:off x="1763688" y="2348880"/>
          <a:ext cx="3103875" cy="2133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2088">
                  <a:extLst>
                    <a:ext uri="{9D8B030D-6E8A-4147-A177-3AD203B41FA5}">
                      <a16:colId xmlns:a16="http://schemas.microsoft.com/office/drawing/2014/main" val="3333085539"/>
                    </a:ext>
                  </a:extLst>
                </a:gridCol>
                <a:gridCol w="646713">
                  <a:extLst>
                    <a:ext uri="{9D8B030D-6E8A-4147-A177-3AD203B41FA5}">
                      <a16:colId xmlns:a16="http://schemas.microsoft.com/office/drawing/2014/main" val="3607190053"/>
                    </a:ext>
                  </a:extLst>
                </a:gridCol>
                <a:gridCol w="832537">
                  <a:extLst>
                    <a:ext uri="{9D8B030D-6E8A-4147-A177-3AD203B41FA5}">
                      <a16:colId xmlns:a16="http://schemas.microsoft.com/office/drawing/2014/main" val="3384786093"/>
                    </a:ext>
                  </a:extLst>
                </a:gridCol>
                <a:gridCol w="832537">
                  <a:extLst>
                    <a:ext uri="{9D8B030D-6E8A-4147-A177-3AD203B41FA5}">
                      <a16:colId xmlns:a16="http://schemas.microsoft.com/office/drawing/2014/main" val="609770817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endParaRPr lang="en-GB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8sets Over U0100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544748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en-GB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Y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U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V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014825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Class A1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0.04%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-0.43%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-0.55%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95694456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Class A2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0.05%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-0.65%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-1.76%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37880979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Class B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0.06%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-1.54%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-0.91%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87901887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Class C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0.05%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-0.18%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-0.17%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63101256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Class E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0.03%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-0.26%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0.42%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072445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Overall 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0.05%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-0.69%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-0.61%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990541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Class D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0.01%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-0.14%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-0.08%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0430403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Class F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0.04%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-0.34%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-0.30%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2052848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Class TGM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0.02%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-0.15%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-0.18%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8301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5903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CCALF Extension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endParaRPr lang="en-GB" sz="1200" dirty="0" smtClean="0"/>
          </a:p>
          <a:p>
            <a:pPr lvl="1"/>
            <a:r>
              <a:rPr lang="en-GB" sz="1600" dirty="0" smtClean="0"/>
              <a:t>The filter size could also be increased from 7 to, e.g., 11 taps:</a:t>
            </a:r>
          </a:p>
          <a:p>
            <a:pPr lvl="1"/>
            <a:endParaRPr lang="en-GB" sz="1600" dirty="0" smtClean="0"/>
          </a:p>
          <a:p>
            <a:pPr lvl="1"/>
            <a:endParaRPr lang="en-GB" sz="1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JVET-U0080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2021/4/20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6657164"/>
              </p:ext>
            </p:extLst>
          </p:nvPr>
        </p:nvGraphicFramePr>
        <p:xfrm>
          <a:off x="1763688" y="2348880"/>
          <a:ext cx="3103875" cy="2133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2088">
                  <a:extLst>
                    <a:ext uri="{9D8B030D-6E8A-4147-A177-3AD203B41FA5}">
                      <a16:colId xmlns:a16="http://schemas.microsoft.com/office/drawing/2014/main" val="3333085539"/>
                    </a:ext>
                  </a:extLst>
                </a:gridCol>
                <a:gridCol w="646713">
                  <a:extLst>
                    <a:ext uri="{9D8B030D-6E8A-4147-A177-3AD203B41FA5}">
                      <a16:colId xmlns:a16="http://schemas.microsoft.com/office/drawing/2014/main" val="3607190053"/>
                    </a:ext>
                  </a:extLst>
                </a:gridCol>
                <a:gridCol w="832537">
                  <a:extLst>
                    <a:ext uri="{9D8B030D-6E8A-4147-A177-3AD203B41FA5}">
                      <a16:colId xmlns:a16="http://schemas.microsoft.com/office/drawing/2014/main" val="3384786093"/>
                    </a:ext>
                  </a:extLst>
                </a:gridCol>
                <a:gridCol w="832537">
                  <a:extLst>
                    <a:ext uri="{9D8B030D-6E8A-4147-A177-3AD203B41FA5}">
                      <a16:colId xmlns:a16="http://schemas.microsoft.com/office/drawing/2014/main" val="609770817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11tapType0 8sets Over U0100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544748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014825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-0.65%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-1.98%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95694456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-1.73%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-2.89%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37880979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-2.77%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-2.38%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87901887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-0.75%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-0.66%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63101256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-1.90%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-0.78%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072445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-1.65%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-1.75%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990541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-0.76%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-0.31%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0430403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-0.96%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2052848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-0.97%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-0.61%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8301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159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CCALF Filter Shape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endParaRPr lang="en-GB" sz="1200" dirty="0" smtClean="0"/>
          </a:p>
          <a:p>
            <a:pPr lvl="1"/>
            <a:r>
              <a:rPr lang="en-GB" sz="1600" dirty="0" smtClean="0"/>
              <a:t>The filter shape is suited to Type 0 chroma</a:t>
            </a:r>
          </a:p>
          <a:p>
            <a:pPr lvl="1"/>
            <a:endParaRPr lang="en-GB" sz="1600" dirty="0" smtClean="0"/>
          </a:p>
          <a:p>
            <a:pPr lvl="1"/>
            <a:endParaRPr lang="en-GB" sz="1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JVET-U0080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2021/4/20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9971145"/>
              </p:ext>
            </p:extLst>
          </p:nvPr>
        </p:nvGraphicFramePr>
        <p:xfrm>
          <a:off x="1110001" y="2132856"/>
          <a:ext cx="2093850" cy="16561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8770">
                  <a:extLst>
                    <a:ext uri="{9D8B030D-6E8A-4147-A177-3AD203B41FA5}">
                      <a16:colId xmlns:a16="http://schemas.microsoft.com/office/drawing/2014/main" val="4023967196"/>
                    </a:ext>
                  </a:extLst>
                </a:gridCol>
                <a:gridCol w="418770">
                  <a:extLst>
                    <a:ext uri="{9D8B030D-6E8A-4147-A177-3AD203B41FA5}">
                      <a16:colId xmlns:a16="http://schemas.microsoft.com/office/drawing/2014/main" val="2417764526"/>
                    </a:ext>
                  </a:extLst>
                </a:gridCol>
                <a:gridCol w="418770">
                  <a:extLst>
                    <a:ext uri="{9D8B030D-6E8A-4147-A177-3AD203B41FA5}">
                      <a16:colId xmlns:a16="http://schemas.microsoft.com/office/drawing/2014/main" val="140809705"/>
                    </a:ext>
                  </a:extLst>
                </a:gridCol>
                <a:gridCol w="418770">
                  <a:extLst>
                    <a:ext uri="{9D8B030D-6E8A-4147-A177-3AD203B41FA5}">
                      <a16:colId xmlns:a16="http://schemas.microsoft.com/office/drawing/2014/main" val="1281822708"/>
                    </a:ext>
                  </a:extLst>
                </a:gridCol>
                <a:gridCol w="418770">
                  <a:extLst>
                    <a:ext uri="{9D8B030D-6E8A-4147-A177-3AD203B41FA5}">
                      <a16:colId xmlns:a16="http://schemas.microsoft.com/office/drawing/2014/main" val="4167748532"/>
                    </a:ext>
                  </a:extLst>
                </a:gridCol>
              </a:tblGrid>
              <a:tr h="414046">
                <a:tc>
                  <a:txBody>
                    <a:bodyPr/>
                    <a:lstStyle/>
                    <a:p>
                      <a:endParaRPr lang="en-GB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b="1" dirty="0" smtClean="0">
                          <a:solidFill>
                            <a:schemeClr val="tx1"/>
                          </a:solidFill>
                        </a:rPr>
                        <a:t>T0</a:t>
                      </a:r>
                      <a:endParaRPr lang="en-GB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100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100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5690045"/>
                  </a:ext>
                </a:extLst>
              </a:tr>
              <a:tr h="414046">
                <a:tc>
                  <a:txBody>
                    <a:bodyPr/>
                    <a:lstStyle/>
                    <a:p>
                      <a:endParaRPr lang="en-GB" sz="1100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b="1" dirty="0" smtClean="0">
                          <a:solidFill>
                            <a:schemeClr val="tx1"/>
                          </a:solidFill>
                        </a:rPr>
                        <a:t>T1</a:t>
                      </a:r>
                      <a:endParaRPr lang="en-GB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b="1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en-GB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b="1" dirty="0" smtClean="0">
                          <a:solidFill>
                            <a:schemeClr val="tx1"/>
                          </a:solidFill>
                        </a:rPr>
                        <a:t>T2</a:t>
                      </a:r>
                      <a:endParaRPr lang="en-GB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1058791"/>
                  </a:ext>
                </a:extLst>
              </a:tr>
              <a:tr h="414046">
                <a:tc>
                  <a:txBody>
                    <a:bodyPr/>
                    <a:lstStyle/>
                    <a:p>
                      <a:endParaRPr lang="en-GB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b="1" dirty="0" smtClean="0">
                          <a:solidFill>
                            <a:schemeClr val="tx1"/>
                          </a:solidFill>
                        </a:rPr>
                        <a:t>T3</a:t>
                      </a:r>
                      <a:endParaRPr lang="en-GB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b="1" dirty="0" smtClean="0">
                          <a:solidFill>
                            <a:schemeClr val="tx1"/>
                          </a:solidFill>
                        </a:rPr>
                        <a:t>T4</a:t>
                      </a:r>
                      <a:endParaRPr lang="en-GB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b="1" dirty="0" smtClean="0">
                          <a:solidFill>
                            <a:schemeClr val="tx1"/>
                          </a:solidFill>
                        </a:rPr>
                        <a:t>T5</a:t>
                      </a:r>
                      <a:endParaRPr lang="en-GB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8412924"/>
                  </a:ext>
                </a:extLst>
              </a:tr>
              <a:tr h="414046">
                <a:tc>
                  <a:txBody>
                    <a:bodyPr/>
                    <a:lstStyle/>
                    <a:p>
                      <a:endParaRPr lang="en-GB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b="1" dirty="0" smtClean="0">
                          <a:solidFill>
                            <a:schemeClr val="tx1"/>
                          </a:solidFill>
                        </a:rPr>
                        <a:t>T6</a:t>
                      </a:r>
                      <a:endParaRPr lang="en-GB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267332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6179968"/>
              </p:ext>
            </p:extLst>
          </p:nvPr>
        </p:nvGraphicFramePr>
        <p:xfrm>
          <a:off x="4355976" y="2132856"/>
          <a:ext cx="2093850" cy="16561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8770">
                  <a:extLst>
                    <a:ext uri="{9D8B030D-6E8A-4147-A177-3AD203B41FA5}">
                      <a16:colId xmlns:a16="http://schemas.microsoft.com/office/drawing/2014/main" val="4023967196"/>
                    </a:ext>
                  </a:extLst>
                </a:gridCol>
                <a:gridCol w="418770">
                  <a:extLst>
                    <a:ext uri="{9D8B030D-6E8A-4147-A177-3AD203B41FA5}">
                      <a16:colId xmlns:a16="http://schemas.microsoft.com/office/drawing/2014/main" val="2417764526"/>
                    </a:ext>
                  </a:extLst>
                </a:gridCol>
                <a:gridCol w="418770">
                  <a:extLst>
                    <a:ext uri="{9D8B030D-6E8A-4147-A177-3AD203B41FA5}">
                      <a16:colId xmlns:a16="http://schemas.microsoft.com/office/drawing/2014/main" val="140809705"/>
                    </a:ext>
                  </a:extLst>
                </a:gridCol>
                <a:gridCol w="418770">
                  <a:extLst>
                    <a:ext uri="{9D8B030D-6E8A-4147-A177-3AD203B41FA5}">
                      <a16:colId xmlns:a16="http://schemas.microsoft.com/office/drawing/2014/main" val="1281822708"/>
                    </a:ext>
                  </a:extLst>
                </a:gridCol>
                <a:gridCol w="418770">
                  <a:extLst>
                    <a:ext uri="{9D8B030D-6E8A-4147-A177-3AD203B41FA5}">
                      <a16:colId xmlns:a16="http://schemas.microsoft.com/office/drawing/2014/main" val="4167748532"/>
                    </a:ext>
                  </a:extLst>
                </a:gridCol>
              </a:tblGrid>
              <a:tr h="414046">
                <a:tc>
                  <a:txBody>
                    <a:bodyPr/>
                    <a:lstStyle/>
                    <a:p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50" b="1" dirty="0" smtClean="0">
                          <a:solidFill>
                            <a:schemeClr val="tx1"/>
                          </a:solidFill>
                        </a:rPr>
                        <a:t>T0</a:t>
                      </a:r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50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50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5690045"/>
                  </a:ext>
                </a:extLst>
              </a:tr>
              <a:tr h="414046">
                <a:tc>
                  <a:txBody>
                    <a:bodyPr/>
                    <a:lstStyle/>
                    <a:p>
                      <a:r>
                        <a:rPr lang="en-GB" sz="1050" b="1" dirty="0" smtClean="0">
                          <a:solidFill>
                            <a:schemeClr val="tx1"/>
                          </a:solidFill>
                        </a:rPr>
                        <a:t>T7</a:t>
                      </a:r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50" b="1" dirty="0" smtClean="0">
                          <a:solidFill>
                            <a:schemeClr val="tx1"/>
                          </a:solidFill>
                        </a:rPr>
                        <a:t>T1</a:t>
                      </a:r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50" b="1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50" b="1" dirty="0" smtClean="0">
                          <a:solidFill>
                            <a:schemeClr val="tx1"/>
                          </a:solidFill>
                        </a:rPr>
                        <a:t>T2</a:t>
                      </a:r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50" b="1" dirty="0" smtClean="0">
                          <a:solidFill>
                            <a:schemeClr val="tx1"/>
                          </a:solidFill>
                        </a:rPr>
                        <a:t>T8</a:t>
                      </a:r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1058791"/>
                  </a:ext>
                </a:extLst>
              </a:tr>
              <a:tr h="414046">
                <a:tc>
                  <a:txBody>
                    <a:bodyPr/>
                    <a:lstStyle/>
                    <a:p>
                      <a:r>
                        <a:rPr lang="en-GB" sz="1050" b="1" dirty="0" smtClean="0">
                          <a:solidFill>
                            <a:schemeClr val="tx1"/>
                          </a:solidFill>
                        </a:rPr>
                        <a:t>T9</a:t>
                      </a:r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50" b="1" dirty="0" smtClean="0">
                          <a:solidFill>
                            <a:schemeClr val="tx1"/>
                          </a:solidFill>
                        </a:rPr>
                        <a:t>T3</a:t>
                      </a:r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50" b="1" dirty="0" smtClean="0">
                          <a:solidFill>
                            <a:schemeClr val="tx1"/>
                          </a:solidFill>
                        </a:rPr>
                        <a:t>T4</a:t>
                      </a:r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50" b="1" dirty="0" smtClean="0">
                          <a:solidFill>
                            <a:schemeClr val="tx1"/>
                          </a:solidFill>
                        </a:rPr>
                        <a:t>T5</a:t>
                      </a:r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50" b="1" dirty="0" smtClean="0">
                          <a:solidFill>
                            <a:schemeClr val="tx1"/>
                          </a:solidFill>
                        </a:rPr>
                        <a:t>T10</a:t>
                      </a:r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8412924"/>
                  </a:ext>
                </a:extLst>
              </a:tr>
              <a:tr h="414046">
                <a:tc>
                  <a:txBody>
                    <a:bodyPr/>
                    <a:lstStyle/>
                    <a:p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50" b="1" dirty="0" smtClean="0">
                          <a:solidFill>
                            <a:schemeClr val="tx1"/>
                          </a:solidFill>
                        </a:rPr>
                        <a:t>T6</a:t>
                      </a:r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2673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1007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CCALF Filter Shape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endParaRPr lang="en-GB" sz="1200" dirty="0" smtClean="0"/>
          </a:p>
          <a:p>
            <a:pPr lvl="1"/>
            <a:r>
              <a:rPr lang="en-GB" sz="1600" dirty="0" smtClean="0"/>
              <a:t>Some improvement is achieved by changing the filter shape:</a:t>
            </a:r>
          </a:p>
          <a:p>
            <a:pPr lvl="1"/>
            <a:endParaRPr lang="en-GB" sz="1600" dirty="0" smtClean="0"/>
          </a:p>
          <a:p>
            <a:pPr lvl="1"/>
            <a:endParaRPr lang="en-GB" sz="1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JVET-U0080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2021/4/20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0919979"/>
              </p:ext>
            </p:extLst>
          </p:nvPr>
        </p:nvGraphicFramePr>
        <p:xfrm>
          <a:off x="4355976" y="2132856"/>
          <a:ext cx="2093850" cy="16561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8770">
                  <a:extLst>
                    <a:ext uri="{9D8B030D-6E8A-4147-A177-3AD203B41FA5}">
                      <a16:colId xmlns:a16="http://schemas.microsoft.com/office/drawing/2014/main" val="4023967196"/>
                    </a:ext>
                  </a:extLst>
                </a:gridCol>
                <a:gridCol w="418770">
                  <a:extLst>
                    <a:ext uri="{9D8B030D-6E8A-4147-A177-3AD203B41FA5}">
                      <a16:colId xmlns:a16="http://schemas.microsoft.com/office/drawing/2014/main" val="2417764526"/>
                    </a:ext>
                  </a:extLst>
                </a:gridCol>
                <a:gridCol w="418770">
                  <a:extLst>
                    <a:ext uri="{9D8B030D-6E8A-4147-A177-3AD203B41FA5}">
                      <a16:colId xmlns:a16="http://schemas.microsoft.com/office/drawing/2014/main" val="140809705"/>
                    </a:ext>
                  </a:extLst>
                </a:gridCol>
                <a:gridCol w="418770">
                  <a:extLst>
                    <a:ext uri="{9D8B030D-6E8A-4147-A177-3AD203B41FA5}">
                      <a16:colId xmlns:a16="http://schemas.microsoft.com/office/drawing/2014/main" val="1281822708"/>
                    </a:ext>
                  </a:extLst>
                </a:gridCol>
                <a:gridCol w="418770">
                  <a:extLst>
                    <a:ext uri="{9D8B030D-6E8A-4147-A177-3AD203B41FA5}">
                      <a16:colId xmlns:a16="http://schemas.microsoft.com/office/drawing/2014/main" val="4167748532"/>
                    </a:ext>
                  </a:extLst>
                </a:gridCol>
              </a:tblGrid>
              <a:tr h="414046">
                <a:tc>
                  <a:txBody>
                    <a:bodyPr/>
                    <a:lstStyle/>
                    <a:p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50" b="1" dirty="0" smtClean="0">
                          <a:solidFill>
                            <a:schemeClr val="tx1"/>
                          </a:solidFill>
                        </a:rPr>
                        <a:t>T9</a:t>
                      </a:r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50" b="1" dirty="0" smtClean="0">
                          <a:solidFill>
                            <a:schemeClr val="tx1"/>
                          </a:solidFill>
                        </a:rPr>
                        <a:t>T0</a:t>
                      </a:r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50" b="1" dirty="0" smtClean="0">
                          <a:solidFill>
                            <a:schemeClr val="tx1"/>
                          </a:solidFill>
                        </a:rPr>
                        <a:t>T10</a:t>
                      </a:r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50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5690045"/>
                  </a:ext>
                </a:extLst>
              </a:tr>
              <a:tr h="414046">
                <a:tc>
                  <a:txBody>
                    <a:bodyPr/>
                    <a:lstStyle/>
                    <a:p>
                      <a:r>
                        <a:rPr lang="en-GB" sz="1050" b="1" dirty="0" smtClean="0">
                          <a:solidFill>
                            <a:schemeClr val="tx1"/>
                          </a:solidFill>
                        </a:rPr>
                        <a:t>T7</a:t>
                      </a:r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50" b="1" dirty="0" smtClean="0">
                          <a:solidFill>
                            <a:schemeClr val="tx1"/>
                          </a:solidFill>
                        </a:rPr>
                        <a:t>T1</a:t>
                      </a:r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50" b="1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50" b="1" dirty="0" smtClean="0">
                          <a:solidFill>
                            <a:schemeClr val="tx1"/>
                          </a:solidFill>
                        </a:rPr>
                        <a:t>T2</a:t>
                      </a:r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50" b="1" dirty="0" smtClean="0">
                          <a:solidFill>
                            <a:schemeClr val="tx1"/>
                          </a:solidFill>
                        </a:rPr>
                        <a:t>T8</a:t>
                      </a:r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1058791"/>
                  </a:ext>
                </a:extLst>
              </a:tr>
              <a:tr h="414046">
                <a:tc>
                  <a:txBody>
                    <a:bodyPr/>
                    <a:lstStyle/>
                    <a:p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50" b="1" dirty="0" smtClean="0">
                          <a:solidFill>
                            <a:schemeClr val="tx1"/>
                          </a:solidFill>
                        </a:rPr>
                        <a:t>T3</a:t>
                      </a:r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50" b="1" dirty="0" smtClean="0">
                          <a:solidFill>
                            <a:schemeClr val="tx1"/>
                          </a:solidFill>
                        </a:rPr>
                        <a:t>T4</a:t>
                      </a:r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50" b="1" dirty="0" smtClean="0">
                          <a:solidFill>
                            <a:schemeClr val="tx1"/>
                          </a:solidFill>
                        </a:rPr>
                        <a:t>T5</a:t>
                      </a:r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8412924"/>
                  </a:ext>
                </a:extLst>
              </a:tr>
              <a:tr h="414046">
                <a:tc>
                  <a:txBody>
                    <a:bodyPr/>
                    <a:lstStyle/>
                    <a:p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50" b="1" dirty="0" smtClean="0">
                          <a:solidFill>
                            <a:schemeClr val="tx1"/>
                          </a:solidFill>
                        </a:rPr>
                        <a:t>T6</a:t>
                      </a:r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267332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0826043"/>
              </p:ext>
            </p:extLst>
          </p:nvPr>
        </p:nvGraphicFramePr>
        <p:xfrm>
          <a:off x="1432231" y="2117008"/>
          <a:ext cx="2093850" cy="16561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8770">
                  <a:extLst>
                    <a:ext uri="{9D8B030D-6E8A-4147-A177-3AD203B41FA5}">
                      <a16:colId xmlns:a16="http://schemas.microsoft.com/office/drawing/2014/main" val="4023967196"/>
                    </a:ext>
                  </a:extLst>
                </a:gridCol>
                <a:gridCol w="418770">
                  <a:extLst>
                    <a:ext uri="{9D8B030D-6E8A-4147-A177-3AD203B41FA5}">
                      <a16:colId xmlns:a16="http://schemas.microsoft.com/office/drawing/2014/main" val="2417764526"/>
                    </a:ext>
                  </a:extLst>
                </a:gridCol>
                <a:gridCol w="418770">
                  <a:extLst>
                    <a:ext uri="{9D8B030D-6E8A-4147-A177-3AD203B41FA5}">
                      <a16:colId xmlns:a16="http://schemas.microsoft.com/office/drawing/2014/main" val="140809705"/>
                    </a:ext>
                  </a:extLst>
                </a:gridCol>
                <a:gridCol w="418770">
                  <a:extLst>
                    <a:ext uri="{9D8B030D-6E8A-4147-A177-3AD203B41FA5}">
                      <a16:colId xmlns:a16="http://schemas.microsoft.com/office/drawing/2014/main" val="1281822708"/>
                    </a:ext>
                  </a:extLst>
                </a:gridCol>
                <a:gridCol w="418770">
                  <a:extLst>
                    <a:ext uri="{9D8B030D-6E8A-4147-A177-3AD203B41FA5}">
                      <a16:colId xmlns:a16="http://schemas.microsoft.com/office/drawing/2014/main" val="4167748532"/>
                    </a:ext>
                  </a:extLst>
                </a:gridCol>
              </a:tblGrid>
              <a:tr h="414046">
                <a:tc>
                  <a:txBody>
                    <a:bodyPr/>
                    <a:lstStyle/>
                    <a:p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50" b="1" dirty="0" smtClean="0">
                          <a:solidFill>
                            <a:schemeClr val="tx1"/>
                          </a:solidFill>
                        </a:rPr>
                        <a:t>T0</a:t>
                      </a:r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50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50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5690045"/>
                  </a:ext>
                </a:extLst>
              </a:tr>
              <a:tr h="414046">
                <a:tc>
                  <a:txBody>
                    <a:bodyPr/>
                    <a:lstStyle/>
                    <a:p>
                      <a:r>
                        <a:rPr lang="en-GB" sz="1050" b="1" dirty="0" smtClean="0">
                          <a:solidFill>
                            <a:schemeClr val="tx1"/>
                          </a:solidFill>
                        </a:rPr>
                        <a:t>T7</a:t>
                      </a:r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50" b="1" dirty="0" smtClean="0">
                          <a:solidFill>
                            <a:schemeClr val="tx1"/>
                          </a:solidFill>
                        </a:rPr>
                        <a:t>T1</a:t>
                      </a:r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50" b="1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50" b="1" dirty="0" smtClean="0">
                          <a:solidFill>
                            <a:schemeClr val="tx1"/>
                          </a:solidFill>
                        </a:rPr>
                        <a:t>T2</a:t>
                      </a:r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50" b="1" dirty="0" smtClean="0">
                          <a:solidFill>
                            <a:schemeClr val="tx1"/>
                          </a:solidFill>
                        </a:rPr>
                        <a:t>T8</a:t>
                      </a:r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1058791"/>
                  </a:ext>
                </a:extLst>
              </a:tr>
              <a:tr h="414046">
                <a:tc>
                  <a:txBody>
                    <a:bodyPr/>
                    <a:lstStyle/>
                    <a:p>
                      <a:r>
                        <a:rPr lang="en-GB" sz="1050" b="1" dirty="0" smtClean="0">
                          <a:solidFill>
                            <a:schemeClr val="tx1"/>
                          </a:solidFill>
                        </a:rPr>
                        <a:t>T9</a:t>
                      </a:r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50" b="1" dirty="0" smtClean="0">
                          <a:solidFill>
                            <a:schemeClr val="tx1"/>
                          </a:solidFill>
                        </a:rPr>
                        <a:t>T3</a:t>
                      </a:r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50" b="1" dirty="0" smtClean="0">
                          <a:solidFill>
                            <a:schemeClr val="tx1"/>
                          </a:solidFill>
                        </a:rPr>
                        <a:t>T4</a:t>
                      </a:r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50" b="1" dirty="0" smtClean="0">
                          <a:solidFill>
                            <a:schemeClr val="tx1"/>
                          </a:solidFill>
                        </a:rPr>
                        <a:t>T5</a:t>
                      </a:r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50" b="1" dirty="0" smtClean="0">
                          <a:solidFill>
                            <a:schemeClr val="tx1"/>
                          </a:solidFill>
                        </a:rPr>
                        <a:t>T10</a:t>
                      </a:r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8412924"/>
                  </a:ext>
                </a:extLst>
              </a:tr>
              <a:tr h="414046">
                <a:tc>
                  <a:txBody>
                    <a:bodyPr/>
                    <a:lstStyle/>
                    <a:p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50" b="1" dirty="0" smtClean="0">
                          <a:solidFill>
                            <a:schemeClr val="tx1"/>
                          </a:solidFill>
                        </a:rPr>
                        <a:t>T6</a:t>
                      </a:r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267332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979712" y="4119462"/>
            <a:ext cx="11086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Type 0</a:t>
            </a:r>
            <a:endParaRPr lang="en-GB" dirty="0"/>
          </a:p>
        </p:txBody>
      </p:sp>
      <p:sp>
        <p:nvSpPr>
          <p:cNvPr id="12" name="TextBox 11"/>
          <p:cNvSpPr txBox="1"/>
          <p:nvPr/>
        </p:nvSpPr>
        <p:spPr>
          <a:xfrm>
            <a:off x="4848582" y="4119463"/>
            <a:ext cx="11086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Type 2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622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CCALF Filter Shape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endParaRPr lang="en-GB" sz="1200" dirty="0" smtClean="0"/>
          </a:p>
          <a:p>
            <a:pPr lvl="1"/>
            <a:r>
              <a:rPr lang="en-GB" sz="1600" dirty="0" smtClean="0"/>
              <a:t>For Type 0 content (JVET-M1010)</a:t>
            </a:r>
          </a:p>
          <a:p>
            <a:pPr lvl="1"/>
            <a:endParaRPr lang="en-GB" sz="1600" dirty="0" smtClean="0"/>
          </a:p>
          <a:p>
            <a:pPr lvl="1"/>
            <a:endParaRPr lang="en-GB" sz="1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JVET-U0080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2021/4/20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4149545"/>
              </p:ext>
            </p:extLst>
          </p:nvPr>
        </p:nvGraphicFramePr>
        <p:xfrm>
          <a:off x="1058480" y="2204864"/>
          <a:ext cx="3103875" cy="2133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2088">
                  <a:extLst>
                    <a:ext uri="{9D8B030D-6E8A-4147-A177-3AD203B41FA5}">
                      <a16:colId xmlns:a16="http://schemas.microsoft.com/office/drawing/2014/main" val="3333085539"/>
                    </a:ext>
                  </a:extLst>
                </a:gridCol>
                <a:gridCol w="646713">
                  <a:extLst>
                    <a:ext uri="{9D8B030D-6E8A-4147-A177-3AD203B41FA5}">
                      <a16:colId xmlns:a16="http://schemas.microsoft.com/office/drawing/2014/main" val="3607190053"/>
                    </a:ext>
                  </a:extLst>
                </a:gridCol>
                <a:gridCol w="832537">
                  <a:extLst>
                    <a:ext uri="{9D8B030D-6E8A-4147-A177-3AD203B41FA5}">
                      <a16:colId xmlns:a16="http://schemas.microsoft.com/office/drawing/2014/main" val="3384786093"/>
                    </a:ext>
                  </a:extLst>
                </a:gridCol>
                <a:gridCol w="832537">
                  <a:extLst>
                    <a:ext uri="{9D8B030D-6E8A-4147-A177-3AD203B41FA5}">
                      <a16:colId xmlns:a16="http://schemas.microsoft.com/office/drawing/2014/main" val="609770817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11tap </a:t>
                      </a:r>
                      <a:r>
                        <a:rPr lang="en-GB" sz="900" b="1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GB" sz="9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Type0</a:t>
                      </a:r>
                      <a:r>
                        <a:rPr lang="en-GB" sz="9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 8sets </a:t>
                      </a: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U0100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544748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014825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-0.65%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-1.98%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95694456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-1.73%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-2.89%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37880979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-2.77%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-2.38%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87901887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-0.75%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-0.66%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63101256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-1.90%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-0.78%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072445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-1.65%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-1.75%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990541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-0.76%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-0.31%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0430403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-0.96%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2052848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-0.97%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-0.61%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8301016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5228304"/>
              </p:ext>
            </p:extLst>
          </p:nvPr>
        </p:nvGraphicFramePr>
        <p:xfrm>
          <a:off x="4932040" y="2204864"/>
          <a:ext cx="3103875" cy="2133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2088">
                  <a:extLst>
                    <a:ext uri="{9D8B030D-6E8A-4147-A177-3AD203B41FA5}">
                      <a16:colId xmlns:a16="http://schemas.microsoft.com/office/drawing/2014/main" val="3333085539"/>
                    </a:ext>
                  </a:extLst>
                </a:gridCol>
                <a:gridCol w="646713">
                  <a:extLst>
                    <a:ext uri="{9D8B030D-6E8A-4147-A177-3AD203B41FA5}">
                      <a16:colId xmlns:a16="http://schemas.microsoft.com/office/drawing/2014/main" val="3607190053"/>
                    </a:ext>
                  </a:extLst>
                </a:gridCol>
                <a:gridCol w="832537">
                  <a:extLst>
                    <a:ext uri="{9D8B030D-6E8A-4147-A177-3AD203B41FA5}">
                      <a16:colId xmlns:a16="http://schemas.microsoft.com/office/drawing/2014/main" val="3384786093"/>
                    </a:ext>
                  </a:extLst>
                </a:gridCol>
                <a:gridCol w="832537">
                  <a:extLst>
                    <a:ext uri="{9D8B030D-6E8A-4147-A177-3AD203B41FA5}">
                      <a16:colId xmlns:a16="http://schemas.microsoft.com/office/drawing/2014/main" val="609770817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11tap</a:t>
                      </a:r>
                      <a:r>
                        <a:rPr lang="en-GB" sz="900" b="1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 </a:t>
                      </a:r>
                      <a:r>
                        <a:rPr lang="en-GB" sz="9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Type2</a:t>
                      </a:r>
                      <a:r>
                        <a:rPr lang="en-GB" sz="9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 8sets </a:t>
                      </a: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U0100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544748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014825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-0.62%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-2.05%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95694456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-1.75%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-3.02%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37880979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-2.70%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-2.26%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87901887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63101256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-1.50%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-0.74%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072445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-1.55%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-1.73%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990541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-0.69%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0430403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-1.26%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2052848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-1.13%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-0.82%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8301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6752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CCALF Filter Shape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endParaRPr lang="en-GB" sz="1200" dirty="0" smtClean="0"/>
          </a:p>
          <a:p>
            <a:pPr lvl="1"/>
            <a:r>
              <a:rPr lang="en-GB" sz="1600" dirty="0" smtClean="0"/>
              <a:t>For Type 2 content (JVET-U2018-STDQP)</a:t>
            </a:r>
          </a:p>
          <a:p>
            <a:pPr lvl="1"/>
            <a:endParaRPr lang="en-GB" sz="1600" dirty="0" smtClean="0"/>
          </a:p>
          <a:p>
            <a:pPr lvl="1"/>
            <a:endParaRPr lang="en-GB" sz="1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JVET-U0080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2021/4/20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8</a:t>
            </a:fld>
            <a:endParaRPr lang="en-US" altLang="ja-JP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9472791"/>
              </p:ext>
            </p:extLst>
          </p:nvPr>
        </p:nvGraphicFramePr>
        <p:xfrm>
          <a:off x="575999" y="2441398"/>
          <a:ext cx="3683000" cy="13392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8800">
                  <a:extLst>
                    <a:ext uri="{9D8B030D-6E8A-4147-A177-3AD203B41FA5}">
                      <a16:colId xmlns:a16="http://schemas.microsoft.com/office/drawing/2014/main" val="3759915277"/>
                    </a:ext>
                  </a:extLst>
                </a:gridCol>
                <a:gridCol w="485140">
                  <a:extLst>
                    <a:ext uri="{9D8B030D-6E8A-4147-A177-3AD203B41FA5}">
                      <a16:colId xmlns:a16="http://schemas.microsoft.com/office/drawing/2014/main" val="1708517955"/>
                    </a:ext>
                  </a:extLst>
                </a:gridCol>
                <a:gridCol w="538480">
                  <a:extLst>
                    <a:ext uri="{9D8B030D-6E8A-4147-A177-3AD203B41FA5}">
                      <a16:colId xmlns:a16="http://schemas.microsoft.com/office/drawing/2014/main" val="2905314795"/>
                    </a:ext>
                  </a:extLst>
                </a:gridCol>
                <a:gridCol w="538480">
                  <a:extLst>
                    <a:ext uri="{9D8B030D-6E8A-4147-A177-3AD203B41FA5}">
                      <a16:colId xmlns:a16="http://schemas.microsoft.com/office/drawing/2014/main" val="2536583773"/>
                    </a:ext>
                  </a:extLst>
                </a:gridCol>
                <a:gridCol w="485140">
                  <a:extLst>
                    <a:ext uri="{9D8B030D-6E8A-4147-A177-3AD203B41FA5}">
                      <a16:colId xmlns:a16="http://schemas.microsoft.com/office/drawing/2014/main" val="1637104291"/>
                    </a:ext>
                  </a:extLst>
                </a:gridCol>
                <a:gridCol w="538480">
                  <a:extLst>
                    <a:ext uri="{9D8B030D-6E8A-4147-A177-3AD203B41FA5}">
                      <a16:colId xmlns:a16="http://schemas.microsoft.com/office/drawing/2014/main" val="246648302"/>
                    </a:ext>
                  </a:extLst>
                </a:gridCol>
                <a:gridCol w="538480">
                  <a:extLst>
                    <a:ext uri="{9D8B030D-6E8A-4147-A177-3AD203B41FA5}">
                      <a16:colId xmlns:a16="http://schemas.microsoft.com/office/drawing/2014/main" val="760686751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endParaRPr lang="en-GB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11tap  </a:t>
                      </a:r>
                      <a:r>
                        <a:rPr lang="en-GB" sz="900" dirty="0" smtClean="0">
                          <a:solidFill>
                            <a:srgbClr val="FF0000"/>
                          </a:solidFill>
                          <a:effectLst/>
                        </a:rPr>
                        <a:t>Type0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  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8sets over U0100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321945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endParaRPr lang="en-GB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wPSNR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PSNR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880633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en-GB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Y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U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V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Y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U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V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340626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Class H1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0.10%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-1.24%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-3.19%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0.10%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-1.34%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-3.06%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19381602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Class H2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0.06%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-1.79%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-0.94%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40688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Overall 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0.10%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-1.24%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-3.19%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0.08%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-1.57%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-2.00%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3066684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7520767"/>
              </p:ext>
            </p:extLst>
          </p:nvPr>
        </p:nvGraphicFramePr>
        <p:xfrm>
          <a:off x="4777971" y="2431275"/>
          <a:ext cx="3683000" cy="13392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8800">
                  <a:extLst>
                    <a:ext uri="{9D8B030D-6E8A-4147-A177-3AD203B41FA5}">
                      <a16:colId xmlns:a16="http://schemas.microsoft.com/office/drawing/2014/main" val="3759915277"/>
                    </a:ext>
                  </a:extLst>
                </a:gridCol>
                <a:gridCol w="485140">
                  <a:extLst>
                    <a:ext uri="{9D8B030D-6E8A-4147-A177-3AD203B41FA5}">
                      <a16:colId xmlns:a16="http://schemas.microsoft.com/office/drawing/2014/main" val="1708517955"/>
                    </a:ext>
                  </a:extLst>
                </a:gridCol>
                <a:gridCol w="538480">
                  <a:extLst>
                    <a:ext uri="{9D8B030D-6E8A-4147-A177-3AD203B41FA5}">
                      <a16:colId xmlns:a16="http://schemas.microsoft.com/office/drawing/2014/main" val="2905314795"/>
                    </a:ext>
                  </a:extLst>
                </a:gridCol>
                <a:gridCol w="538480">
                  <a:extLst>
                    <a:ext uri="{9D8B030D-6E8A-4147-A177-3AD203B41FA5}">
                      <a16:colId xmlns:a16="http://schemas.microsoft.com/office/drawing/2014/main" val="2536583773"/>
                    </a:ext>
                  </a:extLst>
                </a:gridCol>
                <a:gridCol w="485140">
                  <a:extLst>
                    <a:ext uri="{9D8B030D-6E8A-4147-A177-3AD203B41FA5}">
                      <a16:colId xmlns:a16="http://schemas.microsoft.com/office/drawing/2014/main" val="1637104291"/>
                    </a:ext>
                  </a:extLst>
                </a:gridCol>
                <a:gridCol w="538480">
                  <a:extLst>
                    <a:ext uri="{9D8B030D-6E8A-4147-A177-3AD203B41FA5}">
                      <a16:colId xmlns:a16="http://schemas.microsoft.com/office/drawing/2014/main" val="246648302"/>
                    </a:ext>
                  </a:extLst>
                </a:gridCol>
                <a:gridCol w="538480">
                  <a:extLst>
                    <a:ext uri="{9D8B030D-6E8A-4147-A177-3AD203B41FA5}">
                      <a16:colId xmlns:a16="http://schemas.microsoft.com/office/drawing/2014/main" val="760686751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endParaRPr lang="en-GB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11tap  </a:t>
                      </a:r>
                      <a:r>
                        <a:rPr lang="en-GB" sz="900" dirty="0" smtClean="0">
                          <a:solidFill>
                            <a:srgbClr val="FF0000"/>
                          </a:solidFill>
                          <a:effectLst/>
                        </a:rPr>
                        <a:t>Type2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  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8sets over U0100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321945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endParaRPr lang="en-GB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wPSNR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PSNR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880633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Y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U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V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Y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U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V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340626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Class H1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-1.42%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-3.67%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-1.51%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-3.55%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19381602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Class H2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-1.82%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-0.89%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40688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Overall 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-1.42%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-3.67%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-1.66%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-2.22%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30666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736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Conclusion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endParaRPr lang="en-GB" sz="1200" dirty="0" smtClean="0"/>
          </a:p>
          <a:p>
            <a:pPr lvl="1"/>
            <a:r>
              <a:rPr lang="en-GB" sz="1600" dirty="0" smtClean="0"/>
              <a:t>We should consider extending CCALF</a:t>
            </a:r>
          </a:p>
          <a:p>
            <a:pPr lvl="2"/>
            <a:r>
              <a:rPr lang="en-GB" sz="1400" dirty="0" smtClean="0"/>
              <a:t>Choice of more filters</a:t>
            </a:r>
          </a:p>
          <a:p>
            <a:pPr lvl="2"/>
            <a:r>
              <a:rPr lang="en-GB" sz="1400" dirty="0" smtClean="0"/>
              <a:t>Use more filter taps</a:t>
            </a:r>
          </a:p>
          <a:p>
            <a:pPr lvl="2"/>
            <a:r>
              <a:rPr lang="en-GB" sz="1400" dirty="0" smtClean="0"/>
              <a:t>Use a different filter shape for Type0 and Type2 chroma</a:t>
            </a:r>
            <a:endParaRPr lang="en-GB" sz="1400" dirty="0" smtClean="0"/>
          </a:p>
          <a:p>
            <a:pPr lvl="1"/>
            <a:endParaRPr lang="en-GB" sz="1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JVET-U0080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2021/4/20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9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160339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BM_Master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rial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kumimoji="1" sz="1600" dirty="0" err="1" smtClean="0"/>
        </a:defPPr>
      </a:lstStyle>
      <a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a:style>
    </a:sp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7b59c312-58c3-4ce3-9529-3c4467a6efef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92C8E60515AA84C98623DCB6CA7EDC5" ma:contentTypeVersion="13" ma:contentTypeDescription="Create a new document." ma:contentTypeScope="" ma:versionID="42a16a5d11de5ef3a427dc063ec8757a">
  <xsd:schema xmlns:xsd="http://www.w3.org/2001/XMLSchema" xmlns:xs="http://www.w3.org/2001/XMLSchema" xmlns:p="http://schemas.microsoft.com/office/2006/metadata/properties" xmlns:ns2="7b59c312-58c3-4ce3-9529-3c4467a6efef" xmlns:ns3="d0918fc3-219b-4555-953f-57c11515ad88" targetNamespace="http://schemas.microsoft.com/office/2006/metadata/properties" ma:root="true" ma:fieldsID="1c45a6f5f98899184472151d90482da2" ns2:_="" ns3:_="">
    <xsd:import namespace="7b59c312-58c3-4ce3-9529-3c4467a6efef"/>
    <xsd:import namespace="d0918fc3-219b-4555-953f-57c11515ad8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59c312-58c3-4ce3-9529-3c4467a6efe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0918fc3-219b-4555-953f-57c11515ad88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A925CCA-E574-46EA-8372-F66A8CD3244A}">
  <ds:schemaRefs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d0918fc3-219b-4555-953f-57c11515ad88"/>
    <ds:schemaRef ds:uri="http://purl.org/dc/elements/1.1/"/>
    <ds:schemaRef ds:uri="7b59c312-58c3-4ce3-9529-3c4467a6efef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C9AD7EA-B873-4014-8E67-EAB9D0109D1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25F9980-2B15-43C9-96E1-D158AF27FB2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b59c312-58c3-4ce3-9529-3c4467a6efef"/>
    <ds:schemaRef ds:uri="d0918fc3-219b-4555-953f-57c11515ad8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723</Words>
  <Application>Microsoft Office PowerPoint</Application>
  <PresentationFormat>On-screen Show (4:3)</PresentationFormat>
  <Paragraphs>328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Arial Unicode MS</vt:lpstr>
      <vt:lpstr>MS PGothic</vt:lpstr>
      <vt:lpstr>Arial</vt:lpstr>
      <vt:lpstr>HGPｺﾞｼｯｸE</vt:lpstr>
      <vt:lpstr>HGP行書体</vt:lpstr>
      <vt:lpstr>HGP創英角ｺﾞｼｯｸUB</vt:lpstr>
      <vt:lpstr>Lucida Sans</vt:lpstr>
      <vt:lpstr>メイリオ</vt:lpstr>
      <vt:lpstr>ＭＳ Ｐ明朝</vt:lpstr>
      <vt:lpstr>Times New Roman</vt:lpstr>
      <vt:lpstr>GBM_Master</vt:lpstr>
      <vt:lpstr>AHG12: Extensions to CCALF</vt:lpstr>
      <vt:lpstr>Introduction</vt:lpstr>
      <vt:lpstr>CCALF Extension</vt:lpstr>
      <vt:lpstr>CCALF Extension</vt:lpstr>
      <vt:lpstr>CCALF Filter Shape</vt:lpstr>
      <vt:lpstr>CCALF Filter Shape</vt:lpstr>
      <vt:lpstr>CCALF Filter Shape</vt:lpstr>
      <vt:lpstr>CCALF Filter Shape</vt:lpstr>
      <vt:lpstr>Conclusion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2013-10-18T14:36:38Z</dcterms:created>
  <dcterms:modified xsi:type="dcterms:W3CDTF">2021-04-22T11:05:03Z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0x010100592C8E60515AA84C98623DCB6CA7EDC5</vt:lpwstr>
  </property>
</Properties>
</file>