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8"/>
  </p:notesMasterIdLst>
  <p:sldIdLst>
    <p:sldId id="337" r:id="rId2"/>
    <p:sldId id="338" r:id="rId3"/>
    <p:sldId id="342" r:id="rId4"/>
    <p:sldId id="343" r:id="rId5"/>
    <p:sldId id="345" r:id="rId6"/>
    <p:sldId id="339" r:id="rId7"/>
  </p:sldIdLst>
  <p:sldSz cx="10160000" cy="5715000"/>
  <p:notesSz cx="6858000" cy="9144000"/>
  <p:defaultTextStyle>
    <a:defPPr>
      <a:defRPr lang="zh-CN"/>
    </a:defPPr>
    <a:lvl1pPr marL="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5F4"/>
    <a:srgbClr val="57A020"/>
    <a:srgbClr val="000100"/>
    <a:srgbClr val="DCEC46"/>
    <a:srgbClr val="BA06A0"/>
    <a:srgbClr val="56823E"/>
    <a:srgbClr val="556B6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98" autoAdjust="0"/>
    <p:restoredTop sz="95256" autoAdjust="0"/>
  </p:normalViewPr>
  <p:slideViewPr>
    <p:cSldViewPr snapToGrid="0">
      <p:cViewPr varScale="1">
        <p:scale>
          <a:sx n="103" d="100"/>
          <a:sy n="103" d="100"/>
        </p:scale>
        <p:origin x="624" y="77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6CEDE1-A925-F046-8234-D5525FABBC1D}" type="datetimeFigureOut">
              <a:rPr kumimoji="1" lang="zh-CN" altLang="en-US" smtClean="0"/>
              <a:t>2020/10/14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6CF17-2754-9D4A-859A-21740902938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39470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6CF17-2754-9D4A-859A-21740902938C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6807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4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0241" y="3397250"/>
            <a:ext cx="8618361" cy="13335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625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cxnSp>
        <p:nvCxnSpPr>
          <p:cNvPr id="14" name="Straight Connector 8"/>
          <p:cNvCxnSpPr/>
          <p:nvPr/>
        </p:nvCxnSpPr>
        <p:spPr>
          <a:xfrm>
            <a:off x="1006383" y="2963693"/>
            <a:ext cx="8229600" cy="0"/>
          </a:xfrm>
          <a:prstGeom prst="line">
            <a:avLst/>
          </a:prstGeom>
          <a:ln w="7302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7175500" y="5296965"/>
            <a:ext cx="2286000" cy="304271"/>
          </a:xfrm>
          <a:prstGeom prst="rect">
            <a:avLst/>
          </a:prstGeom>
        </p:spPr>
        <p:txBody>
          <a:bodyPr/>
          <a:lstStyle/>
          <a:p>
            <a:fld id="{92C149C1-30E8-4416-895A-D3E4758E3E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676183" y="2115710"/>
            <a:ext cx="8890000" cy="563563"/>
          </a:xfrm>
        </p:spPr>
        <p:txBody>
          <a:bodyPr/>
          <a:lstStyle>
            <a:lvl1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822352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375"/>
              </a:spcBef>
              <a:defRPr sz="2200"/>
            </a:lvl1pPr>
            <a:lvl2pPr>
              <a:spcBef>
                <a:spcPts val="375"/>
              </a:spcBef>
              <a:defRPr sz="1800"/>
            </a:lvl2pPr>
            <a:lvl3pPr>
              <a:spcBef>
                <a:spcPts val="375"/>
              </a:spcBef>
              <a:defRPr sz="1800"/>
            </a:lvl3pPr>
            <a:lvl4pPr marL="1058595" indent="-242079">
              <a:spcBef>
                <a:spcPts val="375"/>
              </a:spcBef>
              <a:buFont typeface="Wingdings" panose="05000000000000000000" pitchFamily="2" charset="2"/>
              <a:buChar char="Ø"/>
              <a:defRPr sz="1250"/>
            </a:lvl4pPr>
            <a:lvl5pPr>
              <a:spcBef>
                <a:spcPts val="375"/>
              </a:spcBef>
              <a:defRPr sz="12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7990419" y="5318127"/>
            <a:ext cx="2169584" cy="3968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>
          <a:xfrm>
            <a:off x="7175500" y="5296965"/>
            <a:ext cx="2286000" cy="304271"/>
          </a:xfrm>
          <a:prstGeom prst="rect">
            <a:avLst/>
          </a:prstGeom>
        </p:spPr>
        <p:txBody>
          <a:bodyPr/>
          <a:lstStyle/>
          <a:p>
            <a:fld id="{92C149C1-30E8-4416-895A-D3E4758E3E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38528" y="254006"/>
            <a:ext cx="8890000" cy="563563"/>
          </a:xfrm>
        </p:spPr>
        <p:txBody>
          <a:bodyPr/>
          <a:lstStyle>
            <a:lvl1pPr>
              <a:defRPr sz="2800" b="1">
                <a:latin typeface="+mn-lt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80048731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8528" y="254006"/>
            <a:ext cx="88900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9709" y="1117870"/>
            <a:ext cx="8890000" cy="4139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14436" name="AutoShape 4"/>
          <p:cNvSpPr>
            <a:spLocks noChangeArrowheads="1"/>
          </p:cNvSpPr>
          <p:nvPr/>
        </p:nvSpPr>
        <p:spPr bwMode="auto">
          <a:xfrm>
            <a:off x="679102" y="937955"/>
            <a:ext cx="8842375" cy="91281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zh-CN" sz="1500">
              <a:solidFill>
                <a:srgbClr val="000000"/>
              </a:solidFill>
            </a:endParaRPr>
          </a:p>
        </p:txBody>
      </p:sp>
      <p:pic>
        <p:nvPicPr>
          <p:cNvPr id="11" name="图像" descr="图像">
            <a:extLst>
              <a:ext uri="{FF2B5EF4-FFF2-40B4-BE49-F238E27FC236}">
                <a16:creationId xmlns:a16="http://schemas.microsoft.com/office/drawing/2014/main" id="{AC3AA90C-50C0-4195-85DD-F325A3A4E93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44194" y="5387360"/>
            <a:ext cx="614516" cy="257391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logo-彩色.png" descr="logo-彩色.png">
            <a:extLst>
              <a:ext uri="{FF2B5EF4-FFF2-40B4-BE49-F238E27FC236}">
                <a16:creationId xmlns:a16="http://schemas.microsoft.com/office/drawing/2014/main" id="{E5F6099D-B0CE-4043-A12F-5DC701839A2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175877" y="5340314"/>
            <a:ext cx="967737" cy="34938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816601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defRPr sz="2625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625">
          <a:solidFill>
            <a:schemeClr val="tx2"/>
          </a:solidFill>
          <a:latin typeface="Book Antiqua" pitchFamily="18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625">
          <a:solidFill>
            <a:schemeClr val="tx2"/>
          </a:solidFill>
          <a:latin typeface="Book Antiqua" pitchFamily="18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625">
          <a:solidFill>
            <a:schemeClr val="tx2"/>
          </a:solidFill>
          <a:latin typeface="Book Antiqua" pitchFamily="18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625">
          <a:solidFill>
            <a:schemeClr val="tx2"/>
          </a:solidFill>
          <a:latin typeface="Book Antiqua" pitchFamily="18" charset="0"/>
          <a:ea typeface="黑体" pitchFamily="2" charset="-122"/>
        </a:defRPr>
      </a:lvl5pPr>
      <a:lvl6pPr marL="285732" algn="l" rtl="0" eaLnBrk="1" fontAlgn="base" hangingPunct="1">
        <a:spcBef>
          <a:spcPct val="0"/>
        </a:spcBef>
        <a:spcAft>
          <a:spcPct val="0"/>
        </a:spcAft>
        <a:defRPr sz="2625">
          <a:solidFill>
            <a:schemeClr val="tx2"/>
          </a:solidFill>
          <a:latin typeface="Book Antiqua" pitchFamily="18" charset="0"/>
          <a:ea typeface="黑体" pitchFamily="2" charset="-122"/>
        </a:defRPr>
      </a:lvl6pPr>
      <a:lvl7pPr marL="571463" algn="l" rtl="0" eaLnBrk="1" fontAlgn="base" hangingPunct="1">
        <a:spcBef>
          <a:spcPct val="0"/>
        </a:spcBef>
        <a:spcAft>
          <a:spcPct val="0"/>
        </a:spcAft>
        <a:defRPr sz="2625">
          <a:solidFill>
            <a:schemeClr val="tx2"/>
          </a:solidFill>
          <a:latin typeface="Book Antiqua" pitchFamily="18" charset="0"/>
          <a:ea typeface="黑体" pitchFamily="2" charset="-122"/>
        </a:defRPr>
      </a:lvl7pPr>
      <a:lvl8pPr marL="857195" algn="l" rtl="0" eaLnBrk="1" fontAlgn="base" hangingPunct="1">
        <a:spcBef>
          <a:spcPct val="0"/>
        </a:spcBef>
        <a:spcAft>
          <a:spcPct val="0"/>
        </a:spcAft>
        <a:defRPr sz="2625">
          <a:solidFill>
            <a:schemeClr val="tx2"/>
          </a:solidFill>
          <a:latin typeface="Book Antiqua" pitchFamily="18" charset="0"/>
          <a:ea typeface="黑体" pitchFamily="2" charset="-122"/>
        </a:defRPr>
      </a:lvl8pPr>
      <a:lvl9pPr marL="1142926" algn="l" rtl="0" eaLnBrk="1" fontAlgn="base" hangingPunct="1">
        <a:spcBef>
          <a:spcPct val="0"/>
        </a:spcBef>
        <a:spcAft>
          <a:spcPct val="0"/>
        </a:spcAft>
        <a:defRPr sz="2625">
          <a:solidFill>
            <a:schemeClr val="tx2"/>
          </a:solidFill>
          <a:latin typeface="Book Antiqua" pitchFamily="18" charset="0"/>
          <a:ea typeface="黑体" pitchFamily="2" charset="-122"/>
        </a:defRPr>
      </a:lvl9pPr>
    </p:titleStyle>
    <p:bodyStyle>
      <a:lvl1pPr marL="293668" indent="-293668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1750">
          <a:solidFill>
            <a:schemeClr val="tx1"/>
          </a:solidFill>
          <a:latin typeface="+mn-lt"/>
          <a:ea typeface="+mn-ea"/>
          <a:cs typeface="+mn-cs"/>
        </a:defRPr>
      </a:lvl1pPr>
      <a:lvl2pPr marL="567495" indent="-272834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1500">
          <a:solidFill>
            <a:srgbClr val="0033CC"/>
          </a:solidFill>
          <a:latin typeface="+mn-lt"/>
          <a:ea typeface="+mn-ea"/>
        </a:defRPr>
      </a:lvl2pPr>
      <a:lvl3pPr marL="815526" indent="-247039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itchFamily="2" charset="2"/>
        <a:buChar char="p"/>
        <a:defRPr sz="1250">
          <a:solidFill>
            <a:srgbClr val="009900"/>
          </a:solidFill>
          <a:latin typeface="+mn-lt"/>
          <a:ea typeface="+mn-ea"/>
        </a:defRPr>
      </a:lvl3pPr>
      <a:lvl4pPr marL="1058595" indent="-242079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1250">
          <a:solidFill>
            <a:schemeClr val="tx1"/>
          </a:solidFill>
          <a:latin typeface="+mn-lt"/>
          <a:ea typeface="+mn-ea"/>
        </a:defRPr>
      </a:lvl4pPr>
      <a:lvl5pPr marL="1308611" indent="-249023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1250">
          <a:solidFill>
            <a:schemeClr val="tx1"/>
          </a:solidFill>
          <a:latin typeface="+mn-lt"/>
          <a:ea typeface="+mn-ea"/>
        </a:defRPr>
      </a:lvl5pPr>
      <a:lvl6pPr marL="1594343" indent="-249023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</a:defRPr>
      </a:lvl6pPr>
      <a:lvl7pPr marL="1880074" indent="-249023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</a:defRPr>
      </a:lvl7pPr>
      <a:lvl8pPr marL="2165805" indent="-249023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</a:defRPr>
      </a:lvl8pPr>
      <a:lvl9pPr marL="2451536" indent="-249023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571463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1pPr>
      <a:lvl2pPr marL="285732" algn="l" defTabSz="571463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2pPr>
      <a:lvl3pPr marL="571463" algn="l" defTabSz="571463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857195" algn="l" defTabSz="571463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4pPr>
      <a:lvl5pPr marL="1142926" algn="l" defTabSz="571463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5pPr>
      <a:lvl6pPr marL="1428657" algn="l" defTabSz="571463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714388" algn="l" defTabSz="571463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2000120" algn="l" defTabSz="571463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285852" algn="l" defTabSz="571463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340D57DF-F6BC-4E31-8EC7-8990D4EFCD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197" y="2145447"/>
            <a:ext cx="9172173" cy="563563"/>
          </a:xfrm>
        </p:spPr>
        <p:txBody>
          <a:bodyPr/>
          <a:lstStyle/>
          <a:p>
            <a:pPr algn="ctr"/>
            <a:r>
              <a:rPr lang="en-US" altLang="zh-CN" sz="2400" dirty="0"/>
              <a:t>T0128:</a:t>
            </a:r>
            <a:r>
              <a:rPr lang="zh-CN" altLang="en-US" sz="2400" dirty="0"/>
              <a:t> </a:t>
            </a:r>
            <a:r>
              <a:rPr lang="en-US" altLang="zh-CN" sz="2400" b="1" dirty="0"/>
              <a:t>Preliminary results of Neural Network Loop Filter</a:t>
            </a:r>
            <a:endParaRPr lang="zh-CN" altLang="en-US" sz="2400" dirty="0"/>
          </a:p>
        </p:txBody>
      </p:sp>
      <p:sp>
        <p:nvSpPr>
          <p:cNvPr id="4" name="标题 2">
            <a:extLst>
              <a:ext uri="{FF2B5EF4-FFF2-40B4-BE49-F238E27FC236}">
                <a16:creationId xmlns:a16="http://schemas.microsoft.com/office/drawing/2014/main" id="{44914C4E-2AC2-42D3-B29B-906562D90447}"/>
              </a:ext>
            </a:extLst>
          </p:cNvPr>
          <p:cNvSpPr txBox="1">
            <a:spLocks/>
          </p:cNvSpPr>
          <p:nvPr/>
        </p:nvSpPr>
        <p:spPr bwMode="auto">
          <a:xfrm>
            <a:off x="1405053" y="3568390"/>
            <a:ext cx="7217787" cy="714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5pPr>
            <a:lvl6pPr marL="285732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6pPr>
            <a:lvl7pPr marL="571463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7pPr>
            <a:lvl8pPr marL="857195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8pPr>
            <a:lvl9pPr marL="1142926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9pPr>
          </a:lstStyle>
          <a:p>
            <a:pPr algn="ctr" defTabSz="914400"/>
            <a:r>
              <a:rPr lang="en-US" altLang="zh-CN" sz="2000" kern="0" dirty="0"/>
              <a:t>Zhao Wang, Ru-Ling Liao, </a:t>
            </a:r>
            <a:r>
              <a:rPr lang="en-US" altLang="zh-CN" sz="2000" kern="0" dirty="0" err="1"/>
              <a:t>Changyue</a:t>
            </a:r>
            <a:r>
              <a:rPr lang="en-US" altLang="zh-CN" sz="2000" kern="0" dirty="0"/>
              <a:t> Ma, Yan Ye (Alibaba)</a:t>
            </a:r>
          </a:p>
          <a:p>
            <a:pPr algn="ctr" defTabSz="914400"/>
            <a:r>
              <a:rPr lang="en-US" altLang="zh-CN" sz="2000" kern="0" dirty="0" err="1"/>
              <a:t>Shanshe</a:t>
            </a:r>
            <a:r>
              <a:rPr lang="en-US" altLang="zh-CN" sz="2000" kern="0" dirty="0"/>
              <a:t> Wang, </a:t>
            </a:r>
            <a:r>
              <a:rPr lang="en-US" altLang="zh-CN" sz="2000" kern="0" dirty="0" err="1"/>
              <a:t>Siwei</a:t>
            </a:r>
            <a:r>
              <a:rPr lang="en-US" altLang="zh-CN" sz="2000" kern="0" dirty="0"/>
              <a:t> Ma (Peking Univ.)</a:t>
            </a:r>
            <a:endParaRPr lang="zh-CN" altLang="en-US" sz="2000" kern="0" dirty="0"/>
          </a:p>
        </p:txBody>
      </p:sp>
    </p:spTree>
    <p:extLst>
      <p:ext uri="{BB962C8B-B14F-4D97-AF65-F5344CB8AC3E}">
        <p14:creationId xmlns:p14="http://schemas.microsoft.com/office/powerpoint/2010/main" val="3342011083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3476C2DE-F351-4BD1-AC81-BCE2743B83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n"/>
            </a:pPr>
            <a:r>
              <a:rPr lang="en-CA" altLang="zh-CN" sz="2400" dirty="0" err="1"/>
              <a:t>ResNet</a:t>
            </a:r>
            <a:endParaRPr lang="en-CA" altLang="zh-CN" sz="2400" dirty="0"/>
          </a:p>
          <a:p>
            <a:pPr lvl="1"/>
            <a:r>
              <a:rPr lang="en-CA" altLang="zh-CN" sz="2000" dirty="0">
                <a:solidFill>
                  <a:srgbClr val="0045F4"/>
                </a:solidFill>
              </a:rPr>
              <a:t>64 layers</a:t>
            </a:r>
          </a:p>
          <a:p>
            <a:pPr lvl="1"/>
            <a:r>
              <a:rPr lang="en-CA" altLang="zh-CN" sz="2000" dirty="0">
                <a:solidFill>
                  <a:srgbClr val="0045F4"/>
                </a:solidFill>
              </a:rPr>
              <a:t>64 channels for internal convolutional layers</a:t>
            </a:r>
          </a:p>
          <a:p>
            <a:pPr lvl="1"/>
            <a:r>
              <a:rPr lang="en-CA" altLang="zh-CN" sz="2000" dirty="0">
                <a:solidFill>
                  <a:srgbClr val="0045F4"/>
                </a:solidFill>
              </a:rPr>
              <a:t>3x3 kernel (~2.4 million parameters)</a:t>
            </a:r>
          </a:p>
          <a:p>
            <a:pPr lvl="1"/>
            <a:r>
              <a:rPr lang="en-CA" altLang="zh-CN" sz="2000" dirty="0" err="1">
                <a:solidFill>
                  <a:srgbClr val="0045F4"/>
                </a:solidFill>
              </a:rPr>
              <a:t>ReLU</a:t>
            </a:r>
            <a:r>
              <a:rPr lang="en-CA" altLang="zh-CN" sz="2000" dirty="0">
                <a:solidFill>
                  <a:srgbClr val="0045F4"/>
                </a:solidFill>
              </a:rPr>
              <a:t> is used as the activation </a:t>
            </a:r>
            <a:r>
              <a:rPr lang="en-CA" altLang="zh-CN" sz="2000" dirty="0" err="1">
                <a:solidFill>
                  <a:srgbClr val="0045F4"/>
                </a:solidFill>
              </a:rPr>
              <a:t>funtion</a:t>
            </a:r>
            <a:endParaRPr lang="en-CA" altLang="zh-CN" sz="2000" dirty="0">
              <a:solidFill>
                <a:srgbClr val="0045F4"/>
              </a:solidFill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554C475C-2BE2-4402-9D27-09820B139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Network Architecture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260CDC1-B8AC-4FCD-ADC5-ED23ED81C5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5887" y="3187573"/>
            <a:ext cx="5096484" cy="231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20132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3476C2DE-F351-4BD1-AC81-BCE2743B83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n"/>
            </a:pPr>
            <a:r>
              <a:rPr lang="en-CA" altLang="zh-CN" sz="2400" dirty="0"/>
              <a:t>Input:</a:t>
            </a:r>
          </a:p>
          <a:p>
            <a:pPr lvl="1"/>
            <a:r>
              <a:rPr lang="en-CA" altLang="zh-CN" sz="2000" dirty="0">
                <a:solidFill>
                  <a:srgbClr val="0045F4"/>
                </a:solidFill>
              </a:rPr>
              <a:t>YUV444</a:t>
            </a:r>
          </a:p>
          <a:p>
            <a:pPr lvl="1"/>
            <a:r>
              <a:rPr lang="en-CA" altLang="zh-CN" sz="2000" dirty="0">
                <a:solidFill>
                  <a:srgbClr val="0045F4"/>
                </a:solidFill>
              </a:rPr>
              <a:t>Up-sampled from YUV420 for chroma components</a:t>
            </a:r>
          </a:p>
          <a:p>
            <a:pPr lvl="1"/>
            <a:r>
              <a:rPr lang="en-CA" altLang="zh-CN" sz="2000" dirty="0">
                <a:solidFill>
                  <a:srgbClr val="0045F4"/>
                </a:solidFill>
              </a:rPr>
              <a:t>Up-sample: copy from neighbouring sample</a:t>
            </a:r>
          </a:p>
          <a:p>
            <a:pPr lvl="1"/>
            <a:endParaRPr lang="en-CA" altLang="zh-CN" sz="2000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n"/>
            </a:pPr>
            <a:r>
              <a:rPr lang="en-CA" altLang="zh-CN" sz="2400" dirty="0"/>
              <a:t>Output: </a:t>
            </a:r>
          </a:p>
          <a:p>
            <a:pPr lvl="1"/>
            <a:r>
              <a:rPr lang="en-CA" altLang="zh-CN" sz="2000" dirty="0">
                <a:solidFill>
                  <a:srgbClr val="0045F4"/>
                </a:solidFill>
              </a:rPr>
              <a:t>YUV444</a:t>
            </a:r>
          </a:p>
          <a:p>
            <a:pPr lvl="1"/>
            <a:r>
              <a:rPr lang="en-CA" altLang="zh-CN" sz="2000" dirty="0">
                <a:solidFill>
                  <a:srgbClr val="0045F4"/>
                </a:solidFill>
              </a:rPr>
              <a:t>Down-sampled from YUV444 to YUV420</a:t>
            </a:r>
          </a:p>
          <a:p>
            <a:pPr lvl="1"/>
            <a:r>
              <a:rPr lang="en-CA" altLang="zh-CN" sz="2000" dirty="0">
                <a:solidFill>
                  <a:srgbClr val="0045F4"/>
                </a:solidFill>
              </a:rPr>
              <a:t>Down-sample: save the left-top sample for each 2x2 chroma block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554C475C-2BE2-4402-9D27-09820B139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Input/Output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105926029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3476C2DE-F351-4BD1-AC81-BCE2743B83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n"/>
            </a:pPr>
            <a:r>
              <a:rPr lang="en-CA" altLang="zh-CN" sz="2400" dirty="0"/>
              <a:t>Model number</a:t>
            </a:r>
          </a:p>
          <a:p>
            <a:pPr lvl="1"/>
            <a:r>
              <a:rPr lang="en-US" altLang="zh-CN" sz="2000" dirty="0"/>
              <a:t>4 models</a:t>
            </a:r>
          </a:p>
          <a:p>
            <a:pPr lvl="1"/>
            <a:r>
              <a:rPr lang="en-US" altLang="zh-CN" sz="2000" dirty="0"/>
              <a:t>Training data collected according to input QP</a:t>
            </a:r>
          </a:p>
          <a:p>
            <a:pPr lvl="1"/>
            <a:r>
              <a:rPr lang="en-US" altLang="zh-CN" sz="2000" dirty="0"/>
              <a:t>{20-27,</a:t>
            </a:r>
            <a:r>
              <a:rPr lang="zh-CN" altLang="en-US" sz="2000" dirty="0"/>
              <a:t> </a:t>
            </a:r>
            <a:r>
              <a:rPr lang="en-US" altLang="zh-CN" sz="2000" dirty="0"/>
              <a:t>28-32, 33-37, 38-45}</a:t>
            </a:r>
          </a:p>
          <a:p>
            <a:pPr lvl="1"/>
            <a:endParaRPr lang="en-US" altLang="zh-CN" sz="2000" dirty="0"/>
          </a:p>
          <a:p>
            <a:pPr>
              <a:buFont typeface="Wingdings" panose="05000000000000000000" pitchFamily="2" charset="2"/>
              <a:buChar char="n"/>
            </a:pPr>
            <a:r>
              <a:rPr lang="en-CA" altLang="zh-CN" sz="2400" dirty="0"/>
              <a:t>Training</a:t>
            </a:r>
          </a:p>
          <a:p>
            <a:pPr lvl="1"/>
            <a:r>
              <a:rPr lang="en-CA" altLang="zh-CN" sz="2000" dirty="0">
                <a:solidFill>
                  <a:srgbClr val="0045F4"/>
                </a:solidFill>
              </a:rPr>
              <a:t>Vimeo90K  [1]</a:t>
            </a:r>
          </a:p>
          <a:p>
            <a:pPr lvl="1"/>
            <a:r>
              <a:rPr lang="en-CA" altLang="zh-CN" sz="2000" dirty="0">
                <a:solidFill>
                  <a:srgbClr val="0045F4"/>
                </a:solidFill>
              </a:rPr>
              <a:t>Adam</a:t>
            </a:r>
          </a:p>
          <a:p>
            <a:pPr lvl="1"/>
            <a:r>
              <a:rPr lang="en-CA" altLang="zh-CN" sz="2000" dirty="0">
                <a:solidFill>
                  <a:srgbClr val="0045F4"/>
                </a:solidFill>
              </a:rPr>
              <a:t>Learning rate (0.0001)</a:t>
            </a:r>
          </a:p>
          <a:p>
            <a:pPr lvl="1"/>
            <a:r>
              <a:rPr lang="en-CA" altLang="zh-CN" sz="2000" dirty="0">
                <a:solidFill>
                  <a:srgbClr val="0045F4"/>
                </a:solidFill>
              </a:rPr>
              <a:t>~0.4 million iterations  (40h on TelsaV100-32G)</a:t>
            </a:r>
            <a:endParaRPr lang="en-CA" altLang="zh-CN" sz="2400" dirty="0">
              <a:solidFill>
                <a:srgbClr val="0045F4"/>
              </a:solidFill>
            </a:endParaRPr>
          </a:p>
          <a:p>
            <a:pPr lvl="1"/>
            <a:endParaRPr lang="en-US" altLang="zh-CN" sz="2000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554C475C-2BE2-4402-9D27-09820B139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Training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60AD93D-6988-43C0-B341-6C72874EB1E8}"/>
              </a:ext>
            </a:extLst>
          </p:cNvPr>
          <p:cNvSpPr/>
          <p:nvPr/>
        </p:nvSpPr>
        <p:spPr>
          <a:xfrm>
            <a:off x="837865" y="4999329"/>
            <a:ext cx="75850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  <a:spcAft>
                <a:spcPts val="0"/>
              </a:spcAft>
              <a:tabLst>
                <a:tab pos="228600" algn="l"/>
                <a:tab pos="228600" algn="l"/>
              </a:tabLst>
            </a:pPr>
            <a:r>
              <a:rPr lang="en-CA" altLang="zh-CN" sz="1200" dirty="0">
                <a:solidFill>
                  <a:srgbClr val="57A02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[1] </a:t>
            </a:r>
            <a:r>
              <a:rPr lang="en-CA" altLang="zh-CN" sz="1200" dirty="0" err="1">
                <a:solidFill>
                  <a:srgbClr val="57A02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Xue</a:t>
            </a:r>
            <a:r>
              <a:rPr lang="en-CA" altLang="zh-CN" sz="1200" dirty="0">
                <a:solidFill>
                  <a:srgbClr val="57A02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T, Chen B, Wu J, et al. Video enhancement with task-oriented flow[J]. International Journal of Computer Vision, 2019, 127(8): 1106-1125.</a:t>
            </a:r>
            <a:endParaRPr lang="zh-CN" altLang="zh-CN" sz="1200" dirty="0">
              <a:solidFill>
                <a:srgbClr val="57A02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3293134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3476C2DE-F351-4BD1-AC81-BCE2743B83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n"/>
            </a:pPr>
            <a:r>
              <a:rPr lang="en-US" altLang="zh-CN" dirty="0"/>
              <a:t>on VTM9.3 </a:t>
            </a:r>
          </a:p>
          <a:p>
            <a:pPr lvl="1"/>
            <a:r>
              <a:rPr lang="en-US" altLang="zh-CN" sz="2000" dirty="0">
                <a:solidFill>
                  <a:srgbClr val="0045F4"/>
                </a:solidFill>
              </a:rPr>
              <a:t>Between SAO and ALF</a:t>
            </a:r>
          </a:p>
          <a:p>
            <a:pPr lvl="1"/>
            <a:r>
              <a:rPr lang="en-US" altLang="zh-CN" sz="2000" dirty="0">
                <a:solidFill>
                  <a:srgbClr val="0045F4"/>
                </a:solidFill>
              </a:rPr>
              <a:t>CTU flag</a:t>
            </a:r>
          </a:p>
          <a:p>
            <a:pPr lvl="1"/>
            <a:r>
              <a:rPr lang="en-US" altLang="zh-CN" sz="2000" dirty="0">
                <a:solidFill>
                  <a:srgbClr val="0045F4"/>
                </a:solidFill>
              </a:rPr>
              <a:t>The model is selected based on the frame-level QP</a:t>
            </a:r>
          </a:p>
          <a:p>
            <a:pPr lvl="1"/>
            <a:r>
              <a:rPr lang="en-US" altLang="zh-CN" sz="2000" dirty="0">
                <a:solidFill>
                  <a:srgbClr val="0045F4"/>
                </a:solidFill>
              </a:rPr>
              <a:t>Whole frame is filtered and only the signaled CTU is </a:t>
            </a:r>
            <a:r>
              <a:rPr lang="en-US" altLang="zh-CN" sz="2000" dirty="0" err="1">
                <a:solidFill>
                  <a:srgbClr val="0045F4"/>
                </a:solidFill>
              </a:rPr>
              <a:t>changged</a:t>
            </a:r>
            <a:endParaRPr lang="en-US" altLang="zh-CN" sz="2000" dirty="0">
              <a:solidFill>
                <a:srgbClr val="0045F4"/>
              </a:solidFill>
            </a:endParaRPr>
          </a:p>
          <a:p>
            <a:pPr lvl="1"/>
            <a:r>
              <a:rPr lang="en-US" altLang="zh-CN" sz="2000" dirty="0" err="1">
                <a:solidFill>
                  <a:srgbClr val="0045F4"/>
                </a:solidFill>
              </a:rPr>
              <a:t>Pytorch</a:t>
            </a:r>
            <a:r>
              <a:rPr lang="en-US" altLang="zh-CN" sz="2000" dirty="0">
                <a:solidFill>
                  <a:srgbClr val="0045F4"/>
                </a:solidFill>
              </a:rPr>
              <a:t>/</a:t>
            </a:r>
            <a:r>
              <a:rPr lang="en-US" altLang="zh-CN" sz="2000" dirty="0" err="1">
                <a:solidFill>
                  <a:srgbClr val="0045F4"/>
                </a:solidFill>
              </a:rPr>
              <a:t>Libtorch</a:t>
            </a:r>
            <a:endParaRPr lang="en-US" altLang="zh-CN" sz="2000" dirty="0">
              <a:solidFill>
                <a:srgbClr val="0045F4"/>
              </a:solidFill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554C475C-2BE2-4402-9D27-09820B139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Inference</a:t>
            </a:r>
          </a:p>
        </p:txBody>
      </p:sp>
    </p:spTree>
    <p:extLst>
      <p:ext uri="{BB962C8B-B14F-4D97-AF65-F5344CB8AC3E}">
        <p14:creationId xmlns:p14="http://schemas.microsoft.com/office/powerpoint/2010/main" val="3595136507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55516540-5656-4AC2-8441-0A1B573E55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Experimental results</a:t>
            </a:r>
          </a:p>
          <a:p>
            <a:pPr lvl="1"/>
            <a:r>
              <a:rPr lang="en-US" altLang="zh-CN" dirty="0"/>
              <a:t>Random Access,</a:t>
            </a:r>
            <a:r>
              <a:rPr lang="zh-CN" altLang="en-US" dirty="0"/>
              <a:t>  </a:t>
            </a:r>
            <a:r>
              <a:rPr lang="en-US" altLang="zh-CN" dirty="0"/>
              <a:t>QPs (27, 32, 37, 42),  Class B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r>
              <a:rPr lang="en-US" altLang="zh-CN" dirty="0"/>
              <a:t>Future Work</a:t>
            </a:r>
          </a:p>
          <a:p>
            <a:pPr lvl="1"/>
            <a:r>
              <a:rPr lang="en-US" altLang="zh-CN" dirty="0"/>
              <a:t>Expanding the test seq and AI configuration</a:t>
            </a:r>
          </a:p>
          <a:p>
            <a:pPr lvl="1"/>
            <a:r>
              <a:rPr lang="en-US" altLang="zh-CN" dirty="0"/>
              <a:t>Reduce the complexity</a:t>
            </a:r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224031AC-DF57-4A3D-8433-DD9208A89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Results/Future Work</a:t>
            </a:r>
            <a:endParaRPr lang="zh-CN" alt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944D40B1-EAC3-4D7A-BB50-FDD4D74818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78514"/>
              </p:ext>
            </p:extLst>
          </p:nvPr>
        </p:nvGraphicFramePr>
        <p:xfrm>
          <a:off x="2242446" y="1910403"/>
          <a:ext cx="5441501" cy="1894193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979069">
                  <a:extLst>
                    <a:ext uri="{9D8B030D-6E8A-4147-A177-3AD203B41FA5}">
                      <a16:colId xmlns:a16="http://schemas.microsoft.com/office/drawing/2014/main" val="3709908676"/>
                    </a:ext>
                  </a:extLst>
                </a:gridCol>
                <a:gridCol w="1154144">
                  <a:extLst>
                    <a:ext uri="{9D8B030D-6E8A-4147-A177-3AD203B41FA5}">
                      <a16:colId xmlns:a16="http://schemas.microsoft.com/office/drawing/2014/main" val="3706357294"/>
                    </a:ext>
                  </a:extLst>
                </a:gridCol>
                <a:gridCol w="1154144">
                  <a:extLst>
                    <a:ext uri="{9D8B030D-6E8A-4147-A177-3AD203B41FA5}">
                      <a16:colId xmlns:a16="http://schemas.microsoft.com/office/drawing/2014/main" val="443437634"/>
                    </a:ext>
                  </a:extLst>
                </a:gridCol>
                <a:gridCol w="1154144">
                  <a:extLst>
                    <a:ext uri="{9D8B030D-6E8A-4147-A177-3AD203B41FA5}">
                      <a16:colId xmlns:a16="http://schemas.microsoft.com/office/drawing/2014/main" val="797074366"/>
                    </a:ext>
                  </a:extLst>
                </a:gridCol>
              </a:tblGrid>
              <a:tr h="270599">
                <a:tc>
                  <a:txBody>
                    <a:bodyPr/>
                    <a:lstStyle/>
                    <a:p>
                      <a:endParaRPr lang="zh-CN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Y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U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V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2837175"/>
                  </a:ext>
                </a:extLst>
              </a:tr>
              <a:tr h="2705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MarketPlace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-4.65%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-13.59%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-19.15%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88461658"/>
                  </a:ext>
                </a:extLst>
              </a:tr>
              <a:tr h="2705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RitualDance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-7.45%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-14.42%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-14.14%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837799559"/>
                  </a:ext>
                </a:extLst>
              </a:tr>
              <a:tr h="2705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Cactus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-5.47%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-14.47%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-12.50%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720317411"/>
                  </a:ext>
                </a:extLst>
              </a:tr>
              <a:tr h="2705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BasketballDrive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-5.96%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-12.30%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-13.11%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52621312"/>
                  </a:ext>
                </a:extLst>
              </a:tr>
              <a:tr h="2705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BQTerrace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-4.31%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-7.97%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-9.20%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1910221221"/>
                  </a:ext>
                </a:extLst>
              </a:tr>
              <a:tr h="2705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Overall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-5.57%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-12.55%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-13.62%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4413061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479043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主题1">
  <a:themeElements>
    <a:clrScheme name="1_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自定义 2">
      <a:majorFont>
        <a:latin typeface="Book Antiqua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主题1" id="{A7D14E6F-C3CB-4E4A-971C-62CB0D9DF67E}" vid="{0279E4C0-7516-4DB9-AC75-2E1AAA0E96DD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9425</TotalTime>
  <Words>299</Words>
  <Application>Microsoft Office PowerPoint</Application>
  <PresentationFormat>自定义</PresentationFormat>
  <Paragraphs>79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DengXian</vt:lpstr>
      <vt:lpstr>黑体</vt:lpstr>
      <vt:lpstr>楷体</vt:lpstr>
      <vt:lpstr>宋体</vt:lpstr>
      <vt:lpstr>Book Antiqua</vt:lpstr>
      <vt:lpstr>Times New Roman</vt:lpstr>
      <vt:lpstr>Wingdings</vt:lpstr>
      <vt:lpstr>主题1</vt:lpstr>
      <vt:lpstr>T0128: Preliminary results of Neural Network Loop Filter</vt:lpstr>
      <vt:lpstr>Network Architecture</vt:lpstr>
      <vt:lpstr>Input/Output</vt:lpstr>
      <vt:lpstr>Training</vt:lpstr>
      <vt:lpstr>Inference</vt:lpstr>
      <vt:lpstr>Results/Future Work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Zhao Wang</dc:creator>
  <cp:lastModifiedBy>景黎</cp:lastModifiedBy>
  <cp:revision>1056</cp:revision>
  <dcterms:created xsi:type="dcterms:W3CDTF">2017-05-09T01:17:27Z</dcterms:created>
  <dcterms:modified xsi:type="dcterms:W3CDTF">2020-10-14T05:27:02Z</dcterms:modified>
</cp:coreProperties>
</file>