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5"/>
  </p:notesMasterIdLst>
  <p:sldIdLst>
    <p:sldId id="337" r:id="rId2"/>
    <p:sldId id="338" r:id="rId3"/>
    <p:sldId id="339" r:id="rId4"/>
  </p:sldIdLst>
  <p:sldSz cx="10160000" cy="571500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20"/>
    <a:srgbClr val="0045F4"/>
    <a:srgbClr val="000100"/>
    <a:srgbClr val="DCEC46"/>
    <a:srgbClr val="BA06A0"/>
    <a:srgbClr val="56823E"/>
    <a:srgbClr val="556B6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5256" autoAdjust="0"/>
  </p:normalViewPr>
  <p:slideViewPr>
    <p:cSldViewPr snapToGrid="0">
      <p:cViewPr varScale="1">
        <p:scale>
          <a:sx n="103" d="100"/>
          <a:sy n="103" d="100"/>
        </p:scale>
        <p:origin x="624" y="77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CEDE1-A925-F046-8234-D5525FABBC1D}" type="datetimeFigureOut">
              <a:rPr kumimoji="1" lang="zh-CN" altLang="en-US" smtClean="0"/>
              <a:t>2020/10/8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6CF17-2754-9D4A-859A-21740902938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947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6CF17-2754-9D4A-859A-21740902938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80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0241" y="3397250"/>
            <a:ext cx="8618361" cy="1333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25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006383" y="2963693"/>
            <a:ext cx="822960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6183" y="2115710"/>
            <a:ext cx="8890000" cy="563563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82235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375"/>
              </a:spcBef>
              <a:defRPr sz="2200"/>
            </a:lvl1pPr>
            <a:lvl2pPr>
              <a:spcBef>
                <a:spcPts val="375"/>
              </a:spcBef>
              <a:defRPr sz="1800"/>
            </a:lvl2pPr>
            <a:lvl3pPr>
              <a:spcBef>
                <a:spcPts val="375"/>
              </a:spcBef>
              <a:defRPr sz="1800"/>
            </a:lvl3pPr>
            <a:lvl4pPr marL="1058595" indent="-242079">
              <a:spcBef>
                <a:spcPts val="375"/>
              </a:spcBef>
              <a:buFont typeface="Wingdings" panose="05000000000000000000" pitchFamily="2" charset="2"/>
              <a:buChar char="Ø"/>
              <a:defRPr sz="1250"/>
            </a:lvl4pPr>
            <a:lvl5pPr>
              <a:spcBef>
                <a:spcPts val="375"/>
              </a:spcBef>
              <a:defRPr sz="12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990419" y="5318127"/>
            <a:ext cx="2169584" cy="3968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38528" y="254006"/>
            <a:ext cx="8890000" cy="563563"/>
          </a:xfrm>
        </p:spPr>
        <p:txBody>
          <a:bodyPr/>
          <a:lstStyle>
            <a:lvl1pPr>
              <a:defRPr sz="280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004873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8528" y="254006"/>
            <a:ext cx="8890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9709" y="1117870"/>
            <a:ext cx="8890000" cy="413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679102" y="937955"/>
            <a:ext cx="8842375" cy="91281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1500">
              <a:solidFill>
                <a:srgbClr val="000000"/>
              </a:solidFill>
            </a:endParaRPr>
          </a:p>
        </p:txBody>
      </p:sp>
      <p:pic>
        <p:nvPicPr>
          <p:cNvPr id="11" name="图像" descr="图像">
            <a:extLst>
              <a:ext uri="{FF2B5EF4-FFF2-40B4-BE49-F238E27FC236}">
                <a16:creationId xmlns:a16="http://schemas.microsoft.com/office/drawing/2014/main" id="{AC3AA90C-50C0-4195-85DD-F325A3A4E9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44194" y="5387360"/>
            <a:ext cx="614516" cy="257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logo-彩色.png" descr="logo-彩色.png">
            <a:extLst>
              <a:ext uri="{FF2B5EF4-FFF2-40B4-BE49-F238E27FC236}">
                <a16:creationId xmlns:a16="http://schemas.microsoft.com/office/drawing/2014/main" id="{E5F6099D-B0CE-4043-A12F-5DC701839A2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75877" y="5340314"/>
            <a:ext cx="967737" cy="34938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1660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285732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571463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857195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142926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293668" indent="-29366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750">
          <a:solidFill>
            <a:schemeClr val="tx1"/>
          </a:solidFill>
          <a:latin typeface="+mn-lt"/>
          <a:ea typeface="+mn-ea"/>
          <a:cs typeface="+mn-cs"/>
        </a:defRPr>
      </a:lvl1pPr>
      <a:lvl2pPr marL="567495" indent="-27283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500">
          <a:solidFill>
            <a:srgbClr val="0033CC"/>
          </a:solidFill>
          <a:latin typeface="+mn-lt"/>
          <a:ea typeface="+mn-ea"/>
        </a:defRPr>
      </a:lvl2pPr>
      <a:lvl3pPr marL="815526" indent="-24703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p"/>
        <a:defRPr sz="1250">
          <a:solidFill>
            <a:srgbClr val="009900"/>
          </a:solidFill>
          <a:latin typeface="+mn-lt"/>
          <a:ea typeface="+mn-ea"/>
        </a:defRPr>
      </a:lvl3pPr>
      <a:lvl4pPr marL="1058595" indent="-24207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250">
          <a:solidFill>
            <a:schemeClr val="tx1"/>
          </a:solidFill>
          <a:latin typeface="+mn-lt"/>
          <a:ea typeface="+mn-ea"/>
        </a:defRPr>
      </a:lvl4pPr>
      <a:lvl5pPr marL="1308611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250">
          <a:solidFill>
            <a:schemeClr val="tx1"/>
          </a:solidFill>
          <a:latin typeface="+mn-lt"/>
          <a:ea typeface="+mn-ea"/>
        </a:defRPr>
      </a:lvl5pPr>
      <a:lvl6pPr marL="1594343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1880074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165805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451536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3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63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95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26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57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88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12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5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40D57DF-F6BC-4E31-8EC7-8990D4EFC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97" y="2145447"/>
            <a:ext cx="9172173" cy="563563"/>
          </a:xfrm>
        </p:spPr>
        <p:txBody>
          <a:bodyPr/>
          <a:lstStyle/>
          <a:p>
            <a:pPr algn="ctr"/>
            <a:r>
              <a:rPr lang="en-US" altLang="zh-CN" sz="2400" dirty="0"/>
              <a:t>M54453:</a:t>
            </a:r>
            <a:r>
              <a:rPr lang="zh-CN" altLang="en-US" sz="2400" dirty="0"/>
              <a:t> </a:t>
            </a:r>
            <a:r>
              <a:rPr lang="en-US" altLang="zh-CN" sz="2400" b="1" dirty="0"/>
              <a:t>Preliminary results of Neural Network Loop Filter</a:t>
            </a:r>
            <a:endParaRPr lang="zh-CN" altLang="en-US" sz="2400" dirty="0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44914C4E-2AC2-42D3-B29B-906562D90447}"/>
              </a:ext>
            </a:extLst>
          </p:cNvPr>
          <p:cNvSpPr txBox="1">
            <a:spLocks/>
          </p:cNvSpPr>
          <p:nvPr/>
        </p:nvSpPr>
        <p:spPr bwMode="auto">
          <a:xfrm>
            <a:off x="1405053" y="3568390"/>
            <a:ext cx="7217787" cy="71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32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463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195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2926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914400"/>
            <a:r>
              <a:rPr lang="en-US" altLang="zh-CN" sz="2000" kern="0" dirty="0"/>
              <a:t>Zhao Wang, Ru-Ling Liao, </a:t>
            </a:r>
            <a:r>
              <a:rPr lang="en-US" altLang="zh-CN" sz="2000" kern="0" dirty="0" err="1"/>
              <a:t>Changyue</a:t>
            </a:r>
            <a:r>
              <a:rPr lang="en-US" altLang="zh-CN" sz="2000" kern="0" dirty="0"/>
              <a:t> Ma, Yan Ye (Alibaba)</a:t>
            </a:r>
          </a:p>
          <a:p>
            <a:pPr algn="ctr" defTabSz="914400"/>
            <a:r>
              <a:rPr lang="en-US" altLang="zh-CN" sz="2000" kern="0" dirty="0" err="1"/>
              <a:t>Shanshe</a:t>
            </a:r>
            <a:r>
              <a:rPr lang="en-US" altLang="zh-CN" sz="2000" kern="0" dirty="0"/>
              <a:t> Wang, </a:t>
            </a:r>
            <a:r>
              <a:rPr lang="en-US" altLang="zh-CN" sz="2000" kern="0" dirty="0" err="1"/>
              <a:t>Siwei</a:t>
            </a:r>
            <a:r>
              <a:rPr lang="en-US" altLang="zh-CN" sz="2000" kern="0" dirty="0"/>
              <a:t> Ma (Peking Univ.)</a:t>
            </a:r>
            <a:endParaRPr lang="zh-CN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34201108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6C2DE-F351-4BD1-AC81-BCE2743B8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rgbClr val="0045F4"/>
                </a:solidFill>
              </a:rPr>
              <a:t>Input/output: </a:t>
            </a:r>
            <a:r>
              <a:rPr lang="en-US" altLang="zh-CN" sz="2000" dirty="0"/>
              <a:t>YUV444 (up-sampling/down-sampling the chroma components)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CA" altLang="zh-CN" sz="2000" dirty="0">
                <a:solidFill>
                  <a:srgbClr val="0045F4"/>
                </a:solidFill>
              </a:rPr>
              <a:t>Network architecture</a:t>
            </a:r>
            <a:r>
              <a:rPr lang="en-CA" altLang="zh-CN" sz="2000" dirty="0"/>
              <a:t>: </a:t>
            </a:r>
            <a:r>
              <a:rPr lang="en-US" altLang="zh-CN" sz="2000" dirty="0" err="1"/>
              <a:t>ResNet</a:t>
            </a:r>
            <a:r>
              <a:rPr lang="en-US" altLang="zh-CN" sz="2000" dirty="0"/>
              <a:t> </a:t>
            </a:r>
            <a:r>
              <a:rPr lang="en-US" altLang="zh-CN" sz="1800" dirty="0"/>
              <a:t>[1]</a:t>
            </a:r>
            <a:endParaRPr lang="en-US" altLang="zh-CN" sz="2000" dirty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rgbClr val="0045F4"/>
                </a:solidFill>
              </a:rPr>
              <a:t>Network size: </a:t>
            </a:r>
            <a:r>
              <a:rPr lang="en-US" altLang="zh-CN" sz="2000" dirty="0"/>
              <a:t>32 Resblock,  64 channels, 3x3 kernel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rgbClr val="0045F4"/>
                </a:solidFill>
              </a:rPr>
              <a:t>Network number: </a:t>
            </a:r>
            <a:r>
              <a:rPr lang="en-US" altLang="zh-CN" sz="2000" dirty="0"/>
              <a:t>4 models for QP ranges {20-27,</a:t>
            </a:r>
            <a:r>
              <a:rPr lang="zh-CN" altLang="en-US" sz="2000" dirty="0"/>
              <a:t> </a:t>
            </a:r>
            <a:r>
              <a:rPr lang="en-US" altLang="zh-CN" sz="2000" dirty="0"/>
              <a:t>28-32, 33-37, 38-45}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4C475C-2BE2-4402-9D27-09820B13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Neural Network Loop Filter (NNLF)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60CDC1-B8AC-4FCD-ADC5-ED23ED81C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795" y="2759752"/>
            <a:ext cx="5096484" cy="231033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292BBFC-F5FB-40A7-AC28-30676FDA9B9F}"/>
              </a:ext>
            </a:extLst>
          </p:cNvPr>
          <p:cNvSpPr/>
          <p:nvPr/>
        </p:nvSpPr>
        <p:spPr>
          <a:xfrm>
            <a:off x="717202" y="5157467"/>
            <a:ext cx="7668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en-CA" altLang="zh-CN" sz="1200" u="sng" dirty="0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[1] He K, Zhang X, Ren S, et al. Deep residual learning for image recognition[C]. Proceedings of the IEEE conference on computer vision and pattern recognition. 2016: 770-778.</a:t>
            </a:r>
            <a:endParaRPr lang="zh-CN" altLang="zh-CN" sz="1200" dirty="0">
              <a:solidFill>
                <a:srgbClr val="57A02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720132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516540-5656-4AC2-8441-0A1B573E5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Training</a:t>
            </a:r>
          </a:p>
          <a:p>
            <a:pPr lvl="1"/>
            <a:r>
              <a:rPr lang="en-US" altLang="zh-CN" dirty="0"/>
              <a:t>Dataset: Vimeo90K [2] (about 135 seqs is used)</a:t>
            </a:r>
          </a:p>
          <a:p>
            <a:pPr lvl="1"/>
            <a:r>
              <a:rPr lang="en-US" altLang="zh-CN" dirty="0"/>
              <a:t>Batch size: 32       Iterations: ~0.4 million</a:t>
            </a:r>
          </a:p>
          <a:p>
            <a:r>
              <a:rPr lang="en-US" altLang="zh-CN" dirty="0"/>
              <a:t>Experimental results</a:t>
            </a:r>
          </a:p>
          <a:p>
            <a:pPr lvl="1"/>
            <a:r>
              <a:rPr lang="en-US" altLang="zh-CN" dirty="0"/>
              <a:t>Inference on VTM9.3, between SAO and ALF</a:t>
            </a:r>
          </a:p>
          <a:p>
            <a:pPr lvl="1"/>
            <a:r>
              <a:rPr lang="en-US" altLang="zh-CN" dirty="0"/>
              <a:t>Random Access,</a:t>
            </a:r>
            <a:r>
              <a:rPr lang="zh-CN" altLang="en-US" dirty="0"/>
              <a:t>  </a:t>
            </a:r>
            <a:r>
              <a:rPr lang="en-US" altLang="zh-CN" dirty="0"/>
              <a:t>QPs (27, 32, 37, 42),  Class B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24031AC-DF57-4A3D-8433-DD9208A8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Neural Network Loop Filter (NNLF)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44D40B1-EAC3-4D7A-BB50-FDD4D7481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74806"/>
              </p:ext>
            </p:extLst>
          </p:nvPr>
        </p:nvGraphicFramePr>
        <p:xfrm>
          <a:off x="2353958" y="3278262"/>
          <a:ext cx="5441501" cy="189419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79069">
                  <a:extLst>
                    <a:ext uri="{9D8B030D-6E8A-4147-A177-3AD203B41FA5}">
                      <a16:colId xmlns:a16="http://schemas.microsoft.com/office/drawing/2014/main" val="3709908676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3706357294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443437634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797074366"/>
                    </a:ext>
                  </a:extLst>
                </a:gridCol>
              </a:tblGrid>
              <a:tr h="270599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837175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MarketPlace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-4.65%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-13.59%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-19.15%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8461658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RitualDance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-7.45%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37799559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Cactus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-5.47%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-12.50%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20317411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BasketballDrive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-5.96%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-13.11%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52621312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BQTerrace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-4.31%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-7.97%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-9.20%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910221221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Overall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-5.57%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-12.55%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-13.62%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41306147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A8202509-C6DC-42E7-9DB4-C2A9D44119CA}"/>
              </a:ext>
            </a:extLst>
          </p:cNvPr>
          <p:cNvSpPr/>
          <p:nvPr/>
        </p:nvSpPr>
        <p:spPr>
          <a:xfrm>
            <a:off x="808129" y="5230161"/>
            <a:ext cx="7585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tabLst>
                <a:tab pos="228600" algn="l"/>
                <a:tab pos="228600" algn="l"/>
              </a:tabLst>
            </a:pPr>
            <a:r>
              <a:rPr lang="en-CA" altLang="zh-CN" sz="1200" dirty="0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[2] </a:t>
            </a:r>
            <a:r>
              <a:rPr lang="en-CA" altLang="zh-CN" sz="1200" dirty="0" err="1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Xue</a:t>
            </a:r>
            <a:r>
              <a:rPr lang="en-CA" altLang="zh-CN" sz="1200" dirty="0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T, Chen B, Wu J, et al. Video enhancement with task-oriented flow[J]. International Journal of Computer Vision, 2019, 127(8): 1106-1125.</a:t>
            </a:r>
            <a:endParaRPr lang="zh-CN" altLang="zh-CN" sz="1200" dirty="0">
              <a:solidFill>
                <a:srgbClr val="57A02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7904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A7D14E6F-C3CB-4E4A-971C-62CB0D9DF67E}" vid="{0279E4C0-7516-4DB9-AC75-2E1AAA0E96D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9401</TotalTime>
  <Words>281</Words>
  <Application>Microsoft Office PowerPoint</Application>
  <PresentationFormat>自定义</PresentationFormat>
  <Paragraphs>45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DengXian</vt:lpstr>
      <vt:lpstr>黑体</vt:lpstr>
      <vt:lpstr>楷体</vt:lpstr>
      <vt:lpstr>宋体</vt:lpstr>
      <vt:lpstr>Book Antiqua</vt:lpstr>
      <vt:lpstr>Times New Roman</vt:lpstr>
      <vt:lpstr>Wingdings</vt:lpstr>
      <vt:lpstr>主题1</vt:lpstr>
      <vt:lpstr>M54453: Preliminary results of Neural Network Loop Filter</vt:lpstr>
      <vt:lpstr>Neural Network Loop Filter (NNLF)</vt:lpstr>
      <vt:lpstr>Neural Network Loop Filter (NNLF)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Wang</dc:creator>
  <cp:lastModifiedBy>景黎</cp:lastModifiedBy>
  <cp:revision>998</cp:revision>
  <dcterms:created xsi:type="dcterms:W3CDTF">2017-05-09T01:17:27Z</dcterms:created>
  <dcterms:modified xsi:type="dcterms:W3CDTF">2020-10-08T11:50:32Z</dcterms:modified>
</cp:coreProperties>
</file>