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56" r:id="rId2"/>
    <p:sldId id="343" r:id="rId3"/>
    <p:sldId id="322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23" r:id="rId12"/>
    <p:sldId id="338" r:id="rId13"/>
    <p:sldId id="340" r:id="rId14"/>
    <p:sldId id="341" r:id="rId15"/>
    <p:sldId id="339" r:id="rId16"/>
    <p:sldId id="337" r:id="rId17"/>
    <p:sldId id="316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5408" autoAdjust="0"/>
  </p:normalViewPr>
  <p:slideViewPr>
    <p:cSldViewPr snapToGrid="0" snapToObjects="1">
      <p:cViewPr varScale="1">
        <p:scale>
          <a:sx n="127" d="100"/>
          <a:sy n="127" d="100"/>
        </p:scale>
        <p:origin x="16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4" d="100"/>
          <a:sy n="54" d="100"/>
        </p:scale>
        <p:origin x="2619" y="2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8B2F73-BE1D-2847-80CC-186A26A268EC}" type="datetimeFigureOut">
              <a:rPr kumimoji="1" lang="zh-CN" altLang="en-US" smtClean="0"/>
              <a:t>2020/10/13</a:t>
            </a:fld>
            <a:endParaRPr kumimoji="1"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031A4-71B0-DC4A-8A72-3B77E7BA071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36989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031A4-71B0-DC4A-8A72-3B77E7BA0715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72782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341" y="2743200"/>
            <a:ext cx="4529797" cy="4114800"/>
            <a:chOff x="-1341" y="2743200"/>
            <a:chExt cx="4529797" cy="41148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41" y="2743200"/>
              <a:ext cx="4529797" cy="41148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44426"/>
              <a:ext cx="4527107" cy="411357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C17A0-28B0-C042-B6C5-721FFBCE548F}" type="datetimeFigureOut">
              <a:rPr kumimoji="1" lang="zh-CN" altLang="en-US" smtClean="0"/>
              <a:t>2020/10/13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zh-CN" dirty="0"/>
              <a:t>-vision.nju.edu.cn-</a:t>
            </a:r>
            <a:endParaRPr kumimoji="1"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3926-FBAF-1540-A47F-38F753FFCE9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7408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C17A0-28B0-C042-B6C5-721FFBCE548F}" type="datetimeFigureOut">
              <a:rPr kumimoji="1" lang="zh-CN" altLang="en-US" smtClean="0"/>
              <a:t>2020/10/13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3926-FBAF-1540-A47F-38F753FFCE9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86280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C17A0-28B0-C042-B6C5-721FFBCE548F}" type="datetimeFigureOut">
              <a:rPr kumimoji="1" lang="zh-CN" altLang="en-US" smtClean="0"/>
              <a:t>2020/10/13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3926-FBAF-1540-A47F-38F753FFCE9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21394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C17A0-28B0-C042-B6C5-721FFBCE548F}" type="datetimeFigureOut">
              <a:rPr kumimoji="1" lang="zh-CN" altLang="en-US" smtClean="0"/>
              <a:t>2020/10/13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3926-FBAF-1540-A47F-38F753FFCE97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85750" y="1405889"/>
            <a:ext cx="856107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2565679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C17A0-28B0-C042-B6C5-721FFBCE548F}" type="datetimeFigureOut">
              <a:rPr kumimoji="1" lang="zh-CN" altLang="en-US" smtClean="0"/>
              <a:t>2020/10/13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3926-FBAF-1540-A47F-38F753FFCE9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18987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C17A0-28B0-C042-B6C5-721FFBCE548F}" type="datetimeFigureOut">
              <a:rPr kumimoji="1" lang="zh-CN" altLang="en-US" smtClean="0"/>
              <a:t>2020/10/13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3926-FBAF-1540-A47F-38F753FFCE9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6899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C17A0-28B0-C042-B6C5-721FFBCE548F}" type="datetimeFigureOut">
              <a:rPr kumimoji="1" lang="zh-CN" altLang="en-US" smtClean="0"/>
              <a:t>2020/10/13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3926-FBAF-1540-A47F-38F753FFCE9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96369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marL="571500" indent="-571500">
              <a:buFont typeface="Wingdings" panose="05000000000000000000" pitchFamily="2" charset="2"/>
              <a:buChar char="u"/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C17A0-28B0-C042-B6C5-721FFBCE548F}" type="datetimeFigureOut">
              <a:rPr kumimoji="1" lang="zh-CN" altLang="en-US" smtClean="0"/>
              <a:t>2020/10/13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3926-FBAF-1540-A47F-38F753FFCE97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85750" y="1405889"/>
            <a:ext cx="856107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3357099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C17A0-28B0-C042-B6C5-721FFBCE548F}" type="datetimeFigureOut">
              <a:rPr kumimoji="1" lang="zh-CN" altLang="en-US" smtClean="0"/>
              <a:t>2020/10/13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3926-FBAF-1540-A47F-38F753FFCE9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96645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C17A0-28B0-C042-B6C5-721FFBCE548F}" type="datetimeFigureOut">
              <a:rPr kumimoji="1" lang="zh-CN" altLang="en-US" smtClean="0"/>
              <a:t>2020/10/13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3926-FBAF-1540-A47F-38F753FFCE9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69808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C17A0-28B0-C042-B6C5-721FFBCE548F}" type="datetimeFigureOut">
              <a:rPr kumimoji="1" lang="zh-CN" altLang="en-US" smtClean="0"/>
              <a:t>2020/10/13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3926-FBAF-1540-A47F-38F753FFCE9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76360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82000" t="9000" r="6000" b="8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C17A0-28B0-C042-B6C5-721FFBCE548F}" type="datetimeFigureOut">
              <a:rPr kumimoji="1" lang="zh-CN" altLang="en-US" smtClean="0"/>
              <a:t>2020/10/13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en-US" altLang="zh-CN" dirty="0"/>
              <a:t>-vision.nju.edu.cn-</a:t>
            </a:r>
            <a:endParaRPr kumimoji="1"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53926-FBAF-1540-A47F-38F753FFCE97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645172"/>
            <a:ext cx="1954060" cy="62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898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302559" y="3239747"/>
            <a:ext cx="9749118" cy="2345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Ming Lu, Zhan Ma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Vision Lab, Nanjing University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Email: </a:t>
            </a:r>
            <a:r>
              <a:rPr lang="en-US" altLang="zh-CN" sz="2000" u="sng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luming@smail.nju.edu.cn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000" u="sng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mazhan@nju.edu.cn</a:t>
            </a:r>
          </a:p>
          <a:p>
            <a:pPr algn="ctr">
              <a:lnSpc>
                <a:spcPct val="150000"/>
              </a:lnSpc>
            </a:pPr>
            <a:endParaRPr lang="en-US" altLang="zh-CN" sz="2000" dirty="0"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173788"/>
            <a:ext cx="2057400" cy="365125"/>
          </a:xfrm>
        </p:spPr>
        <p:txBody>
          <a:bodyPr/>
          <a:lstStyle/>
          <a:p>
            <a:fld id="{D303FD62-A9E7-4B96-BB14-CD41C46ED99E}" type="datetime1">
              <a:rPr kumimoji="1" lang="zh-CN" altLang="en-US" smtClean="0"/>
              <a:t>2020/10/13</a:t>
            </a:fld>
            <a:endParaRPr kumimoji="1"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zh-CN" dirty="0"/>
              <a:t>vision.nju.edu.cn</a:t>
            </a:r>
            <a:endParaRPr kumimoji="1"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5944322"/>
            <a:ext cx="2057400" cy="365125"/>
          </a:xfrm>
        </p:spPr>
        <p:txBody>
          <a:bodyPr/>
          <a:lstStyle/>
          <a:p>
            <a:fld id="{4BF53926-FBAF-1540-A47F-38F753FFCE97}" type="slidenum">
              <a:rPr kumimoji="1" lang="zh-CN" altLang="en-US" smtClean="0"/>
              <a:t>1</a:t>
            </a:fld>
            <a:endParaRPr kumimoji="1"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A2A5120-6199-7C44-A1ED-B078F4F3F4E9}"/>
              </a:ext>
            </a:extLst>
          </p:cNvPr>
          <p:cNvSpPr txBox="1"/>
          <p:nvPr/>
        </p:nvSpPr>
        <p:spPr>
          <a:xfrm>
            <a:off x="628650" y="704415"/>
            <a:ext cx="4121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DNNVC</a:t>
            </a:r>
            <a:endParaRPr lang="en-US" altLang="zh-CN" sz="2800" dirty="0"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8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id="{104ECAE7-FC25-8543-8904-C4D062CC05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775460"/>
            <a:ext cx="7772400" cy="1223962"/>
          </a:xfrm>
        </p:spPr>
        <p:txBody>
          <a:bodyPr>
            <a:noAutofit/>
          </a:bodyPr>
          <a:lstStyle/>
          <a:p>
            <a:r>
              <a:rPr lang="en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Decomposition, Compression, Synthesis (DCS)-based Framework: A New Exploration on Video Coding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DBD833-929E-BA42-8257-D790794E6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NL-TTN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479797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fusion network 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9AEDE0C-1601-4D47-83AD-3A50B76A6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1358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E6861EE-5B05-F442-965F-64E5E0E5D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97406"/>
            <a:ext cx="9144000" cy="246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25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C24403-B6BC-0C4F-9373-0FFFBC3C7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Details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4FAD3B30-4402-9547-A0CE-A810C9490E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47500" lnSpcReduction="20000"/>
              </a:bodyPr>
              <a:lstStyle/>
              <a:p>
                <a:pPr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p"/>
                </a:pPr>
                <a:r>
                  <a:rPr kumimoji="1" lang="en-US" altLang="zh-CN" sz="29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Datasets: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197 raw video sequences with various resolutions and contents</a:t>
                </a:r>
                <a:r>
                  <a:rPr lang="zh-CN" altLang="zh-CN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zh-CN" sz="29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Collected from [2] and [3].</a:t>
                </a:r>
              </a:p>
              <a:p>
                <a:pPr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p"/>
                </a:pPr>
                <a:r>
                  <a:rPr lang="en-US" altLang="zh-CN" sz="290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Re-sampling operation directly utilizes the bicubic filter offered in FFmpeg.</a:t>
                </a:r>
              </a:p>
              <a:p>
                <a:pPr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p"/>
                </a:pPr>
                <a:r>
                  <a:rPr lang="en-US" altLang="zh-CN" sz="290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Videos are compressed using HEVC reference software HM16.0 with low-delay P (LDP) configuration or VVC reference software VTM 10.0 with random access (RA) configuration. The QPs, e.g., {27, 32, 37, 42, 47}, are used for the proposed method for a wide bit rate coverage; The HEVC/VVC anchors use QPs from {32, 37, 42, 47, 51} for matched bit rates in comparison.</a:t>
                </a:r>
              </a:p>
              <a:p>
                <a:pPr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p"/>
                </a:pPr>
                <a:r>
                  <a:rPr kumimoji="1" lang="en-US" altLang="zh-CN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Patch size: 64</a:t>
                </a:r>
                <a14:m>
                  <m:oMath xmlns:m="http://schemas.openxmlformats.org/officeDocument/2006/math">
                    <m:r>
                      <a:rPr kumimoji="1" lang="en-US" altLang="zh-CN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kumimoji="1" lang="en-US" altLang="zh-CN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64 for TMFs and 128</a:t>
                </a:r>
                <a14:m>
                  <m:oMath xmlns:m="http://schemas.openxmlformats.org/officeDocument/2006/math">
                    <m:r>
                      <a:rPr kumimoji="1"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kumimoji="1" lang="en-US" altLang="zh-CN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128 for STFs.</a:t>
                </a:r>
              </a:p>
              <a:p>
                <a:pPr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p"/>
                </a:pPr>
                <a:r>
                  <a:rPr kumimoji="1" lang="en-US" altLang="zh-CN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Loss function: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zh-CN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||</m:t>
                        </m:r>
                        <m:sSubSup>
                          <m:sSubSupPr>
                            <m:ctrlPr>
                              <a:rPr kumimoji="1"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kumimoji="1"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sub>
                          <m:sup>
                            <m:r>
                              <a:rPr kumimoji="1"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𝐻</m:t>
                            </m:r>
                          </m:sup>
                        </m:sSubSup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kumimoji="1"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kumimoji="1"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sub>
                          <m:sup>
                            <m:r>
                              <a:rPr kumimoji="1"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𝐻</m:t>
                            </m:r>
                          </m:sup>
                        </m:sSubSup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||</m:t>
                        </m:r>
                      </m:e>
                      <m:sub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1" lang="en-US" altLang="zh-CN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                                                                                                          with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kumimoji="1"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e>
                      <m:sub>
                        <m:r>
                          <a:rPr kumimoji="1"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b>
                      <m:sup>
                        <m:r>
                          <a:rPr kumimoji="1"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sup>
                    </m:sSubSup>
                  </m:oMath>
                </a14:m>
                <a:r>
                  <a:rPr kumimoji="1" lang="en-US" altLang="zh-CN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for labelled ground truth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kumimoji="1"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𝑂</m:t>
                        </m:r>
                      </m:e>
                      <m:sub>
                        <m:r>
                          <a:rPr kumimoji="1"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b>
                      <m:sup>
                        <m:r>
                          <a:rPr kumimoji="1"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sup>
                    </m:sSubSup>
                  </m:oMath>
                </a14:m>
                <a:r>
                  <a:rPr kumimoji="1" lang="en-US" altLang="zh-CN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as the super resolved results.</a:t>
                </a:r>
              </a:p>
              <a:p>
                <a:pPr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p"/>
                </a:pPr>
                <a:r>
                  <a:rPr kumimoji="1" lang="en-US" altLang="zh-CN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Train and evaluate on Y channel only.</a:t>
                </a:r>
              </a:p>
              <a:p>
                <a:pPr>
                  <a:lnSpc>
                    <a:spcPct val="120000"/>
                  </a:lnSpc>
                  <a:buFont typeface="Wingdings" panose="05000000000000000000" pitchFamily="2" charset="2"/>
                  <a:buChar char="p"/>
                </a:pPr>
                <a:endParaRPr kumimoji="1"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4FAD3B30-4402-9547-A0CE-A810C9490E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61" t="-292" r="-4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2855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D891DE38-96D6-4C9F-ABCC-1840BA05D0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2625" y="26135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F341F7DC-E9B3-A241-8C16-792E9BCC08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580794"/>
              </p:ext>
            </p:extLst>
          </p:nvPr>
        </p:nvGraphicFramePr>
        <p:xfrm>
          <a:off x="1421447" y="1555114"/>
          <a:ext cx="6301105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330">
                  <a:extLst>
                    <a:ext uri="{9D8B030D-6E8A-4147-A177-3AD203B41FA5}">
                      <a16:colId xmlns:a16="http://schemas.microsoft.com/office/drawing/2014/main" val="247132555"/>
                    </a:ext>
                  </a:extLst>
                </a:gridCol>
                <a:gridCol w="1246505">
                  <a:extLst>
                    <a:ext uri="{9D8B030D-6E8A-4147-A177-3AD203B41FA5}">
                      <a16:colId xmlns:a16="http://schemas.microsoft.com/office/drawing/2014/main" val="1623294843"/>
                    </a:ext>
                  </a:extLst>
                </a:gridCol>
                <a:gridCol w="979805">
                  <a:extLst>
                    <a:ext uri="{9D8B030D-6E8A-4147-A177-3AD203B41FA5}">
                      <a16:colId xmlns:a16="http://schemas.microsoft.com/office/drawing/2014/main" val="2657852705"/>
                    </a:ext>
                  </a:extLst>
                </a:gridCol>
                <a:gridCol w="1179830">
                  <a:extLst>
                    <a:ext uri="{9D8B030D-6E8A-4147-A177-3AD203B41FA5}">
                      <a16:colId xmlns:a16="http://schemas.microsoft.com/office/drawing/2014/main" val="3386684509"/>
                    </a:ext>
                  </a:extLst>
                </a:gridCol>
                <a:gridCol w="979805">
                  <a:extLst>
                    <a:ext uri="{9D8B030D-6E8A-4147-A177-3AD203B41FA5}">
                      <a16:colId xmlns:a16="http://schemas.microsoft.com/office/drawing/2014/main" val="1578425760"/>
                    </a:ext>
                  </a:extLst>
                </a:gridCol>
                <a:gridCol w="1179830">
                  <a:extLst>
                    <a:ext uri="{9D8B030D-6E8A-4147-A177-3AD203B41FA5}">
                      <a16:colId xmlns:a16="http://schemas.microsoft.com/office/drawing/2014/main" val="3205833210"/>
                    </a:ext>
                  </a:extLst>
                </a:gridCol>
              </a:tblGrid>
              <a:tr h="27360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HEVC LDP (GOP=1s)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VVC RA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121996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(%)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BD-PSNR (dB)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(%)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BD-PSNR (dB)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1222387"/>
                  </a:ext>
                </a:extLst>
              </a:tr>
              <a:tr h="273600"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Kimono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-29.76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1.12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-14.25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1830978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ParkScene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-23.33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-16.68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1722524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Cactus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-29.99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1.11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-12.54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197045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BQTerrace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-17.54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-8.01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0845430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BasketballDrive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-25.90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0.94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-5.65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2600106"/>
                  </a:ext>
                </a:extLst>
              </a:tr>
              <a:tr h="273600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RaceHorses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-12.61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4534274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BQMall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-22.58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8815741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PartyScene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-23.48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6568290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BasketballDrill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-37.28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1.63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-12.66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1798807"/>
                  </a:ext>
                </a:extLst>
              </a:tr>
              <a:tr h="273600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RaceHorses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-19.78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0809266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BQSquare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-9.02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676701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BlowingBubbles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-23.45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7037768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BasketballPass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-25.45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1.03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8074768"/>
                  </a:ext>
                </a:extLst>
              </a:tr>
              <a:tr h="273600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vidyo1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-31.57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1.70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-14.98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848656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vidyo3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-27.41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1.38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-7.12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1231124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vidyo4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-30.32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1.53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-13.77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768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565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Visualization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D891DE38-96D6-4C9F-ABCC-1840BA05D0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2625" y="26135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97B2919-8E7B-594A-94BE-26EEF98D0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02" y="1261159"/>
            <a:ext cx="8930996" cy="31074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2DE882A-BF60-DC4D-8AB4-FAA3694D5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3" y="3919608"/>
            <a:ext cx="8930995" cy="312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127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Visualization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D891DE38-96D6-4C9F-ABCC-1840BA05D0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2625" y="26135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CB3ED40-2D8F-4648-8D0A-6473D44692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25" y="1262449"/>
            <a:ext cx="8889950" cy="311205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4B0DE0C-9C05-5242-B2DB-077E7E1AF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25" y="3915694"/>
            <a:ext cx="8889950" cy="311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0416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Ablation Study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F341F7DC-E9B3-A241-8C16-792E9BCC08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856108"/>
              </p:ext>
            </p:extLst>
          </p:nvPr>
        </p:nvGraphicFramePr>
        <p:xfrm>
          <a:off x="628650" y="1690689"/>
          <a:ext cx="2894965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330">
                  <a:extLst>
                    <a:ext uri="{9D8B030D-6E8A-4147-A177-3AD203B41FA5}">
                      <a16:colId xmlns:a16="http://schemas.microsoft.com/office/drawing/2014/main" val="247132555"/>
                    </a:ext>
                  </a:extLst>
                </a:gridCol>
                <a:gridCol w="979805">
                  <a:extLst>
                    <a:ext uri="{9D8B030D-6E8A-4147-A177-3AD203B41FA5}">
                      <a16:colId xmlns:a16="http://schemas.microsoft.com/office/drawing/2014/main" val="2657852705"/>
                    </a:ext>
                  </a:extLst>
                </a:gridCol>
                <a:gridCol w="1179830">
                  <a:extLst>
                    <a:ext uri="{9D8B030D-6E8A-4147-A177-3AD203B41FA5}">
                      <a16:colId xmlns:a16="http://schemas.microsoft.com/office/drawing/2014/main" val="3386684509"/>
                    </a:ext>
                  </a:extLst>
                </a:gridCol>
              </a:tblGrid>
              <a:tr h="27360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GOP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HEVC (gop=1s)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121996"/>
                  </a:ext>
                </a:extLst>
              </a:tr>
              <a:tr h="27360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(%)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BD-PSNR (dB)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1222387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1s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-24.36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1830978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2s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-28.24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1.12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4534274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inifinity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-20.63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0809266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5620D200-EE8E-D74E-ADC6-94562679BD74}"/>
              </a:ext>
            </a:extLst>
          </p:cNvPr>
          <p:cNvSpPr txBox="1"/>
          <p:nvPr/>
        </p:nvSpPr>
        <p:spPr>
          <a:xfrm>
            <a:off x="259897" y="3167390"/>
            <a:ext cx="3672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Averaged BD-Rate and BD-PSNR of Proposed</a:t>
            </a:r>
          </a:p>
          <a:p>
            <a:r>
              <a:rPr lang="en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DCS against HEVC anchor at various GOP size.</a:t>
            </a:r>
            <a:endParaRPr kumimoji="1"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1CEF1CF-AA07-D041-9B45-CA7F8F3F44D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384762" y="2440860"/>
            <a:ext cx="4237863" cy="370816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E257C48-9BDB-D741-9D85-ABB2EBC7420F}"/>
              </a:ext>
            </a:extLst>
          </p:cNvPr>
          <p:cNvSpPr txBox="1"/>
          <p:nvPr/>
        </p:nvSpPr>
        <p:spPr>
          <a:xfrm>
            <a:off x="3863387" y="1804164"/>
            <a:ext cx="52806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Rate-distortion curves of proposed DCS, RCAN, EDVR bicubic-based</a:t>
            </a:r>
          </a:p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video coding, and HEVC anchor.</a:t>
            </a:r>
            <a:endParaRPr kumimoji="1"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FFE502D-F09F-F74B-B62F-FB958E1B8C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786" y="3976455"/>
            <a:ext cx="2528691" cy="196306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8CCC9E3-B9E9-8447-80C1-805A88770980}"/>
              </a:ext>
            </a:extLst>
          </p:cNvPr>
          <p:cNvSpPr txBox="1"/>
          <p:nvPr/>
        </p:nvSpPr>
        <p:spPr>
          <a:xfrm>
            <a:off x="114106" y="5995134"/>
            <a:ext cx="42706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Coding efficiency impacts of different modules in DCS.</a:t>
            </a:r>
            <a:endParaRPr kumimoji="1"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469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C24403-B6BC-0C4F-9373-0FFFBC3C7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AD3B30-4402-9547-A0CE-A810C9490E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Liu, H., Huang, L., Lu, M., Chen, T., &amp; Ma, Z. (2019). Learned video compression via joint Spatial-Temporal correlation exploration. AAAI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Jan. 2020.</a:t>
            </a:r>
            <a:endParaRPr kumimoji="1"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 Li, T.; Xu, M.; Zhu, C.; Yang, R.; Wang, Z.; and Guan, Z. 2019. A Deep Learning Approach for Multi-Frame In-Loop Filter of HEVC.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IEEE Transactions on Image Processing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28(11): 5663–5678. 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[3]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Song, L.; Tang, X.; Zhang, W.; Yang, X.; and Xia, P. 2013. The SJTU 4K video sequence dataset. 34–35. doi:10.1109/ QoMEX.2013.6603201.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9392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647276"/>
            <a:ext cx="7886700" cy="15634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zh-CN" dirty="0">
                <a:latin typeface="Times" pitchFamily="2" charset="0"/>
              </a:rPr>
              <a:t>Thanks for listening</a:t>
            </a:r>
          </a:p>
          <a:p>
            <a:pPr marL="0" indent="0" algn="ctr">
              <a:buNone/>
            </a:pPr>
            <a:r>
              <a:rPr lang="en-US" altLang="zh-CN" dirty="0">
                <a:latin typeface="Times" pitchFamily="2" charset="0"/>
              </a:rPr>
              <a:t>Q &amp; A</a:t>
            </a:r>
            <a:endParaRPr lang="zh-CN" altLang="en-US" dirty="0">
              <a:latin typeface="Times" pitchFamily="2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D901131-441E-9346-99D2-4FE57F18F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381" y="3909097"/>
            <a:ext cx="1781238" cy="101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34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A5B40-1DC3-2A43-977F-3D4BC7F99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6B73BA-52EF-5444-9212-D2BA802B88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Deep neural network (DNN)-based image and video compression schemes have been emerged with encouraging rate-distortion efficiency</a:t>
            </a:r>
          </a:p>
          <a:p>
            <a:pPr lvl="1"/>
            <a:r>
              <a:rPr lang="en-US" dirty="0"/>
              <a:t>The end-to-end learnt image coding solution has outperformed the VTM10.0 intra when the loss is measured using MSE on a variety of databases.</a:t>
            </a:r>
          </a:p>
          <a:p>
            <a:pPr lvl="1"/>
            <a:r>
              <a:rPr lang="en-US" dirty="0"/>
              <a:t>The end-to-end learnt video coding approaches still cannot rival the VVC.</a:t>
            </a:r>
          </a:p>
          <a:p>
            <a:r>
              <a:rPr lang="en-US" dirty="0"/>
              <a:t>A majority of video products are already deployed with standard compliant codecs, we have envisioned that it would take time for the adoption of a complete DNN-based video codec.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06802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DBD833-929E-BA42-8257-D790794E6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Overall Pipeline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533114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DCS-based Video Coding: ↓ (in red) is for down- sampling , and ↑ (in red) is for up-sampling; E and D represent video encoder and decoder respectively.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9AEDE0C-1601-4D47-83AD-3A50B76A6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1358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F916664-A9DB-6549-815D-7068C712E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3420"/>
            <a:ext cx="9144000" cy="305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188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DBD833-929E-BA42-8257-D790794E6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Decomposition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533114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Decomposition: STFs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(intra frames) kept the same native frame size while TMFs (inter frames) downscaled to a lower spatial resolution (e.g., ¼ of the original resolution using bicubic) 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9AEDE0C-1601-4D47-83AD-3A50B76A6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1358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F916664-A9DB-6549-815D-7068C712E12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1903420"/>
            <a:ext cx="9144000" cy="305115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9A251CF-0AF3-D442-9FD1-D64E778BEE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67235"/>
          <a:stretch/>
        </p:blipFill>
        <p:spPr>
          <a:xfrm>
            <a:off x="-1" y="1903420"/>
            <a:ext cx="2996119" cy="305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04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DBD833-929E-BA42-8257-D790794E6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Compression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533114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Compression: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HEVC, VVC and emerging DNN-based video coding [1] can be used to compress the frames. STFs are intra coded, reconstructed, and downscaled to the same size as the TMFs for inter prediction reference.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9AEDE0C-1601-4D47-83AD-3A50B76A6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1358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F916664-A9DB-6549-815D-7068C712E12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1903420"/>
            <a:ext cx="9144000" cy="305115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9A251CF-0AF3-D442-9FD1-D64E778BEE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552" r="33618"/>
          <a:stretch/>
        </p:blipFill>
        <p:spPr>
          <a:xfrm>
            <a:off x="2976664" y="1903420"/>
            <a:ext cx="3093396" cy="305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47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DBD833-929E-BA42-8257-D790794E6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Synthesis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533114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Synthesis: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motion compensation network (MCN) and a non-local texture transfer </a:t>
            </a: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(NL-TTN) are utilized to generate the high-fidelity frame restoration with both </a:t>
            </a: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spatial details and temporal smoothness. 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9AEDE0C-1601-4D47-83AD-3A50B76A6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1358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F916664-A9DB-6549-815D-7068C712E12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1903420"/>
            <a:ext cx="9144000" cy="305115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9A251CF-0AF3-D442-9FD1-D64E778BEE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596"/>
          <a:stretch/>
        </p:blipFill>
        <p:spPr>
          <a:xfrm>
            <a:off x="6089514" y="1903420"/>
            <a:ext cx="3054485" cy="305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866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DBD833-929E-BA42-8257-D790794E6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MCN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5377839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motion compensation network (MCN): consist of a pyramid deformable convolution network-based multi-frame motion feature alignment and a separable temporal-channel-spatial attention-based motion feature aggregation.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9AEDE0C-1601-4D47-83AD-3A50B76A6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1358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B1C94B3-0AB8-DF42-8226-3E251D29C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117" y="1590262"/>
            <a:ext cx="6721765" cy="37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469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DBD833-929E-BA42-8257-D790794E6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537783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conditional convolution mechanism (CCM) 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9AEDE0C-1601-4D47-83AD-3A50B76A6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1358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0689C1C-FB7F-E042-992F-5E9CC4409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1760"/>
            <a:ext cx="9144000" cy="361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288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DBD833-929E-BA42-8257-D790794E6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NL-TTN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2" y="562579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non-local texture transfer network (NL-TTN): T denotes the transpose, U denotes the unfold and S denotes the index select. 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9AEDE0C-1601-4D47-83AD-3A50B76A6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1358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0CC4D36-2250-DD4A-BCA6-974906BE0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79" y="1566475"/>
            <a:ext cx="8278239" cy="403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50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紫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perSharing" id="{B11C07D4-40F5-7A49-B45E-1D8DDD74E885}" vid="{3142F86D-143C-5948-AA3D-AD0BC8D1BDE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主题​​</Template>
  <TotalTime>6757</TotalTime>
  <Words>868</Words>
  <Application>Microsoft Macintosh PowerPoint</Application>
  <PresentationFormat>On-screen Show (4:3)</PresentationFormat>
  <Paragraphs>164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 Unicode MS</vt:lpstr>
      <vt:lpstr>DengXian</vt:lpstr>
      <vt:lpstr>Arial</vt:lpstr>
      <vt:lpstr>Calibri</vt:lpstr>
      <vt:lpstr>Calibri Light</vt:lpstr>
      <vt:lpstr>Cambria Math</vt:lpstr>
      <vt:lpstr>Times</vt:lpstr>
      <vt:lpstr>Times New Roman</vt:lpstr>
      <vt:lpstr>Wingdings</vt:lpstr>
      <vt:lpstr>Office 主题​​</vt:lpstr>
      <vt:lpstr>Decomposition, Compression, Synthesis (DCS)-based Framework: A New Exploration on Video Coding</vt:lpstr>
      <vt:lpstr>Motivation</vt:lpstr>
      <vt:lpstr>Overall Pipeline</vt:lpstr>
      <vt:lpstr>Decomposition</vt:lpstr>
      <vt:lpstr>Compression</vt:lpstr>
      <vt:lpstr>Synthesis</vt:lpstr>
      <vt:lpstr>MCN</vt:lpstr>
      <vt:lpstr>CCM</vt:lpstr>
      <vt:lpstr>NL-TTN</vt:lpstr>
      <vt:lpstr>NL-TTN</vt:lpstr>
      <vt:lpstr>Training Details</vt:lpstr>
      <vt:lpstr>Evaluation</vt:lpstr>
      <vt:lpstr>Visualization</vt:lpstr>
      <vt:lpstr>Visualization</vt:lpstr>
      <vt:lpstr>Ablation Study</vt:lpstr>
      <vt:lpstr>Reference</vt:lpstr>
      <vt:lpstr>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CNN in Devices</dc:title>
  <dc:creator>Microsoft Office 用户</dc:creator>
  <cp:lastModifiedBy>Zhan Ma</cp:lastModifiedBy>
  <cp:revision>364</cp:revision>
  <dcterms:created xsi:type="dcterms:W3CDTF">2020-03-10T09:49:42Z</dcterms:created>
  <dcterms:modified xsi:type="dcterms:W3CDTF">2020-10-13T10:51:57Z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