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85" r:id="rId2"/>
    <p:sldId id="258" r:id="rId3"/>
    <p:sldId id="293" r:id="rId4"/>
    <p:sldId id="294" r:id="rId5"/>
    <p:sldId id="295" r:id="rId6"/>
    <p:sldId id="297" r:id="rId7"/>
    <p:sldId id="296" r:id="rId8"/>
    <p:sldId id="29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97" autoAdjust="0"/>
  </p:normalViewPr>
  <p:slideViewPr>
    <p:cSldViewPr snapToGrid="0">
      <p:cViewPr varScale="1">
        <p:scale>
          <a:sx n="129" d="100"/>
          <a:sy n="129" d="100"/>
        </p:scale>
        <p:origin x="559" y="6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621A2C-8021-4189-86A2-79EF2D3FC467}" type="datetimeFigureOut">
              <a:rPr lang="en-US" smtClean="0"/>
              <a:t>10/6/2020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7D9EF-C69F-4E04-802C-E9676449FB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570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B275A-ECFB-4E36-8746-5FC929C78D5E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26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0B3C6-F43D-4AC1-8BD5-54CD15F906FF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405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66472-C062-4DE0-9FE5-5FA04A956D36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46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0A467C-A731-432D-816D-A4923D88C924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782407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54C6B-032F-4815-926E-CB54C57724C3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06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4D4BE-B2DD-4DBD-A7C4-FCD585F51795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824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8859C-CD68-4560-A247-3F61E95C8A8B}" type="datetime1">
              <a:rPr lang="en-US" smtClean="0"/>
              <a:t>10/6/2020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1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4C0E5-A368-4279-9169-F4AC843F4FC3}" type="datetime1">
              <a:rPr lang="en-US" smtClean="0"/>
              <a:t>10/6/2020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6CEE2-D881-470E-B2E0-6A2D07823C8B}" type="datetime1">
              <a:rPr lang="en-US" smtClean="0"/>
              <a:t>10/6/2020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554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477C2-EEB3-4E25-B3A7-73767C8737A0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29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37D78-7BFF-4E57-BFC6-D3B14C557E60}" type="datetime1">
              <a:rPr lang="en-US" smtClean="0"/>
              <a:t>10/6/2020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98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F976D-01EC-424B-8A44-9E54ABC98200}" type="datetime1">
              <a:rPr lang="en-US" smtClean="0"/>
              <a:t>10/6/2020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3A438-5DC8-41A4-9383-E330C7EEA4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518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392891"/>
            <a:ext cx="11402060" cy="17132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JVET-T0094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AHG11: In-loop filtering based on neural network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10964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T.-C. Ma, W. Chen, X. Xiu, Y.-W. Chen, H.-J.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C.-W. </a:t>
            </a:r>
            <a:r>
              <a:rPr lang="en-US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Kuo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X. Wang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345D01-EB41-4A0E-930F-A2D244A9C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A539-2A4B-4F3E-9EC9-A03AD65CE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598"/>
            <a:ext cx="10515600" cy="792892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ACACD-0A69-4D24-8F52-CDB2B02D0B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226" y="938490"/>
            <a:ext cx="10515600" cy="4754342"/>
          </a:xfrm>
        </p:spPr>
        <p:txBody>
          <a:bodyPr/>
          <a:lstStyle/>
          <a:p>
            <a:r>
              <a:rPr lang="en-US" dirty="0"/>
              <a:t>Neural network (NN) based in-loop filter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Proposed NN filter placed </a:t>
            </a:r>
          </a:p>
          <a:p>
            <a:pPr marL="0" indent="0">
              <a:buNone/>
            </a:pPr>
            <a:r>
              <a:rPr lang="en-US" dirty="0"/>
              <a:t>   between de-blocking and SAO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69B36-77EB-4AE8-B61E-3E6D0278F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FFFA58-A80D-4988-AE2B-EDC79C4A4C7E}"/>
              </a:ext>
            </a:extLst>
          </p:cNvPr>
          <p:cNvSpPr/>
          <p:nvPr/>
        </p:nvSpPr>
        <p:spPr>
          <a:xfrm>
            <a:off x="1088152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Entropy Decode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91DA1F0-D71F-4BBB-9A8D-0B98EDCB4038}"/>
              </a:ext>
            </a:extLst>
          </p:cNvPr>
          <p:cNvSpPr/>
          <p:nvPr/>
        </p:nvSpPr>
        <p:spPr>
          <a:xfrm>
            <a:off x="2746992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Inv. Quant.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1F1830-E7F1-4208-A1E3-72240302806D}"/>
              </a:ext>
            </a:extLst>
          </p:cNvPr>
          <p:cNvSpPr/>
          <p:nvPr/>
        </p:nvSpPr>
        <p:spPr>
          <a:xfrm>
            <a:off x="4361265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Inv.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5B5D146-1CD7-4DAE-BCF1-E1102A98EAD4}"/>
              </a:ext>
            </a:extLst>
          </p:cNvPr>
          <p:cNvSpPr/>
          <p:nvPr/>
        </p:nvSpPr>
        <p:spPr>
          <a:xfrm>
            <a:off x="9527186" y="1733002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Memory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1F9767A-6ADE-4C28-9529-C3B8E3FEF6D3}"/>
                  </a:ext>
                </a:extLst>
              </p:cNvPr>
              <p:cNvSpPr/>
              <p:nvPr/>
            </p:nvSpPr>
            <p:spPr>
              <a:xfrm>
                <a:off x="6057900" y="1890652"/>
                <a:ext cx="457200" cy="457200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+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91F9767A-6ADE-4C28-9529-C3B8E3FEF6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7900" y="1890652"/>
                <a:ext cx="457200" cy="457200"/>
              </a:xfrm>
              <a:prstGeom prst="ellipse">
                <a:avLst/>
              </a:prstGeom>
              <a:blipFill>
                <a:blip r:embed="rId2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845FEBE3-4EF1-4C16-A5E1-C560716253C0}"/>
              </a:ext>
            </a:extLst>
          </p:cNvPr>
          <p:cNvSpPr/>
          <p:nvPr/>
        </p:nvSpPr>
        <p:spPr>
          <a:xfrm>
            <a:off x="5689801" y="2712596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Intra/Inter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 Sel.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94E955C-3DF0-4FC7-A569-CDEC2E1A8E91}"/>
              </a:ext>
            </a:extLst>
          </p:cNvPr>
          <p:cNvSpPr/>
          <p:nvPr/>
        </p:nvSpPr>
        <p:spPr>
          <a:xfrm>
            <a:off x="7372625" y="2708835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Intra Prediction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07BE0FC-BB94-4F3F-9955-340EB14EFC52}"/>
              </a:ext>
            </a:extLst>
          </p:cNvPr>
          <p:cNvSpPr/>
          <p:nvPr/>
        </p:nvSpPr>
        <p:spPr>
          <a:xfrm>
            <a:off x="7372625" y="4742067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Motion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Comp.</a:t>
            </a:r>
          </a:p>
        </p:txBody>
      </p: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2C2A5E08-2470-45F1-94F2-9D8E7720D7F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281549" y="2117631"/>
            <a:ext cx="465443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>
            <a:extLst>
              <a:ext uri="{FF2B5EF4-FFF2-40B4-BE49-F238E27FC236}">
                <a16:creationId xmlns:a16="http://schemas.microsoft.com/office/drawing/2014/main" id="{20262B99-1937-40C8-B97A-36120354B626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3940389" y="2117631"/>
            <a:ext cx="420876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>
            <a:extLst>
              <a:ext uri="{FF2B5EF4-FFF2-40B4-BE49-F238E27FC236}">
                <a16:creationId xmlns:a16="http://schemas.microsoft.com/office/drawing/2014/main" id="{0BF5B4DD-AEF4-45FA-BCB7-6C5D1D5B286F}"/>
              </a:ext>
            </a:extLst>
          </p:cNvPr>
          <p:cNvCxnSpPr>
            <a:cxnSpLocks/>
            <a:stCxn id="22" idx="0"/>
            <a:endCxn id="21" idx="4"/>
          </p:cNvCxnSpPr>
          <p:nvPr/>
        </p:nvCxnSpPr>
        <p:spPr>
          <a:xfrm flipV="1">
            <a:off x="6286500" y="2347852"/>
            <a:ext cx="0" cy="3647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655DF7DB-6EDD-4090-9FF5-2F517296C83B}"/>
              </a:ext>
            </a:extLst>
          </p:cNvPr>
          <p:cNvSpPr/>
          <p:nvPr/>
        </p:nvSpPr>
        <p:spPr>
          <a:xfrm>
            <a:off x="9527186" y="3450167"/>
            <a:ext cx="1193397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288F0CB8-A561-42C0-A36E-F7F1DCCE3F5A}"/>
              </a:ext>
            </a:extLst>
          </p:cNvPr>
          <p:cNvSpPr/>
          <p:nvPr/>
        </p:nvSpPr>
        <p:spPr>
          <a:xfrm>
            <a:off x="9527186" y="3952008"/>
            <a:ext cx="1193397" cy="288218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NN Filter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DFFF5DE-56BD-4850-BA35-9782E59D067D}"/>
              </a:ext>
            </a:extLst>
          </p:cNvPr>
          <p:cNvSpPr/>
          <p:nvPr/>
        </p:nvSpPr>
        <p:spPr>
          <a:xfrm>
            <a:off x="9527186" y="4453849"/>
            <a:ext cx="1193397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C743074-4727-46D8-B576-5FDA21EE9B7C}"/>
              </a:ext>
            </a:extLst>
          </p:cNvPr>
          <p:cNvSpPr/>
          <p:nvPr/>
        </p:nvSpPr>
        <p:spPr>
          <a:xfrm>
            <a:off x="9381997" y="4955689"/>
            <a:ext cx="1483775" cy="28821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ALF/CCALF</a:t>
            </a:r>
          </a:p>
        </p:txBody>
      </p:sp>
      <p:cxnSp>
        <p:nvCxnSpPr>
          <p:cNvPr id="164" name="Straight Arrow Connector 163">
            <a:extLst>
              <a:ext uri="{FF2B5EF4-FFF2-40B4-BE49-F238E27FC236}">
                <a16:creationId xmlns:a16="http://schemas.microsoft.com/office/drawing/2014/main" id="{981E7C24-2700-4E5D-9B17-33190CC432D1}"/>
              </a:ext>
            </a:extLst>
          </p:cNvPr>
          <p:cNvCxnSpPr>
            <a:cxnSpLocks/>
            <a:stCxn id="34" idx="2"/>
            <a:endCxn id="45" idx="0"/>
          </p:cNvCxnSpPr>
          <p:nvPr/>
        </p:nvCxnSpPr>
        <p:spPr>
          <a:xfrm>
            <a:off x="10123885" y="3738385"/>
            <a:ext cx="0" cy="2136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Arrow Connector 164">
            <a:extLst>
              <a:ext uri="{FF2B5EF4-FFF2-40B4-BE49-F238E27FC236}">
                <a16:creationId xmlns:a16="http://schemas.microsoft.com/office/drawing/2014/main" id="{F5471B32-E043-4685-BA6A-4F42F573F343}"/>
              </a:ext>
            </a:extLst>
          </p:cNvPr>
          <p:cNvCxnSpPr>
            <a:cxnSpLocks/>
            <a:stCxn id="45" idx="2"/>
            <a:endCxn id="47" idx="0"/>
          </p:cNvCxnSpPr>
          <p:nvPr/>
        </p:nvCxnSpPr>
        <p:spPr>
          <a:xfrm>
            <a:off x="10123885" y="4240226"/>
            <a:ext cx="0" cy="21362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Arrow Connector 165">
            <a:extLst>
              <a:ext uri="{FF2B5EF4-FFF2-40B4-BE49-F238E27FC236}">
                <a16:creationId xmlns:a16="http://schemas.microsoft.com/office/drawing/2014/main" id="{3FB7FCBD-8D5D-42D8-993E-116FFC73A9A8}"/>
              </a:ext>
            </a:extLst>
          </p:cNvPr>
          <p:cNvCxnSpPr>
            <a:cxnSpLocks/>
            <a:stCxn id="47" idx="2"/>
            <a:endCxn id="48" idx="0"/>
          </p:cNvCxnSpPr>
          <p:nvPr/>
        </p:nvCxnSpPr>
        <p:spPr>
          <a:xfrm>
            <a:off x="10123885" y="4742067"/>
            <a:ext cx="0" cy="21362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Arrow Connector 168">
            <a:extLst>
              <a:ext uri="{FF2B5EF4-FFF2-40B4-BE49-F238E27FC236}">
                <a16:creationId xmlns:a16="http://schemas.microsoft.com/office/drawing/2014/main" id="{C8A9932F-5271-448A-AAD2-D747ABB2E35C}"/>
              </a:ext>
            </a:extLst>
          </p:cNvPr>
          <p:cNvCxnSpPr>
            <a:cxnSpLocks/>
            <a:stCxn id="8" idx="3"/>
            <a:endCxn id="21" idx="2"/>
          </p:cNvCxnSpPr>
          <p:nvPr/>
        </p:nvCxnSpPr>
        <p:spPr>
          <a:xfrm>
            <a:off x="5554662" y="2117631"/>
            <a:ext cx="503238" cy="16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Straight Arrow Connector 182">
            <a:extLst>
              <a:ext uri="{FF2B5EF4-FFF2-40B4-BE49-F238E27FC236}">
                <a16:creationId xmlns:a16="http://schemas.microsoft.com/office/drawing/2014/main" id="{8F49A66F-C58A-4760-BA5A-95152441DACB}"/>
              </a:ext>
            </a:extLst>
          </p:cNvPr>
          <p:cNvCxnSpPr>
            <a:cxnSpLocks/>
            <a:stCxn id="21" idx="6"/>
            <a:endCxn id="20" idx="1"/>
          </p:cNvCxnSpPr>
          <p:nvPr/>
        </p:nvCxnSpPr>
        <p:spPr>
          <a:xfrm flipV="1">
            <a:off x="6515100" y="2117631"/>
            <a:ext cx="3012086" cy="162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7732ABE4-C47A-4759-921E-88A234ED94F4}"/>
              </a:ext>
            </a:extLst>
          </p:cNvPr>
          <p:cNvCxnSpPr>
            <a:cxnSpLocks/>
            <a:stCxn id="20" idx="2"/>
            <a:endCxn id="34" idx="0"/>
          </p:cNvCxnSpPr>
          <p:nvPr/>
        </p:nvCxnSpPr>
        <p:spPr>
          <a:xfrm>
            <a:off x="10123885" y="2502259"/>
            <a:ext cx="0" cy="94790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A4B4BD8A-6826-4840-AD5B-111BDA30EE8D}"/>
              </a:ext>
            </a:extLst>
          </p:cNvPr>
          <p:cNvSpPr/>
          <p:nvPr/>
        </p:nvSpPr>
        <p:spPr>
          <a:xfrm>
            <a:off x="9527404" y="5596421"/>
            <a:ext cx="1193397" cy="76925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Pic.</a:t>
            </a:r>
          </a:p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Buffer</a:t>
            </a:r>
          </a:p>
        </p:txBody>
      </p: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038D3101-E239-4C65-9E11-30583B4011EA}"/>
              </a:ext>
            </a:extLst>
          </p:cNvPr>
          <p:cNvCxnSpPr>
            <a:cxnSpLocks/>
            <a:stCxn id="48" idx="2"/>
            <a:endCxn id="85" idx="0"/>
          </p:cNvCxnSpPr>
          <p:nvPr/>
        </p:nvCxnSpPr>
        <p:spPr>
          <a:xfrm>
            <a:off x="10123885" y="5243907"/>
            <a:ext cx="218" cy="35251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Connector: Elbow 186">
            <a:extLst>
              <a:ext uri="{FF2B5EF4-FFF2-40B4-BE49-F238E27FC236}">
                <a16:creationId xmlns:a16="http://schemas.microsoft.com/office/drawing/2014/main" id="{5AF24A60-703E-42D7-8682-2C80F944E854}"/>
              </a:ext>
            </a:extLst>
          </p:cNvPr>
          <p:cNvCxnSpPr>
            <a:cxnSpLocks/>
            <a:stCxn id="85" idx="1"/>
            <a:endCxn id="24" idx="2"/>
          </p:cNvCxnSpPr>
          <p:nvPr/>
        </p:nvCxnSpPr>
        <p:spPr>
          <a:xfrm rot="10800000">
            <a:off x="7969324" y="5511324"/>
            <a:ext cx="1558080" cy="469726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Connector: Elbow 189">
            <a:extLst>
              <a:ext uri="{FF2B5EF4-FFF2-40B4-BE49-F238E27FC236}">
                <a16:creationId xmlns:a16="http://schemas.microsoft.com/office/drawing/2014/main" id="{CD9A4842-AB21-4298-8000-78E4E3900117}"/>
              </a:ext>
            </a:extLst>
          </p:cNvPr>
          <p:cNvCxnSpPr>
            <a:cxnSpLocks/>
            <a:stCxn id="20" idx="2"/>
            <a:endCxn id="23" idx="3"/>
          </p:cNvCxnSpPr>
          <p:nvPr/>
        </p:nvCxnSpPr>
        <p:spPr>
          <a:xfrm rot="5400000">
            <a:off x="9049352" y="2018930"/>
            <a:ext cx="591205" cy="1557863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Arrow Connector 192">
            <a:extLst>
              <a:ext uri="{FF2B5EF4-FFF2-40B4-BE49-F238E27FC236}">
                <a16:creationId xmlns:a16="http://schemas.microsoft.com/office/drawing/2014/main" id="{C7E31307-EC47-46E0-9CF6-7CC9A18C4738}"/>
              </a:ext>
            </a:extLst>
          </p:cNvPr>
          <p:cNvCxnSpPr>
            <a:cxnSpLocks/>
            <a:stCxn id="23" idx="1"/>
            <a:endCxn id="22" idx="3"/>
          </p:cNvCxnSpPr>
          <p:nvPr/>
        </p:nvCxnSpPr>
        <p:spPr>
          <a:xfrm flipH="1">
            <a:off x="6883198" y="3093464"/>
            <a:ext cx="489427" cy="376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Connector: Elbow 195">
            <a:extLst>
              <a:ext uri="{FF2B5EF4-FFF2-40B4-BE49-F238E27FC236}">
                <a16:creationId xmlns:a16="http://schemas.microsoft.com/office/drawing/2014/main" id="{3A9E8B40-5D57-4D01-B177-51250820ECB4}"/>
              </a:ext>
            </a:extLst>
          </p:cNvPr>
          <p:cNvCxnSpPr>
            <a:cxnSpLocks/>
            <a:stCxn id="24" idx="1"/>
            <a:endCxn id="22" idx="2"/>
          </p:cNvCxnSpPr>
          <p:nvPr/>
        </p:nvCxnSpPr>
        <p:spPr>
          <a:xfrm rot="10800000">
            <a:off x="6286501" y="3481854"/>
            <a:ext cx="1086125" cy="1644843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Arrow Connector 212">
            <a:extLst>
              <a:ext uri="{FF2B5EF4-FFF2-40B4-BE49-F238E27FC236}">
                <a16:creationId xmlns:a16="http://schemas.microsoft.com/office/drawing/2014/main" id="{D92C0636-374E-42C0-959D-BE9757F5DBC0}"/>
              </a:ext>
            </a:extLst>
          </p:cNvPr>
          <p:cNvCxnSpPr>
            <a:cxnSpLocks/>
            <a:stCxn id="85" idx="3"/>
          </p:cNvCxnSpPr>
          <p:nvPr/>
        </p:nvCxnSpPr>
        <p:spPr>
          <a:xfrm>
            <a:off x="10720801" y="5981050"/>
            <a:ext cx="364248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TextBox 217">
            <a:extLst>
              <a:ext uri="{FF2B5EF4-FFF2-40B4-BE49-F238E27FC236}">
                <a16:creationId xmlns:a16="http://schemas.microsoft.com/office/drawing/2014/main" id="{C017F188-C764-41FF-A46C-C277A8866D04}"/>
              </a:ext>
            </a:extLst>
          </p:cNvPr>
          <p:cNvSpPr txBox="1"/>
          <p:nvPr/>
        </p:nvSpPr>
        <p:spPr>
          <a:xfrm>
            <a:off x="83189" y="1343069"/>
            <a:ext cx="12418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Bitstream</a:t>
            </a:r>
          </a:p>
        </p:txBody>
      </p:sp>
      <p:cxnSp>
        <p:nvCxnSpPr>
          <p:cNvPr id="220" name="Connector: Elbow 219">
            <a:extLst>
              <a:ext uri="{FF2B5EF4-FFF2-40B4-BE49-F238E27FC236}">
                <a16:creationId xmlns:a16="http://schemas.microsoft.com/office/drawing/2014/main" id="{E9A4AF61-C06F-46DC-B591-F8618B83A9AB}"/>
              </a:ext>
            </a:extLst>
          </p:cNvPr>
          <p:cNvCxnSpPr>
            <a:cxnSpLocks/>
            <a:stCxn id="218" idx="2"/>
            <a:endCxn id="5" idx="1"/>
          </p:cNvCxnSpPr>
          <p:nvPr/>
        </p:nvCxnSpPr>
        <p:spPr>
          <a:xfrm rot="16200000" flipH="1">
            <a:off x="693512" y="1722991"/>
            <a:ext cx="405230" cy="384050"/>
          </a:xfrm>
          <a:prstGeom prst="bentConnector2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438B93AC-2D8F-419C-84BD-FB639A106B2A}"/>
              </a:ext>
            </a:extLst>
          </p:cNvPr>
          <p:cNvSpPr txBox="1"/>
          <p:nvPr/>
        </p:nvSpPr>
        <p:spPr>
          <a:xfrm>
            <a:off x="10828939" y="5657883"/>
            <a:ext cx="12418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</a:p>
          <a:p>
            <a:pPr algn="ctr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Out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5690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945834-BC67-4CE3-AEF4-420C79B37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2108"/>
          </a:xfrm>
        </p:spPr>
        <p:txBody>
          <a:bodyPr/>
          <a:lstStyle/>
          <a:p>
            <a:r>
              <a:rPr lang="en-US" dirty="0"/>
              <a:t>Proposed NN in-loop filter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41F817-FBFB-425F-94EE-04090D2E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3</a:t>
            </a:fld>
            <a:endParaRPr lang="en-US"/>
          </a:p>
        </p:txBody>
      </p:sp>
      <p:pic>
        <p:nvPicPr>
          <p:cNvPr id="103" name="Picture 102">
            <a:extLst>
              <a:ext uri="{FF2B5EF4-FFF2-40B4-BE49-F238E27FC236}">
                <a16:creationId xmlns:a16="http://schemas.microsoft.com/office/drawing/2014/main" id="{577F5909-0BAA-4ACC-8323-AA6E468C0E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52" y="3122813"/>
            <a:ext cx="6742502" cy="2634519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1C3B4AE-F3DF-4E6E-8CF8-B3CEFA0795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3187807"/>
            <a:ext cx="2032803" cy="2122110"/>
          </a:xfrm>
          <a:prstGeom prst="rect">
            <a:avLst/>
          </a:prstGeom>
        </p:spPr>
      </p:pic>
      <p:sp>
        <p:nvSpPr>
          <p:cNvPr id="106" name="Content Placeholder 2">
            <a:extLst>
              <a:ext uri="{FF2B5EF4-FFF2-40B4-BE49-F238E27FC236}">
                <a16:creationId xmlns:a16="http://schemas.microsoft.com/office/drawing/2014/main" id="{70789CA5-8CAE-49A9-B116-52C294C0D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4600"/>
            <a:ext cx="10515600" cy="4932363"/>
          </a:xfrm>
        </p:spPr>
        <p:txBody>
          <a:bodyPr/>
          <a:lstStyle/>
          <a:p>
            <a:r>
              <a:rPr lang="en-US" dirty="0"/>
              <a:t>One NN filter for both luma and chroma samples</a:t>
            </a:r>
          </a:p>
          <a:p>
            <a:r>
              <a:rPr lang="en-US" dirty="0"/>
              <a:t>N and K is set equal to 20 and 64, respectively</a:t>
            </a:r>
          </a:p>
        </p:txBody>
      </p:sp>
    </p:spTree>
    <p:extLst>
      <p:ext uri="{BB962C8B-B14F-4D97-AF65-F5344CB8AC3E}">
        <p14:creationId xmlns:p14="http://schemas.microsoft.com/office/powerpoint/2010/main" val="402131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72343-0EAB-4B9A-A269-2C16D8011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3EB46-70B8-4939-9F85-E89AC94BAB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set : DIV2k training set, 800 images are converted to YUV420</a:t>
            </a:r>
          </a:p>
          <a:p>
            <a:r>
              <a:rPr lang="en-US" dirty="0"/>
              <a:t>QP : 22, 27, 32, 37</a:t>
            </a:r>
          </a:p>
          <a:p>
            <a:r>
              <a:rPr lang="en-US" dirty="0"/>
              <a:t>VTM9.0 reconstructed images are split into 128x128 sub-images</a:t>
            </a:r>
          </a:p>
          <a:p>
            <a:r>
              <a:rPr lang="en-US" dirty="0"/>
              <a:t>Batch size : 8</a:t>
            </a:r>
          </a:p>
          <a:p>
            <a:r>
              <a:rPr lang="en-US" dirty="0"/>
              <a:t>Epoch : 20</a:t>
            </a:r>
          </a:p>
          <a:p>
            <a:r>
              <a:rPr lang="en-US" dirty="0"/>
              <a:t>Machine learning library: </a:t>
            </a:r>
            <a:r>
              <a:rPr lang="en-US" dirty="0" err="1"/>
              <a:t>pytorch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552C8C-6D31-4D18-BFA3-F15582566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05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912146E-222A-45D2-8F00-1DA499FBAF58}"/>
              </a:ext>
            </a:extLst>
          </p:cNvPr>
          <p:cNvSpPr txBox="1">
            <a:spLocks/>
          </p:cNvSpPr>
          <p:nvPr/>
        </p:nvSpPr>
        <p:spPr>
          <a:xfrm>
            <a:off x="838200" y="1240367"/>
            <a:ext cx="10515600" cy="49365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Anchor: VTM9.0</a:t>
            </a:r>
          </a:p>
          <a:p>
            <a:r>
              <a:rPr lang="en-US" dirty="0"/>
              <a:t>Only the frame in first 2 intra period are used for each sequence</a:t>
            </a:r>
          </a:p>
          <a:p>
            <a:r>
              <a:rPr lang="en-US" dirty="0"/>
              <a:t>Both anchor and test are generated in CPU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4C9F8C-35B9-45C3-AF7E-944370C79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89256"/>
            <a:ext cx="10515600" cy="745278"/>
          </a:xfrm>
        </p:spPr>
        <p:txBody>
          <a:bodyPr/>
          <a:lstStyle/>
          <a:p>
            <a:r>
              <a:rPr lang="en-US" dirty="0"/>
              <a:t>Simulation Result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DC498C1-2347-4E6B-B31D-BF27FD66E1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280408"/>
              </p:ext>
            </p:extLst>
          </p:nvPr>
        </p:nvGraphicFramePr>
        <p:xfrm>
          <a:off x="211348" y="3054453"/>
          <a:ext cx="6134421" cy="2962756"/>
        </p:xfrm>
        <a:graphic>
          <a:graphicData uri="http://schemas.openxmlformats.org/drawingml/2006/table">
            <a:tbl>
              <a:tblPr firstRow="1" firstCol="1" bandRow="1"/>
              <a:tblGrid>
                <a:gridCol w="1437001">
                  <a:extLst>
                    <a:ext uri="{9D8B030D-6E8A-4147-A177-3AD203B41FA5}">
                      <a16:colId xmlns:a16="http://schemas.microsoft.com/office/drawing/2014/main" val="1648837560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276770613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1075006498"/>
                    </a:ext>
                  </a:extLst>
                </a:gridCol>
                <a:gridCol w="982244">
                  <a:extLst>
                    <a:ext uri="{9D8B030D-6E8A-4147-A177-3AD203B41FA5}">
                      <a16:colId xmlns:a16="http://schemas.microsoft.com/office/drawing/2014/main" val="3139225321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2990754020"/>
                    </a:ext>
                  </a:extLst>
                </a:gridCol>
                <a:gridCol w="928794">
                  <a:extLst>
                    <a:ext uri="{9D8B030D-6E8A-4147-A177-3AD203B41FA5}">
                      <a16:colId xmlns:a16="http://schemas.microsoft.com/office/drawing/2014/main" val="1826962319"/>
                    </a:ext>
                  </a:extLst>
                </a:gridCol>
              </a:tblGrid>
              <a:tr h="397892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8592215"/>
                  </a:ext>
                </a:extLst>
              </a:tr>
              <a:tr h="464208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VTM9.0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045395"/>
                  </a:ext>
                </a:extLst>
              </a:tr>
              <a:tr h="119761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445182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-3.61%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1901%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996565%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7111936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-4.14%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-16.62%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743219%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10501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-17.88%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-18.15%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785819%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6859915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-19.18%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-20.71%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478%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563704%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4298237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-7.03%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-16.81%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-15.94%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939230%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34044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-4.99%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-16.39%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-17.34%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875%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775056%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729848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-6.64%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-18.22%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-21.60%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644479%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190982"/>
                  </a:ext>
                </a:extLst>
              </a:tr>
              <a:tr h="23210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-3.29%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-15.75%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-15.50%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430%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700323%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873986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767AFC-7621-4F70-9F74-F4C058722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8DD9D60-1BB4-4013-A166-2CB208DA5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465313"/>
              </p:ext>
            </p:extLst>
          </p:nvPr>
        </p:nvGraphicFramePr>
        <p:xfrm>
          <a:off x="6413501" y="3054456"/>
          <a:ext cx="5778499" cy="3070860"/>
        </p:xfrm>
        <a:graphic>
          <a:graphicData uri="http://schemas.openxmlformats.org/drawingml/2006/table">
            <a:tbl>
              <a:tblPr firstRow="1" firstCol="1" bandRow="1"/>
              <a:tblGrid>
                <a:gridCol w="1342695">
                  <a:extLst>
                    <a:ext uri="{9D8B030D-6E8A-4147-A177-3AD203B41FA5}">
                      <a16:colId xmlns:a16="http://schemas.microsoft.com/office/drawing/2014/main" val="2975207534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4066069675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1143113915"/>
                    </a:ext>
                  </a:extLst>
                </a:gridCol>
                <a:gridCol w="917781">
                  <a:extLst>
                    <a:ext uri="{9D8B030D-6E8A-4147-A177-3AD203B41FA5}">
                      <a16:colId xmlns:a16="http://schemas.microsoft.com/office/drawing/2014/main" val="4180150685"/>
                    </a:ext>
                  </a:extLst>
                </a:gridCol>
                <a:gridCol w="867839">
                  <a:extLst>
                    <a:ext uri="{9D8B030D-6E8A-4147-A177-3AD203B41FA5}">
                      <a16:colId xmlns:a16="http://schemas.microsoft.com/office/drawing/2014/main" val="2716639122"/>
                    </a:ext>
                  </a:extLst>
                </a:gridCol>
                <a:gridCol w="914506">
                  <a:extLst>
                    <a:ext uri="{9D8B030D-6E8A-4147-A177-3AD203B41FA5}">
                      <a16:colId xmlns:a16="http://schemas.microsoft.com/office/drawing/2014/main" val="4206734741"/>
                    </a:ext>
                  </a:extLst>
                </a:gridCol>
              </a:tblGrid>
              <a:tr h="340042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010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VTM9.0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943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689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-13.03%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866536%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205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-4.48%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-18.40%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-18.85%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506881%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521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-22.21%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702260%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217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-19.09%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-16.99%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1000062%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7818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9477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-3.92%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-18.09%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-16.93%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193%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754013%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433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-3.80%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-19.34%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-18.37%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641745%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97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-1.91%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-11.57%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-11.72%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278%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</a:rPr>
                        <a:t>596299%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942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62457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6E0046F-3568-499A-85B6-C393E06221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9168890"/>
              </p:ext>
            </p:extLst>
          </p:nvPr>
        </p:nvGraphicFramePr>
        <p:xfrm>
          <a:off x="1968501" y="911225"/>
          <a:ext cx="8665631" cy="4566920"/>
        </p:xfrm>
        <a:graphic>
          <a:graphicData uri="http://schemas.openxmlformats.org/drawingml/2006/table">
            <a:tbl>
              <a:tblPr firstRow="1" firstCol="1" bandRow="1"/>
              <a:tblGrid>
                <a:gridCol w="1797795">
                  <a:extLst>
                    <a:ext uri="{9D8B030D-6E8A-4147-A177-3AD203B41FA5}">
                      <a16:colId xmlns:a16="http://schemas.microsoft.com/office/drawing/2014/main" val="92810413"/>
                    </a:ext>
                  </a:extLst>
                </a:gridCol>
                <a:gridCol w="3433918">
                  <a:extLst>
                    <a:ext uri="{9D8B030D-6E8A-4147-A177-3AD203B41FA5}">
                      <a16:colId xmlns:a16="http://schemas.microsoft.com/office/drawing/2014/main" val="3166902790"/>
                    </a:ext>
                  </a:extLst>
                </a:gridCol>
                <a:gridCol w="3433918">
                  <a:extLst>
                    <a:ext uri="{9D8B030D-6E8A-4147-A177-3AD203B41FA5}">
                      <a16:colId xmlns:a16="http://schemas.microsoft.com/office/drawing/2014/main" val="3875921837"/>
                    </a:ext>
                  </a:extLst>
                </a:gridCol>
              </a:tblGrid>
              <a:tr h="206830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Network Information in Training Stage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65316519"/>
                  </a:ext>
                </a:extLst>
              </a:tr>
              <a:tr h="624119">
                <a:tc rowSpan="11"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 environment: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CPU: </a:t>
                      </a:r>
                      <a:r>
                        <a:rPr lang="pt-B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Intel(R) Xeon(R) Gold 5120 CPU @ 2.20GHz, 40GB memory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GPU: NVIDIA GeForce RTX 2080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9512795"/>
                  </a:ext>
                </a:extLst>
              </a:tr>
              <a:tr h="6415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Ubuntu 16.04.6</a:t>
                      </a:r>
                    </a:p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CUDA Version:10.2, Driver Version: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430.14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3643207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Framework: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Pytorch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1.4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49194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31774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Epoch: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400668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Batch size: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8066584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382150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time: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158434"/>
                  </a:ext>
                </a:extLst>
              </a:tr>
              <a:tr h="1741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0336372"/>
                  </a:ext>
                </a:extLst>
              </a:tr>
              <a:tr h="20683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Training data information: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DIV2K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698800"/>
                  </a:ext>
                </a:extLst>
              </a:tr>
              <a:tr h="3483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Configurations for generating compressed training data (if different to VTM CTC):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QP values: 22, 27, 32, 37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4963" marR="6496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576659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9C3463-9295-48D8-8718-FD51AF0DD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57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92F35ADF-430F-4B26-B48A-16F34460EA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387129"/>
              </p:ext>
            </p:extLst>
          </p:nvPr>
        </p:nvGraphicFramePr>
        <p:xfrm>
          <a:off x="2726267" y="584822"/>
          <a:ext cx="7505701" cy="4385592"/>
        </p:xfrm>
        <a:graphic>
          <a:graphicData uri="http://schemas.openxmlformats.org/drawingml/2006/table">
            <a:tbl>
              <a:tblPr firstRow="1" firstCol="1" bandRow="1"/>
              <a:tblGrid>
                <a:gridCol w="1557153">
                  <a:extLst>
                    <a:ext uri="{9D8B030D-6E8A-4147-A177-3AD203B41FA5}">
                      <a16:colId xmlns:a16="http://schemas.microsoft.com/office/drawing/2014/main" val="2552733177"/>
                    </a:ext>
                  </a:extLst>
                </a:gridCol>
                <a:gridCol w="2974274">
                  <a:extLst>
                    <a:ext uri="{9D8B030D-6E8A-4147-A177-3AD203B41FA5}">
                      <a16:colId xmlns:a16="http://schemas.microsoft.com/office/drawing/2014/main" val="3764954948"/>
                    </a:ext>
                  </a:extLst>
                </a:gridCol>
                <a:gridCol w="2974274">
                  <a:extLst>
                    <a:ext uri="{9D8B030D-6E8A-4147-A177-3AD203B41FA5}">
                      <a16:colId xmlns:a16="http://schemas.microsoft.com/office/drawing/2014/main" val="3022469513"/>
                    </a:ext>
                  </a:extLst>
                </a:gridCol>
              </a:tblGrid>
              <a:tr h="301059"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Network Information in Inference Stage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376618"/>
                  </a:ext>
                </a:extLst>
              </a:tr>
              <a:tr h="654936">
                <a:tc rowSpan="1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Mandatory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HW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pt-BR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Intel(R) Xeon(R) CPU E5-2680 v4 @ 2.40GHz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No GPU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52925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SW environment: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CentOS Linux 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165637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Framework: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Libtorch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 1.5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447672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28319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 Conv.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46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4569074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Total FC Layers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4992070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Total Parameter Number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1,554,579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285271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Parameter Precision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32(F)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9016066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Memory Parameter (MB)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5.93 MB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766671"/>
                  </a:ext>
                </a:extLst>
              </a:tr>
              <a:tr h="2535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Memory Temp (MB)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 (input size 128x128)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0926492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MAC (Giga)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 (input size 128x128)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480983"/>
                  </a:ext>
                </a:extLst>
              </a:tr>
              <a:tr h="3010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341711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046E88-166C-4346-A39B-ED44AFE32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3A438-5DC8-41A4-9383-E330C7EEA4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58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kwai_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wai_theme" id="{EF3B80D8-6EF9-4AAD-B8E7-5C535FAF6F73}" vid="{3003E7CE-88D1-4D25-9F6C-EDE32391F2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kwai_theme</Template>
  <TotalTime>17629</TotalTime>
  <Words>649</Words>
  <Application>Microsoft Office PowerPoint</Application>
  <PresentationFormat>Widescreen</PresentationFormat>
  <Paragraphs>232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Source Han Sans CN Light</vt:lpstr>
      <vt:lpstr>Arial</vt:lpstr>
      <vt:lpstr>Calibri</vt:lpstr>
      <vt:lpstr>Calibri Light</vt:lpstr>
      <vt:lpstr>Cambria Math</vt:lpstr>
      <vt:lpstr>Times New Roman</vt:lpstr>
      <vt:lpstr>kwai_theme</vt:lpstr>
      <vt:lpstr>PowerPoint Presentation</vt:lpstr>
      <vt:lpstr>Introduction</vt:lpstr>
      <vt:lpstr>Proposed NN in-loop filter</vt:lpstr>
      <vt:lpstr>Training Process</vt:lpstr>
      <vt:lpstr>Simulation Result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宗銓 馬</dc:creator>
  <cp:lastModifiedBy>Tsung-chuan Ma</cp:lastModifiedBy>
  <cp:revision>119</cp:revision>
  <dcterms:created xsi:type="dcterms:W3CDTF">2019-03-04T22:04:46Z</dcterms:created>
  <dcterms:modified xsi:type="dcterms:W3CDTF">2020-10-13T07:34:16Z</dcterms:modified>
</cp:coreProperties>
</file>