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0">
  <p:sldMasterIdLst>
    <p:sldMasterId id="2147483672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62" r:id="rId4"/>
    <p:sldId id="259" r:id="rId5"/>
    <p:sldId id="264" r:id="rId6"/>
    <p:sldId id="263" r:id="rId7"/>
  </p:sldIdLst>
  <p:sldSz cx="12192000" cy="6858000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daniyoshitaka" initials="k" lastIdx="2" clrIdx="0">
    <p:extLst>
      <p:ext uri="{19B8F6BF-5375-455C-9EA6-DF929625EA0E}">
        <p15:presenceInfo xmlns:p15="http://schemas.microsoft.com/office/powerpoint/2012/main" userId="kidaniyoshitak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ECFF"/>
    <a:srgbClr val="99FF99"/>
    <a:srgbClr val="B9E4FF"/>
    <a:srgbClr val="D5DFFB"/>
    <a:srgbClr val="D7D7E5"/>
    <a:srgbClr val="C3C3D7"/>
    <a:srgbClr val="BEBED4"/>
    <a:srgbClr val="64649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0505E3EF-67EA-436B-97B2-0124C06EBD24}" styleName="中間スタイル 4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2833802-FEF1-4C79-8D5D-14CF1EAF98D9}" styleName="淡色スタイル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12C8C85-51F0-491E-9774-3900AFEF0FD7}" styleName="淡色スタイル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93D81CF-94F2-401A-BA57-92F5A7B2D0C5}" styleName="スタイル (中間)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77059" autoAdjust="0"/>
  </p:normalViewPr>
  <p:slideViewPr>
    <p:cSldViewPr>
      <p:cViewPr>
        <p:scale>
          <a:sx n="75" d="100"/>
          <a:sy n="75" d="100"/>
        </p:scale>
        <p:origin x="1938" y="12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75" d="100"/>
        <a:sy n="7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898866AA-18BF-4B89-BCE1-A24A7808011A}" type="datetimeFigureOut">
              <a:rPr kumimoji="1" lang="ja-JP" altLang="en-US" smtClean="0"/>
              <a:pPr/>
              <a:t>2020/10/8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8847E3EF-7A54-414E-B94D-5899260002E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25361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49956" y="1"/>
            <a:ext cx="2946135" cy="496253"/>
          </a:xfrm>
          <a:prstGeom prst="rect">
            <a:avLst/>
          </a:prstGeom>
        </p:spPr>
        <p:txBody>
          <a:bodyPr vert="horz" lIns="91302" tIns="45652" rIns="91302" bIns="45652" rtlCol="0"/>
          <a:lstStyle>
            <a:lvl1pPr algn="r">
              <a:defRPr sz="1200"/>
            </a:lvl1pPr>
          </a:lstStyle>
          <a:p>
            <a:fld id="{4333C07C-2DC1-49FF-80DF-BF99CF460423}" type="datetimeFigureOut">
              <a:rPr kumimoji="1" lang="ja-JP" altLang="en-US" smtClean="0"/>
              <a:pPr/>
              <a:t>2020/10/8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4538"/>
            <a:ext cx="6615113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02" tIns="45652" rIns="91302" bIns="45652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0246" y="4715193"/>
            <a:ext cx="5437187" cy="4466274"/>
          </a:xfrm>
          <a:prstGeom prst="rect">
            <a:avLst/>
          </a:prstGeom>
        </p:spPr>
        <p:txBody>
          <a:bodyPr vert="horz" lIns="91302" tIns="45652" rIns="91302" bIns="45652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49956" y="9428801"/>
            <a:ext cx="2946135" cy="496252"/>
          </a:xfrm>
          <a:prstGeom prst="rect">
            <a:avLst/>
          </a:prstGeom>
        </p:spPr>
        <p:txBody>
          <a:bodyPr vert="horz" lIns="91302" tIns="45652" rIns="91302" bIns="45652" rtlCol="0" anchor="b"/>
          <a:lstStyle>
            <a:lvl1pPr algn="r">
              <a:defRPr sz="1200"/>
            </a:lvl1pPr>
          </a:lstStyle>
          <a:p>
            <a:fld id="{C2313C58-A294-46CD-87E2-FAD27896B76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85271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線コネクタ 11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正方形/長方形 12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4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6" name="図 1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7" name="Subtitle 2"/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6858000" cy="1443852"/>
          </a:xfrm>
        </p:spPr>
        <p:txBody>
          <a:bodyPr/>
          <a:lstStyle>
            <a:lvl1pPr marL="0" indent="0" algn="l">
              <a:buNone/>
              <a:defRPr sz="2400" b="1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1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コンテンツ プレースホルダー 2"/>
          <p:cNvSpPr>
            <a:spLocks noGrp="1"/>
          </p:cNvSpPr>
          <p:nvPr>
            <p:ph idx="1"/>
          </p:nvPr>
        </p:nvSpPr>
        <p:spPr bwMode="gray">
          <a:xfrm>
            <a:off x="336629" y="1048121"/>
            <a:ext cx="11520011" cy="527648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n"/>
              <a:defRPr sz="2267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 marL="613255" indent="-310235">
              <a:buClr>
                <a:schemeClr val="tx1"/>
              </a:buClr>
              <a:buFont typeface="Wingdings" panose="05000000000000000000" pitchFamily="2" charset="2"/>
              <a:buChar char="l"/>
              <a:defRPr sz="2000" b="1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 marL="817072" indent="-203818">
              <a:buClr>
                <a:schemeClr val="tx1"/>
              </a:buClr>
              <a:defRPr sz="1867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 marL="1019085" indent="-202014">
              <a:buClr>
                <a:schemeClr val="tx1"/>
              </a:buClr>
              <a:defRPr sz="1600">
                <a:solidFill>
                  <a:schemeClr val="tx1"/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 marL="1221097" indent="-202014">
              <a:defRPr sz="1600"/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49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線コネクタ 6"/>
          <p:cNvCxnSpPr/>
          <p:nvPr userDrawn="1"/>
        </p:nvCxnSpPr>
        <p:spPr bwMode="gray">
          <a:xfrm>
            <a:off x="0" y="3813949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正方形/長方形 7"/>
          <p:cNvSpPr/>
          <p:nvPr userDrawn="1"/>
        </p:nvSpPr>
        <p:spPr bwMode="gray">
          <a:xfrm>
            <a:off x="0" y="-1"/>
            <a:ext cx="152400" cy="3813949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1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タイトル 1"/>
          <p:cNvSpPr>
            <a:spLocks noGrp="1"/>
          </p:cNvSpPr>
          <p:nvPr>
            <p:ph type="ctrTitle"/>
          </p:nvPr>
        </p:nvSpPr>
        <p:spPr>
          <a:xfrm>
            <a:off x="347620" y="2280426"/>
            <a:ext cx="11499120" cy="1470025"/>
          </a:xfrm>
        </p:spPr>
        <p:txBody>
          <a:bodyPr anchor="b">
            <a:normAutofit/>
          </a:bodyPr>
          <a:lstStyle>
            <a:lvl1pPr algn="l">
              <a:defRPr sz="4000" b="1">
                <a:latin typeface="Tahoma" panose="020B0604030504040204" pitchFamily="34" charset="0"/>
                <a:ea typeface="メイリオ" panose="020B0604030504040204" pitchFamily="50" charset="-128"/>
                <a:cs typeface="Tahoma" panose="020B060403050404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70729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3562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78817559-BB6D-4C96-94D1-43E03D71EB93}" type="datetime1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2020/10/8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Ta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  <a:latin typeface="Ta"/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053548"/>
            <a:ext cx="5651876" cy="5260016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Ta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  <a:latin typeface="Ta"/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  <a:latin typeface="Ta"/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  <a:latin typeface="Ta"/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962457765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つのコンテンツ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36629" y="60626"/>
            <a:ext cx="10725623" cy="570732"/>
          </a:xfrm>
        </p:spPr>
        <p:txBody>
          <a:bodyPr anchor="b" anchorCtr="0">
            <a:normAutofit/>
          </a:bodyPr>
          <a:lstStyle>
            <a:lvl1pPr algn="l">
              <a:defRPr sz="2667" b="1">
                <a:latin typeface="メイリオ" panose="020B0604030504040204" pitchFamily="50" charset="-128"/>
                <a:ea typeface="メイリオ" panose="020B0604030504040204" pitchFamily="50" charset="-128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9" name="直線コネクタ 8"/>
          <p:cNvCxnSpPr/>
          <p:nvPr userDrawn="1"/>
        </p:nvCxnSpPr>
        <p:spPr bwMode="gray">
          <a:xfrm>
            <a:off x="0" y="648296"/>
            <a:ext cx="12192000" cy="0"/>
          </a:xfrm>
          <a:prstGeom prst="line">
            <a:avLst/>
          </a:prstGeom>
          <a:ln>
            <a:solidFill>
              <a:srgbClr val="0A28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/>
          <p:cNvSpPr/>
          <p:nvPr userDrawn="1"/>
        </p:nvSpPr>
        <p:spPr bwMode="gray">
          <a:xfrm>
            <a:off x="0" y="6"/>
            <a:ext cx="242373" cy="648291"/>
          </a:xfrm>
          <a:prstGeom prst="rect">
            <a:avLst/>
          </a:prstGeom>
          <a:solidFill>
            <a:srgbClr val="0A28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900" tIns="51951" rIns="103900" bIns="51951" rtlCol="0" anchor="ctr"/>
          <a:lstStyle/>
          <a:p>
            <a:pPr algn="ctr"/>
            <a:endParaRPr lang="ja-JP" altLang="en-US" sz="2400">
              <a:solidFill>
                <a:srgbClr val="FFFFFF"/>
              </a:solidFill>
            </a:endParaRPr>
          </a:p>
        </p:txBody>
      </p:sp>
      <p:cxnSp>
        <p:nvCxnSpPr>
          <p:cNvPr id="12" name="直線コネクタ 1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コンテンツ プレースホルダー 2"/>
          <p:cNvSpPr>
            <a:spLocks noGrp="1"/>
          </p:cNvSpPr>
          <p:nvPr>
            <p:ph sz="half" idx="1"/>
          </p:nvPr>
        </p:nvSpPr>
        <p:spPr bwMode="gray">
          <a:xfrm>
            <a:off x="336629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14" name="コンテンツ プレースホルダー 2"/>
          <p:cNvSpPr>
            <a:spLocks noGrp="1"/>
          </p:cNvSpPr>
          <p:nvPr>
            <p:ph sz="half" idx="10"/>
          </p:nvPr>
        </p:nvSpPr>
        <p:spPr bwMode="gray">
          <a:xfrm>
            <a:off x="6204764" y="1550504"/>
            <a:ext cx="5651876" cy="4763060"/>
          </a:xfrm>
        </p:spPr>
        <p:txBody>
          <a:bodyPr/>
          <a:lstStyle>
            <a:lvl1pPr marL="303019" indent="-303019">
              <a:buClr>
                <a:schemeClr val="tx1"/>
              </a:buClr>
              <a:buFont typeface="Wingdings" panose="05000000000000000000" pitchFamily="2" charset="2"/>
              <a:buChar char="u"/>
              <a:defRPr kumimoji="1" lang="ja-JP" altLang="en-US" sz="20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6838" indent="-203818">
              <a:buClr>
                <a:schemeClr val="tx1"/>
              </a:buClr>
              <a:buFont typeface="Wingdings" panose="05000000000000000000" pitchFamily="2" charset="2"/>
              <a:buChar char="l"/>
              <a:defRPr sz="1867" b="1">
                <a:solidFill>
                  <a:schemeClr val="tx1"/>
                </a:solidFill>
              </a:defRPr>
            </a:lvl2pPr>
            <a:lvl3pPr marL="714261" indent="-207424">
              <a:buClr>
                <a:schemeClr val="tx1"/>
              </a:buClr>
              <a:defRPr sz="1600">
                <a:solidFill>
                  <a:schemeClr val="tx1"/>
                </a:solidFill>
              </a:defRPr>
            </a:lvl3pPr>
            <a:lvl4pPr marL="918078" indent="-203818">
              <a:buClr>
                <a:schemeClr val="tx1"/>
              </a:buClr>
              <a:defRPr sz="1333">
                <a:solidFill>
                  <a:schemeClr val="tx1"/>
                </a:solidFill>
              </a:defRPr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</p:txBody>
      </p:sp>
      <p:sp>
        <p:nvSpPr>
          <p:cNvPr id="11" name="テキスト プレースホルダー 2"/>
          <p:cNvSpPr>
            <a:spLocks noGrp="1"/>
          </p:cNvSpPr>
          <p:nvPr>
            <p:ph type="body" idx="11"/>
          </p:nvPr>
        </p:nvSpPr>
        <p:spPr>
          <a:xfrm>
            <a:off x="336629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16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204765" y="1075186"/>
            <a:ext cx="5651876" cy="369332"/>
          </a:xfrm>
          <a:solidFill>
            <a:schemeClr val="accent2"/>
          </a:solidFill>
        </p:spPr>
        <p:txBody>
          <a:bodyPr wrap="square" anchor="ctr">
            <a:spAutoFit/>
          </a:bodyPr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  <a:lvl2pPr marL="519462" indent="0">
              <a:buNone/>
              <a:defRPr sz="2267" b="1"/>
            </a:lvl2pPr>
            <a:lvl3pPr marL="1038925" indent="0">
              <a:buNone/>
              <a:defRPr sz="2000" b="1"/>
            </a:lvl3pPr>
            <a:lvl4pPr marL="1558388" indent="0">
              <a:buNone/>
              <a:defRPr sz="1867" b="1"/>
            </a:lvl4pPr>
            <a:lvl5pPr marL="2077848" indent="0">
              <a:buNone/>
              <a:defRPr sz="1867" b="1"/>
            </a:lvl5pPr>
            <a:lvl6pPr marL="2597310" indent="0">
              <a:buNone/>
              <a:defRPr sz="1867" b="1"/>
            </a:lvl6pPr>
            <a:lvl7pPr marL="3116773" indent="0">
              <a:buNone/>
              <a:defRPr sz="1867" b="1"/>
            </a:lvl7pPr>
            <a:lvl8pPr marL="3636236" indent="0">
              <a:buNone/>
              <a:defRPr sz="1867" b="1"/>
            </a:lvl8pPr>
            <a:lvl9pPr marL="4155697" indent="0">
              <a:buNone/>
              <a:defRPr sz="1867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24724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線コネクタ 1"/>
          <p:cNvCxnSpPr/>
          <p:nvPr userDrawn="1"/>
        </p:nvCxnSpPr>
        <p:spPr bwMode="gray">
          <a:xfrm>
            <a:off x="336629" y="6475532"/>
            <a:ext cx="11520011" cy="134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3302" y="0"/>
            <a:ext cx="1033461" cy="62307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11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5090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最終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256" y="1676400"/>
            <a:ext cx="5861488" cy="2983862"/>
          </a:xfrm>
          <a:prstGeom prst="rect">
            <a:avLst/>
          </a:prstGeom>
        </p:spPr>
      </p:pic>
      <p:sp>
        <p:nvSpPr>
          <p:cNvPr id="4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9181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37929" y="365125"/>
            <a:ext cx="1150951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37929" y="1825624"/>
            <a:ext cx="11509513" cy="4486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37929" y="64808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9104242" y="648362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1"/>
          <p:cNvSpPr>
            <a:spLocks noChangeArrowheads="1"/>
          </p:cNvSpPr>
          <p:nvPr userDrawn="1"/>
        </p:nvSpPr>
        <p:spPr bwMode="auto">
          <a:xfrm>
            <a:off x="1" y="6480863"/>
            <a:ext cx="12191999" cy="376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1">
            <a:normAutofit/>
          </a:bodyPr>
          <a:lstStyle/>
          <a:p>
            <a:pPr algn="ctr">
              <a:defRPr/>
            </a:pP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Copyright(C) 2020 </a:t>
            </a:r>
            <a:r>
              <a:rPr kumimoji="0" lang="en-US" altLang="ja-JP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KDDI Research, Inc</a:t>
            </a:r>
            <a:r>
              <a:rPr kumimoji="0" lang="en-US" altLang="en-US" sz="800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All Rights Reserved.</a:t>
            </a:r>
            <a:endParaRPr kumimoji="0" lang="ja-JP" altLang="en-US" sz="800" b="1" dirty="0">
              <a:solidFill>
                <a:prstClr val="black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6271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Tahoma" panose="020B0604030504040204" pitchFamily="34" charset="0"/>
          <a:ea typeface="+mj-ea"/>
          <a:cs typeface="Tahoma" panose="020B060403050404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n"/>
        <a:defRPr kumimoji="1" sz="28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l"/>
        <a:defRPr kumimoji="1" sz="2400" b="1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メイリオ" panose="020B0604030504040204" pitchFamily="50" charset="-128"/>
        <a:buChar char="–"/>
        <a:defRPr kumimoji="1" sz="1800" kern="1200">
          <a:solidFill>
            <a:schemeClr val="tx1"/>
          </a:solidFill>
          <a:latin typeface="Tahoma" panose="020B0604030504040204" pitchFamily="34" charset="0"/>
          <a:ea typeface="+mn-ea"/>
          <a:cs typeface="Tahoma" panose="020B060403050404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FEA316C-78DB-450D-BA27-F754D039ED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JVET-T0093</a:t>
            </a:r>
            <a:b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AHG12: On </a:t>
            </a:r>
            <a:r>
              <a:rPr kumimoji="1" lang="en-US" altLang="ja-JP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signalling</a:t>
            </a:r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 for hig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h bit-depth</a:t>
            </a:r>
            <a:endParaRPr kumimoji="1" lang="ja-JP" altLang="en-US" sz="4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C2AD36F-DE58-46D9-8D59-2188D04671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7620" y="3877448"/>
            <a:ext cx="8412676" cy="1443852"/>
          </a:xfrm>
        </p:spPr>
        <p:txBody>
          <a:bodyPr/>
          <a:lstStyle/>
          <a:p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Y. Kidani, K. Kawamura, and K. Unno</a:t>
            </a:r>
          </a:p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KDDI Corp. (KDDI Research Inc.)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122566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2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In the previous meeting, JVET-S0243 reported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that coding gains of some tools are reduced or lost as QP decreases in high bit-depth video sequences.</a:t>
            </a:r>
          </a:p>
          <a:p>
            <a:pPr hangingPunct="0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JCCR is one of the reported tools, and the verification effort can be reduced if JCCR is disabled in low QP range for high-bit depth coding. </a:t>
            </a:r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This contribution proposes that the additional applicable condition of JCCR with the pre-defined QP threshold against VVC ver.1. With this condition, JCCR can be disabled when block based QP is equal to or smaller than the threshold. 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results under JVET-T0047 reportedly show the coding loss is negligible without one PQ test sequence (Market33Clip4000r2).</a:t>
            </a:r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Summary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39112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9C2B9C2-82E9-4835-BC8C-CE84C8AB7D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3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755A34F-B90E-4AF3-9BD1-04A83D1AA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92019" cy="5276480"/>
          </a:xfrm>
        </p:spPr>
        <p:txBody>
          <a:bodyPr>
            <a:normAutofit/>
          </a:bodyPr>
          <a:lstStyle/>
          <a:p>
            <a:pPr hangingPunct="0"/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JVET-S0243 presentation slide reported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that coding gains of SBT, GPM, JCCR, and ALF/CCALF are reduced or lost as QP decreases in high bit-depth video sequences.</a:t>
            </a:r>
          </a:p>
          <a:p>
            <a:pPr hangingPunct="0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 verification effort can be reduced if they are disabled in CABAC stage for high bit-depth coding under low QP ranges. </a:t>
            </a:r>
          </a:p>
          <a:p>
            <a:pPr hangingPunct="0"/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hangingPunct="0"/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Block-based QP values can be calculated in the parsing process of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transform_unit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syntax, so JCCR on/off can be controlled with them.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5FEE5BE3-90AD-4101-814F-00EE0711C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Problem Statement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6A52793A-42BA-480A-ADE8-9A9A75AD12A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67"/>
          <a:stretch/>
        </p:blipFill>
        <p:spPr bwMode="auto">
          <a:xfrm>
            <a:off x="2623371" y="3861048"/>
            <a:ext cx="6480872" cy="22274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FA246AC-6903-49AE-99A2-F3CC9E2FCABE}"/>
              </a:ext>
            </a:extLst>
          </p:cNvPr>
          <p:cNvSpPr txBox="1"/>
          <p:nvPr/>
        </p:nvSpPr>
        <p:spPr>
          <a:xfrm>
            <a:off x="2124207" y="6088500"/>
            <a:ext cx="780597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400" dirty="0"/>
              <a:t>Declining gains from tools as QP decrease (</a:t>
            </a:r>
            <a:r>
              <a:rPr lang="en-US" altLang="ja-JP" sz="1400" dirty="0" err="1"/>
              <a:t>CrowdRun</a:t>
            </a:r>
            <a:r>
              <a:rPr lang="en-US" altLang="ja-JP" sz="1400" dirty="0"/>
              <a:t> + </a:t>
            </a:r>
            <a:r>
              <a:rPr lang="en-US" altLang="ja-JP" sz="1400" dirty="0" err="1"/>
              <a:t>Ballown</a:t>
            </a:r>
            <a:r>
              <a:rPr lang="en-US" altLang="ja-JP" sz="1400" dirty="0"/>
              <a:t>) reported by JVET-S0243.</a:t>
            </a:r>
            <a:endParaRPr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758286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1716A642-58EC-40B1-9BB5-E3B9CCAF51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4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85D74E7-1A2C-4B54-8F33-BF2E5F64D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24380"/>
            <a:ext cx="11520011" cy="52764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 JCCR’s additional applicable condition with the pre-defined QP threshold against VVC ver.1 is proposed.</a:t>
            </a:r>
          </a:p>
          <a:p>
            <a:pPr lvl="1"/>
            <a:r>
              <a:rPr lang="en-CA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qp_check_enabled_flag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:</a:t>
            </a:r>
          </a:p>
          <a:p>
            <a:pPr lvl="2"/>
            <a:r>
              <a:rPr lang="en-CA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It specifies JCCR on/off with the following comparison of </a:t>
            </a:r>
            <a:r>
              <a:rPr lang="en-CA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CA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 and </a:t>
            </a:r>
            <a:r>
              <a:rPr lang="en-CA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CA" altLang="ja-JP" sz="1600" baseline="-250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Th</a:t>
            </a:r>
            <a:endParaRPr lang="en-CA" altLang="ja-JP" sz="1600" baseline="-25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2"/>
            <a:r>
              <a:rPr lang="en-CA" altLang="ja-JP" sz="16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It can be parsed if </a:t>
            </a:r>
            <a:r>
              <a:rPr lang="en-CA" altLang="ja-JP" sz="16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sps_joint</a:t>
            </a:r>
            <a:r>
              <a:rPr lang="en-CA" altLang="ja-JP" sz="16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_cbcr_enabled_flag</a:t>
            </a:r>
            <a:r>
              <a:rPr lang="en-CA" altLang="ja-JP" sz="1600" dirty="0">
                <a:latin typeface="Meiryo UI" panose="020B0604030504040204" pitchFamily="50" charset="-128"/>
                <a:ea typeface="Meiryo UI" panose="020B0604030504040204" pitchFamily="50" charset="-128"/>
              </a:rPr>
              <a:t> equals to 1.</a:t>
            </a:r>
            <a:endParaRPr lang="en-CA" altLang="ja-JP" sz="16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lvl="1"/>
            <a:r>
              <a:rPr lang="en-CA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: chroma block based QP from the related syntax parsing process</a:t>
            </a:r>
          </a:p>
          <a:p>
            <a:pPr lvl="1"/>
            <a:r>
              <a:rPr lang="en-CA" altLang="ja-JP" sz="1733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CA" altLang="ja-JP" sz="1733" b="0" baseline="-250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Th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:</a:t>
            </a:r>
            <a:r>
              <a:rPr lang="en-CA" altLang="ja-JP" sz="1733" b="0" baseline="-25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CA" altLang="ja-JP" sz="1733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Pre-defined QP threshold from the preliminary and exhaustive analysis</a:t>
            </a:r>
          </a:p>
          <a:p>
            <a:pPr marL="0" indent="0">
              <a:buNone/>
            </a:pPr>
            <a:r>
              <a:rPr lang="ja-JP" altLang="en-US" sz="2000" b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⇒ </a:t>
            </a:r>
            <a:r>
              <a:rPr lang="en-CA" altLang="ja-JP" sz="2000" b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JCCR can be disabled when </a:t>
            </a:r>
            <a:r>
              <a:rPr lang="en-CA" altLang="ja-JP" sz="2000" b="0" dirty="0" err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CA" altLang="ja-JP" sz="2000" b="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 &lt;= </a:t>
            </a:r>
            <a:r>
              <a:rPr lang="en-CA" altLang="ja-JP" sz="2000" b="0" dirty="0" err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CA" altLang="ja-JP" sz="2000" b="0" baseline="-25000" dirty="0" err="1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Th</a:t>
            </a:r>
            <a:endParaRPr lang="en-CA" altLang="ja-JP" sz="2000" b="0" baseline="-25000" dirty="0">
              <a:solidFill>
                <a:srgbClr val="FF000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CA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A0BF5DD2-52D5-4C5D-947A-70503521DA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Proposed Method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96295FDF-2AA9-4A0A-80D4-18E30B247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984913"/>
              </p:ext>
            </p:extLst>
          </p:nvPr>
        </p:nvGraphicFramePr>
        <p:xfrm>
          <a:off x="1851603" y="3675568"/>
          <a:ext cx="8488794" cy="2545080"/>
        </p:xfrm>
        <a:graphic>
          <a:graphicData uri="http://schemas.openxmlformats.org/drawingml/2006/table">
            <a:tbl>
              <a:tblPr/>
              <a:tblGrid>
                <a:gridCol w="7478332">
                  <a:extLst>
                    <a:ext uri="{9D8B030D-6E8A-4147-A177-3AD203B41FA5}">
                      <a16:colId xmlns:a16="http://schemas.microsoft.com/office/drawing/2014/main" val="4162067596"/>
                    </a:ext>
                  </a:extLst>
                </a:gridCol>
                <a:gridCol w="1010462">
                  <a:extLst>
                    <a:ext uri="{9D8B030D-6E8A-4147-A177-3AD203B41FA5}">
                      <a16:colId xmlns:a16="http://schemas.microsoft.com/office/drawing/2014/main" val="76338087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transform_unit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 x0, y0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chType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)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CA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1374355"/>
                  </a:ext>
                </a:extLst>
              </a:tr>
              <a:tr h="158115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...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1192738"/>
                  </a:ext>
                </a:extLst>
              </a:tr>
              <a:tr h="142875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sps_joint_cbcr_enabled_flag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( (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CuPredMode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chType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x0 ][ y0 ]  = =  MODE_INTRA</a:t>
                      </a:r>
                      <a:b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&amp;&amp;  (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tu_cb_coded_flag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 | | 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tu_cr_coded_flag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) )  | |</a:t>
                      </a:r>
                      <a:b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tu_cb_coded_flag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 &amp;&amp; 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tu_cr_coded_flag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xC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][ 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yC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] ) )  &amp;&amp;</a:t>
                      </a:r>
                      <a:b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chromaAvailable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5345150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!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qp_check_enabled_flag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| |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qP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</a:t>
                      </a:r>
                      <a:r>
                        <a:rPr lang="en-CA" sz="1400" kern="12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Qp</a:t>
                      </a:r>
                      <a:r>
                        <a:rPr lang="en-CA" sz="1400" kern="1200" baseline="-25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Th</a:t>
                      </a:r>
                      <a:r>
                        <a:rPr lang="en-CA" sz="1400" kern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0704810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400" b="1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tu_joint_cbcr_residual_flag</a:t>
                      </a: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xC ][ yC ]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84173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...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6336752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5680697"/>
                  </a:ext>
                </a:extLst>
              </a:tr>
              <a:tr h="180340">
                <a:tc>
                  <a:txBody>
                    <a:bodyPr/>
                    <a:lstStyle/>
                    <a:p>
                      <a:pPr algn="l" fontAlgn="auto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20320" marR="2032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9000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353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5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5399331" cy="5276480"/>
          </a:xfrm>
        </p:spPr>
        <p:txBody>
          <a:bodyPr>
            <a:normAutofit/>
          </a:bodyPr>
          <a:lstStyle/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Proposed method is implemented on top of VTM-10.0.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Anchor is VTM-10.0, which test conditions are partially followed to JVET-T0047. (Only AI and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InternalBitDepth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 =12 are conducted).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Value of </a:t>
            </a:r>
            <a:r>
              <a:rPr lang="en-US" altLang="ja-JP" sz="2000" b="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QP</a:t>
            </a:r>
            <a:r>
              <a:rPr lang="en-US" altLang="ja-JP" sz="2000" b="0" baseline="-25000" dirty="0" err="1">
                <a:latin typeface="Meiryo UI" panose="020B0604030504040204" pitchFamily="50" charset="-128"/>
                <a:ea typeface="Meiryo UI" panose="020B0604030504040204" pitchFamily="50" charset="-128"/>
              </a:rPr>
              <a:t>Th</a:t>
            </a:r>
            <a:r>
              <a:rPr lang="en-US" altLang="ja-JP" sz="2000" b="0" baseline="-25000" dirty="0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is selected by the preliminarily analysis of SVT Class.</a:t>
            </a:r>
          </a:p>
          <a:p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The coding losses are negligible without one PQ sequence (Market3)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Results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5" name="コンテンツ プレースホルダー 5">
            <a:extLst>
              <a:ext uri="{FF2B5EF4-FFF2-40B4-BE49-F238E27FC236}">
                <a16:creationId xmlns:a16="http://schemas.microsoft.com/office/drawing/2014/main" id="{3CF6223F-B80E-4E6A-BB08-DC635B410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9525068"/>
              </p:ext>
            </p:extLst>
          </p:nvPr>
        </p:nvGraphicFramePr>
        <p:xfrm>
          <a:off x="6012734" y="946515"/>
          <a:ext cx="5843906" cy="4724400"/>
        </p:xfrm>
        <a:graphic>
          <a:graphicData uri="http://schemas.openxmlformats.org/drawingml/2006/table">
            <a:tbl>
              <a:tblPr firstRow="1" firstCol="1" bandRow="1"/>
              <a:tblGrid>
                <a:gridCol w="2103755">
                  <a:extLst>
                    <a:ext uri="{9D8B030D-6E8A-4147-A177-3AD203B41FA5}">
                      <a16:colId xmlns:a16="http://schemas.microsoft.com/office/drawing/2014/main" val="1578803431"/>
                    </a:ext>
                  </a:extLst>
                </a:gridCol>
                <a:gridCol w="752793">
                  <a:extLst>
                    <a:ext uri="{9D8B030D-6E8A-4147-A177-3AD203B41FA5}">
                      <a16:colId xmlns:a16="http://schemas.microsoft.com/office/drawing/2014/main" val="1995080624"/>
                    </a:ext>
                  </a:extLst>
                </a:gridCol>
                <a:gridCol w="821055">
                  <a:extLst>
                    <a:ext uri="{9D8B030D-6E8A-4147-A177-3AD203B41FA5}">
                      <a16:colId xmlns:a16="http://schemas.microsoft.com/office/drawing/2014/main" val="2023103002"/>
                    </a:ext>
                  </a:extLst>
                </a:gridCol>
                <a:gridCol w="821055">
                  <a:extLst>
                    <a:ext uri="{9D8B030D-6E8A-4147-A177-3AD203B41FA5}">
                      <a16:colId xmlns:a16="http://schemas.microsoft.com/office/drawing/2014/main" val="1605327977"/>
                    </a:ext>
                  </a:extLst>
                </a:gridCol>
                <a:gridCol w="649605">
                  <a:extLst>
                    <a:ext uri="{9D8B030D-6E8A-4147-A177-3AD203B41FA5}">
                      <a16:colId xmlns:a16="http://schemas.microsoft.com/office/drawing/2014/main" val="4192869691"/>
                    </a:ext>
                  </a:extLst>
                </a:gridCol>
                <a:gridCol w="695643">
                  <a:extLst>
                    <a:ext uri="{9D8B030D-6E8A-4147-A177-3AD203B41FA5}">
                      <a16:colId xmlns:a16="http://schemas.microsoft.com/office/drawing/2014/main" val="4051963685"/>
                    </a:ext>
                  </a:extLst>
                </a:gridCol>
              </a:tblGrid>
              <a:tr h="140898"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AI-12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426461"/>
                  </a:ext>
                </a:extLst>
              </a:tr>
              <a:tr h="140898"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 VTM-10.0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843290"/>
                  </a:ext>
                </a:extLst>
              </a:tr>
              <a:tr h="140898">
                <a:tc>
                  <a:txBody>
                    <a:bodyPr/>
                    <a:lstStyle/>
                    <a:p>
                      <a:endParaRPr lang="ja-JP" sz="1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Y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U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V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EncT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DecT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680938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OldTownCross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114403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CrowdRun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7889364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DucksTakeOff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23037813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InToTree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4915115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ParkJoy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78%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567941"/>
                  </a:ext>
                </a:extLst>
              </a:tr>
              <a:tr h="18115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BalloonFestival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518775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FireEater2Clip4000r1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0.07%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7115589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Market3Clip4000r2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1.62%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0.63%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826002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EBU_04_Hurdles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0.05%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86%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4595475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EBU_06_Starting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7109181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BalloonFestival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5942591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FireEater2Clip4000r1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0.04%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3832089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Market3Clip4000r2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1.09%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0.41%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8233055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EBU_04_Hurdles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-0.02%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99%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359329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EBU_06_Starting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-0.01%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0.03%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93%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100%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213017"/>
                  </a:ext>
                </a:extLst>
              </a:tr>
              <a:tr h="1252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Overall 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0.20%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0.06%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0.08%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87%</a:t>
                      </a:r>
                      <a:endParaRPr lang="ja-JP" sz="24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100%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2425068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BEDC630-BDD9-4AEF-92BF-C5713831C01F}"/>
              </a:ext>
            </a:extLst>
          </p:cNvPr>
          <p:cNvSpPr txBox="1"/>
          <p:nvPr/>
        </p:nvSpPr>
        <p:spPr>
          <a:xfrm rot="16200000">
            <a:off x="5511315" y="2192935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SVT</a:t>
            </a:r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978763F-2626-476C-8508-49D3247FD9D0}"/>
              </a:ext>
            </a:extLst>
          </p:cNvPr>
          <p:cNvSpPr txBox="1"/>
          <p:nvPr/>
        </p:nvSpPr>
        <p:spPr>
          <a:xfrm rot="16200000">
            <a:off x="5376663" y="3407708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PQ444</a:t>
            </a:r>
            <a:endParaRPr kumimoji="1" lang="ja-JP" altLang="en-US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178BD57-92E6-4B2D-8D1B-E2BCD584274A}"/>
              </a:ext>
            </a:extLst>
          </p:cNvPr>
          <p:cNvSpPr txBox="1"/>
          <p:nvPr/>
        </p:nvSpPr>
        <p:spPr>
          <a:xfrm rot="16200000">
            <a:off x="5376663" y="4631844"/>
            <a:ext cx="902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PQ422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560927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>
            <a:extLst>
              <a:ext uri="{FF2B5EF4-FFF2-40B4-BE49-F238E27FC236}">
                <a16:creationId xmlns:a16="http://schemas.microsoft.com/office/drawing/2014/main" id="{B2D47493-6A57-4CB2-B5BC-8AF8061C22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B61DEA-751C-4EFC-848A-C896179D47AE}" type="slidenum">
              <a:rPr lang="ja-JP" altLang="en-US" smtClean="0">
                <a:solidFill>
                  <a:prstClr val="black">
                    <a:tint val="75000"/>
                  </a:prstClr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pPr/>
              <a:t>6</a:t>
            </a:fld>
            <a:endParaRPr lang="ja-JP" altLang="en-US">
              <a:solidFill>
                <a:prstClr val="black">
                  <a:tint val="75000"/>
                </a:prstClr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D6AAFA7-F182-4505-8747-A166C683EC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629" y="1048121"/>
            <a:ext cx="11520011" cy="5276480"/>
          </a:xfrm>
        </p:spPr>
        <p:txBody>
          <a:bodyPr>
            <a:normAutofit/>
          </a:bodyPr>
          <a:lstStyle/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JCCR’s the additional applicable condition is proposed with the pre-defined QP threshold and block base QP to reduce the verification effort for high bit-depth coding.</a:t>
            </a:r>
          </a:p>
          <a:p>
            <a:endParaRPr lang="en-CA" altLang="ja-JP" sz="18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Simulation results show the coding losses are negligible without one QP sequence (Market3). The one of the reasons is QP threshold is selected only by SVT sequence.</a:t>
            </a:r>
          </a:p>
          <a:p>
            <a:pPr marL="0" indent="0">
              <a:buNone/>
            </a:pPr>
            <a:endParaRPr lang="en-US" altLang="ja-JP" sz="2000" b="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  <a:t>Further study is recommended if profile above 10-bit are to be considered in any future ver.2</a:t>
            </a:r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3C4270DB-4FAE-46C4-8488-9FBA969F0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Conclusion</a:t>
            </a:r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D23608-BC0D-499F-9423-1AE08C215347}"/>
              </a:ext>
            </a:extLst>
          </p:cNvPr>
          <p:cNvSpPr txBox="1"/>
          <p:nvPr/>
        </p:nvSpPr>
        <p:spPr>
          <a:xfrm>
            <a:off x="1986189" y="4365104"/>
            <a:ext cx="821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/>
              <a:t>We could appreciate </a:t>
            </a:r>
            <a:r>
              <a:rPr kumimoji="1" lang="en-US" altLang="ja-JP" sz="2400" dirty="0"/>
              <a:t>Sharp’s crosschecking (JVET-T0107)</a:t>
            </a:r>
            <a:endParaRPr kumimoji="1" lang="ja-JP" altLang="en-US" sz="2400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284BFD-F9C6-4713-BAC9-237DE66453BE}"/>
              </a:ext>
            </a:extLst>
          </p:cNvPr>
          <p:cNvSpPr txBox="1"/>
          <p:nvPr/>
        </p:nvSpPr>
        <p:spPr>
          <a:xfrm>
            <a:off x="1343472" y="5655990"/>
            <a:ext cx="93326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/>
              <a:t>This work was supported by Ministry of Internal Affairs and Communications (MIC) of Japan (Grant no. JPJ000595).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67727601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ユーザー定義 1">
      <a:dk1>
        <a:sysClr val="windowText" lastClr="000000"/>
      </a:dk1>
      <a:lt1>
        <a:srgbClr val="FFFFFF"/>
      </a:lt1>
      <a:dk2>
        <a:srgbClr val="FFFFFF"/>
      </a:dk2>
      <a:lt2>
        <a:srgbClr val="EEECE1"/>
      </a:lt2>
      <a:accent1>
        <a:srgbClr val="9B9B9B"/>
      </a:accent1>
      <a:accent2>
        <a:srgbClr val="0A287F"/>
      </a:accent2>
      <a:accent3>
        <a:srgbClr val="B9CAF9"/>
      </a:accent3>
      <a:accent4>
        <a:srgbClr val="AE1E36"/>
      </a:accent4>
      <a:accent5>
        <a:srgbClr val="F6CAD2"/>
      </a:accent5>
      <a:accent6>
        <a:srgbClr val="595959"/>
      </a:accent6>
      <a:hlink>
        <a:srgbClr val="0070C0"/>
      </a:hlink>
      <a:folHlink>
        <a:srgbClr val="B9CAF9"/>
      </a:folHlink>
    </a:clrScheme>
    <a:fontScheme name="ユーザー定義 1">
      <a:majorFont>
        <a:latin typeface="Arial"/>
        <a:ea typeface="メイリオ"/>
        <a:cs typeface=""/>
      </a:majorFont>
      <a:minorFont>
        <a:latin typeface="Arial"/>
        <a:ea typeface="メイリオ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60702</TotalTime>
  <Words>885</Words>
  <Application>Microsoft Office PowerPoint</Application>
  <PresentationFormat>ワイド画面</PresentationFormat>
  <Paragraphs>164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5" baseType="lpstr">
      <vt:lpstr>Meiryo UI</vt:lpstr>
      <vt:lpstr>Ta</vt:lpstr>
      <vt:lpstr>メイリオ</vt:lpstr>
      <vt:lpstr>Arial</vt:lpstr>
      <vt:lpstr>Calibri</vt:lpstr>
      <vt:lpstr>Tahoma</vt:lpstr>
      <vt:lpstr>Times New Roman</vt:lpstr>
      <vt:lpstr>Wingdings</vt:lpstr>
      <vt:lpstr>1_Office テーマ</vt:lpstr>
      <vt:lpstr>JVET-T0093 AHG12: On signalling for high bit-depth</vt:lpstr>
      <vt:lpstr>Summary</vt:lpstr>
      <vt:lpstr>Problem Statement</vt:lpstr>
      <vt:lpstr>Proposed Method</vt:lpstr>
      <vt:lpstr>Simulation Results</vt:lpstr>
      <vt:lpstr>Conclusion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naito</dc:creator>
  <cp:lastModifiedBy>Kidani Yoshitaka</cp:lastModifiedBy>
  <cp:revision>3044</cp:revision>
  <cp:lastPrinted>2018-02-20T07:45:27Z</cp:lastPrinted>
  <dcterms:created xsi:type="dcterms:W3CDTF">2010-12-08T05:40:07Z</dcterms:created>
  <dcterms:modified xsi:type="dcterms:W3CDTF">2020-10-07T23:49:43Z</dcterms:modified>
</cp:coreProperties>
</file>