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308" r:id="rId3"/>
    <p:sldId id="309" r:id="rId4"/>
    <p:sldId id="310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0106025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JVET-T0091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AHG12: Fix on encoder overflow issue of the LMCS at high bit-depth 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9439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</a:t>
            </a:r>
            <a:r>
              <a:rPr lang="de-DE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Yi-Wen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</a:t>
            </a:r>
            <a:r>
              <a:rPr lang="en-US" altLang="zh-CN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Ma</a:t>
            </a:r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,Xianglin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360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555671"/>
            <a:ext cx="11371626" cy="4207641"/>
          </a:xfrm>
        </p:spPr>
        <p:txBody>
          <a:bodyPr>
            <a:normAutofit/>
          </a:bodyPr>
          <a:lstStyle/>
          <a:p>
            <a:pPr hangingPunct="0"/>
            <a:r>
              <a:rPr lang="en-US" sz="3600" dirty="0" smtClean="0"/>
              <a:t>LMCS parameter calculation for SDR in VTM-10.0</a:t>
            </a:r>
            <a:endParaRPr lang="en-CA" sz="3600" dirty="0"/>
          </a:p>
          <a:p>
            <a:pPr lvl="1" hangingPunct="0"/>
            <a:r>
              <a:rPr lang="en-US" sz="2800" dirty="0" smtClean="0"/>
              <a:t>The variance in the neighborhood of each </a:t>
            </a:r>
            <a:r>
              <a:rPr lang="en-US" sz="2800" dirty="0" err="1" smtClean="0"/>
              <a:t>luma</a:t>
            </a:r>
            <a:r>
              <a:rPr lang="en-US" sz="2800" dirty="0" smtClean="0"/>
              <a:t> sample is used to calculate the LMCS piece-wise linear function</a:t>
            </a:r>
            <a:endParaRPr lang="en-US" sz="2800" dirty="0"/>
          </a:p>
          <a:p>
            <a:pPr lvl="1" hangingPunct="0"/>
            <a:r>
              <a:rPr lang="en-US" sz="2800" dirty="0" smtClean="0"/>
              <a:t>When the macro </a:t>
            </a:r>
            <a:r>
              <a:rPr lang="en-US" altLang="zh-CN" b="1" dirty="0" err="1" smtClean="0"/>
              <a:t>RExt_HIGH_BIT_DEPTH_SUPPORT</a:t>
            </a:r>
            <a:r>
              <a:rPr lang="en-US" altLang="zh-CN" dirty="0" smtClean="0"/>
              <a:t> is enabled, the data type used for the intermediate variables during the LMCS derivation is 32-bit</a:t>
            </a:r>
          </a:p>
          <a:p>
            <a:pPr lvl="1" hangingPunct="0"/>
            <a:r>
              <a:rPr lang="en-US" sz="2400" dirty="0" smtClean="0"/>
              <a:t>Such precision is not sufficient when the internal bit-depth is 16-bit</a:t>
            </a:r>
          </a:p>
          <a:p>
            <a:pPr hangingPunct="0"/>
            <a:r>
              <a:rPr lang="en-US" sz="3600" dirty="0"/>
              <a:t>Solution</a:t>
            </a:r>
          </a:p>
          <a:p>
            <a:pPr lvl="1" hangingPunct="0"/>
            <a:r>
              <a:rPr lang="en-US" dirty="0" smtClean="0"/>
              <a:t>Extend </a:t>
            </a:r>
            <a:r>
              <a:rPr lang="en-US" dirty="0"/>
              <a:t>the dynamic range of some intermediate parameters from 32-bit to </a:t>
            </a:r>
            <a:r>
              <a:rPr lang="en-US" dirty="0" smtClean="0"/>
              <a:t>64-bit</a:t>
            </a:r>
          </a:p>
          <a:p>
            <a:pPr lvl="1" hangingPunct="0"/>
            <a:r>
              <a:rPr lang="en-US" dirty="0" smtClean="0"/>
              <a:t>Merge request will be submitted if requested.</a:t>
            </a:r>
            <a:endParaRPr lang="en-US" dirty="0"/>
          </a:p>
          <a:p>
            <a:pPr lvl="2" hangingPunct="0"/>
            <a:endParaRPr lang="en-CA" sz="24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4044963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B3DC92D6-C21B-468A-A844-95D867330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481"/>
            <a:ext cx="10515600" cy="100438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AA11059-C8EA-46D4-9FF6-212761540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878044"/>
            <a:ext cx="11371626" cy="1659009"/>
          </a:xfrm>
        </p:spPr>
        <p:txBody>
          <a:bodyPr>
            <a:normAutofit/>
          </a:bodyPr>
          <a:lstStyle/>
          <a:p>
            <a:pPr hangingPunct="0"/>
            <a:r>
              <a:rPr lang="en-CA" dirty="0" smtClean="0"/>
              <a:t>Tested </a:t>
            </a:r>
            <a:r>
              <a:rPr lang="en-CA" dirty="0"/>
              <a:t>on top of </a:t>
            </a:r>
            <a:r>
              <a:rPr lang="en-CA" dirty="0" smtClean="0"/>
              <a:t>VTM-10.0, 16-bit coding</a:t>
            </a:r>
            <a:endParaRPr lang="en-CA" dirty="0"/>
          </a:p>
          <a:p>
            <a:pPr hangingPunct="0"/>
            <a:r>
              <a:rPr lang="en-CA" dirty="0" smtClean="0"/>
              <a:t>The macro </a:t>
            </a:r>
            <a:r>
              <a:rPr lang="en-US" altLang="zh-CN" dirty="0" smtClean="0"/>
              <a:t>JVET_R0351_HIGH_BIT_DEPTH_ENABLED is </a:t>
            </a:r>
            <a:r>
              <a:rPr lang="en-US" altLang="zh-CN" b="1" dirty="0" smtClean="0"/>
              <a:t>ENABLED</a:t>
            </a:r>
            <a:endParaRPr lang="en-CA" b="1" dirty="0"/>
          </a:p>
          <a:p>
            <a:pPr hangingPunct="0"/>
            <a:r>
              <a:rPr lang="en-US" altLang="zh-CN" b="1" dirty="0"/>
              <a:t>--</a:t>
            </a:r>
            <a:r>
              <a:rPr lang="en-US" altLang="zh-CN" b="1" dirty="0" err="1"/>
              <a:t>ExtendedPrecision</a:t>
            </a:r>
            <a:r>
              <a:rPr lang="en-US" altLang="zh-CN" b="1" dirty="0"/>
              <a:t>=1</a:t>
            </a:r>
            <a:endParaRPr lang="en-CA" sz="3600" dirty="0"/>
          </a:p>
        </p:txBody>
      </p:sp>
      <p:sp>
        <p:nvSpPr>
          <p:cNvPr id="13" name="Shape 491">
            <a:extLst>
              <a:ext uri="{FF2B5EF4-FFF2-40B4-BE49-F238E27FC236}">
                <a16:creationId xmlns:a16="http://schemas.microsoft.com/office/drawing/2014/main" id="{EF52FBC2-D5B7-4888-9FD9-1619CF99C87C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90" y="2414593"/>
            <a:ext cx="4831838" cy="195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5306" y="2412489"/>
            <a:ext cx="4831838" cy="195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321" y="4425108"/>
            <a:ext cx="4831838" cy="19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66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B3DC92D6-C21B-468A-A844-95D867330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Simulations</a:t>
            </a:r>
          </a:p>
        </p:txBody>
      </p:sp>
      <p:sp>
        <p:nvSpPr>
          <p:cNvPr id="13" name="Shape 491">
            <a:extLst>
              <a:ext uri="{FF2B5EF4-FFF2-40B4-BE49-F238E27FC236}">
                <a16:creationId xmlns:a16="http://schemas.microsoft.com/office/drawing/2014/main" id="{EF52FBC2-D5B7-4888-9FD9-1619CF99C87C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01" y="2498278"/>
            <a:ext cx="11628202" cy="16230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01" y="4096880"/>
            <a:ext cx="11628202" cy="8136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601" y="4882254"/>
            <a:ext cx="11628202" cy="8565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88028" y="2399507"/>
            <a:ext cx="1453243" cy="341347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08530" y="2390144"/>
            <a:ext cx="1453243" cy="3413471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17402" y="1933171"/>
            <a:ext cx="1859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VTM-10.0 Anchor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833402" y="1923499"/>
            <a:ext cx="1577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Proposed fixes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022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1266</TotalTime>
  <Words>129</Words>
  <Application>Microsoft Office PowerPoint</Application>
  <PresentationFormat>宽屏</PresentationFormat>
  <Paragraphs>20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Source Han Sans CN Light</vt:lpstr>
      <vt:lpstr>等线</vt:lpstr>
      <vt:lpstr>Arial</vt:lpstr>
      <vt:lpstr>Calibri</vt:lpstr>
      <vt:lpstr>Calibri Light</vt:lpstr>
      <vt:lpstr>Office Theme</vt:lpstr>
      <vt:lpstr>PowerPoint 演示文稿</vt:lpstr>
      <vt:lpstr>Proposal</vt:lpstr>
      <vt:lpstr>Simulations</vt:lpstr>
      <vt:lpstr>Simulations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166</cp:revision>
  <dcterms:created xsi:type="dcterms:W3CDTF">2018-09-04T21:01:33Z</dcterms:created>
  <dcterms:modified xsi:type="dcterms:W3CDTF">2020-10-08T03:15:11Z</dcterms:modified>
</cp:coreProperties>
</file>