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417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883" autoAdjust="0"/>
  </p:normalViewPr>
  <p:slideViewPr>
    <p:cSldViewPr snapToGrid="0">
      <p:cViewPr>
        <p:scale>
          <a:sx n="75" d="100"/>
          <a:sy n="75" d="100"/>
        </p:scale>
        <p:origin x="300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JVET-T0089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AHG12: Slice based Rice parameter selection for transform skip residual 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 Xiaoyu Xiu,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Tsung-Chuan Ma, Che-Wei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Kuo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 &amp; 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Proposed Modification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11575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In residual coding of a transform skip block, the remainder of the absolute levels are binarized using fixed Rice parameter “1”</a:t>
            </a:r>
          </a:p>
          <a:p>
            <a:pPr hangingPunct="0"/>
            <a:r>
              <a:rPr lang="en-US" altLang="zh-TW" dirty="0"/>
              <a:t>Significant performance degradation is reported in VVC high bit depth configuration</a:t>
            </a:r>
            <a:r>
              <a:rPr lang="en-CA" altLang="zh-TW" dirty="0"/>
              <a:t> </a:t>
            </a:r>
          </a:p>
          <a:p>
            <a:pPr hangingPunct="0"/>
            <a:r>
              <a:rPr lang="en-US" altLang="zh-TW" dirty="0"/>
              <a:t>It is proposed to explicitly signal the rice parameter for each slice to indicate the rice parameter for the binary codewords of </a:t>
            </a:r>
            <a:r>
              <a:rPr lang="en-US" altLang="zh-TW" dirty="0" err="1"/>
              <a:t>abs_remainder</a:t>
            </a:r>
            <a:r>
              <a:rPr lang="en-US" altLang="zh-TW" dirty="0"/>
              <a:t> in transform skip residual coding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4B1041-76C6-4270-A92B-BBD57948C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218771"/>
              </p:ext>
            </p:extLst>
          </p:nvPr>
        </p:nvGraphicFramePr>
        <p:xfrm>
          <a:off x="1475422" y="4883912"/>
          <a:ext cx="2394840" cy="13065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47356">
                  <a:extLst>
                    <a:ext uri="{9D8B030D-6E8A-4147-A177-3AD203B41FA5}">
                      <a16:colId xmlns:a16="http://schemas.microsoft.com/office/drawing/2014/main" val="3866700395"/>
                    </a:ext>
                  </a:extLst>
                </a:gridCol>
                <a:gridCol w="947484">
                  <a:extLst>
                    <a:ext uri="{9D8B030D-6E8A-4147-A177-3AD203B41FA5}">
                      <a16:colId xmlns:a16="http://schemas.microsoft.com/office/drawing/2014/main" val="3668536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Rice parameter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Bit depth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1733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4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12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8328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6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14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24915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8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16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02573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595AB-2C1A-4897-8991-350BCE3D3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Simulation Results </a:t>
            </a:r>
            <a:endParaRPr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53CE6-0651-4439-8A3C-16D5CF298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Anchor: VTM-10.0</a:t>
            </a:r>
            <a:r>
              <a:rPr lang="en-US" altLang="zh-TW" sz="2400" dirty="0"/>
              <a:t> + </a:t>
            </a:r>
            <a:r>
              <a:rPr lang="en-US" altLang="zh-TW" sz="2400" dirty="0" err="1"/>
              <a:t>ExtendedPrecision</a:t>
            </a:r>
            <a:r>
              <a:rPr lang="en-US" altLang="zh-TW" sz="2400" dirty="0"/>
              <a:t> = 1 on SVT sequences</a:t>
            </a:r>
            <a:br>
              <a:rPr lang="en-US" altLang="zh-TW" sz="2400" dirty="0"/>
            </a:br>
            <a:br>
              <a:rPr lang="en-US" altLang="zh-TW" dirty="0"/>
            </a:br>
            <a:endParaRPr lang="zh-TW" alt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BBE75C-C513-4664-ADCB-96592B572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391690"/>
              </p:ext>
            </p:extLst>
          </p:nvPr>
        </p:nvGraphicFramePr>
        <p:xfrm>
          <a:off x="3027885" y="2398117"/>
          <a:ext cx="8325915" cy="4350019"/>
        </p:xfrm>
        <a:graphic>
          <a:graphicData uri="http://schemas.openxmlformats.org/drawingml/2006/table">
            <a:tbl>
              <a:tblPr/>
              <a:tblGrid>
                <a:gridCol w="963721">
                  <a:extLst>
                    <a:ext uri="{9D8B030D-6E8A-4147-A177-3AD203B41FA5}">
                      <a16:colId xmlns:a16="http://schemas.microsoft.com/office/drawing/2014/main" val="3589357380"/>
                    </a:ext>
                  </a:extLst>
                </a:gridCol>
                <a:gridCol w="963721">
                  <a:extLst>
                    <a:ext uri="{9D8B030D-6E8A-4147-A177-3AD203B41FA5}">
                      <a16:colId xmlns:a16="http://schemas.microsoft.com/office/drawing/2014/main" val="904422788"/>
                    </a:ext>
                  </a:extLst>
                </a:gridCol>
                <a:gridCol w="284377">
                  <a:extLst>
                    <a:ext uri="{9D8B030D-6E8A-4147-A177-3AD203B41FA5}">
                      <a16:colId xmlns:a16="http://schemas.microsoft.com/office/drawing/2014/main" val="3626922255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1644236031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1684082676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757472841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3694418303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3483066978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2595913106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4114299444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858133530"/>
                    </a:ext>
                  </a:extLst>
                </a:gridCol>
                <a:gridCol w="679344">
                  <a:extLst>
                    <a:ext uri="{9D8B030D-6E8A-4147-A177-3AD203B41FA5}">
                      <a16:colId xmlns:a16="http://schemas.microsoft.com/office/drawing/2014/main" val="1462799021"/>
                    </a:ext>
                  </a:extLst>
                </a:gridCol>
              </a:tblGrid>
              <a:tr h="313966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Intra 16-bit (internal bit depth)</a:t>
                      </a:r>
                    </a:p>
                  </a:txBody>
                  <a:tcPr marL="5814" marR="5814" marT="58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6517119"/>
                  </a:ext>
                </a:extLst>
              </a:tr>
              <a:tr h="312803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Medium Tier()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High Tier</a:t>
                      </a: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All Tiers</a:t>
                      </a: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441495"/>
                  </a:ext>
                </a:extLst>
              </a:tr>
              <a:tr h="174426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1061858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SVT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-14.8%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DE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-14.9%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DE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-14.9%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DE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-37.9%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-38.1%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-38.0%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-27.3%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38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-27.2%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C48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-27.4%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C3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124590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Encoding Time 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96%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80%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88%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30692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Decoding Time 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439666"/>
                  </a:ext>
                </a:extLst>
              </a:tr>
              <a:tr h="343037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Intra 14-bit (internal bit depth)</a:t>
                      </a:r>
                    </a:p>
                  </a:txBody>
                  <a:tcPr marL="5814" marR="5814" marT="58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642516"/>
                  </a:ext>
                </a:extLst>
              </a:tr>
              <a:tr h="312803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Medium Tier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High Tier</a:t>
                      </a: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All Tiers</a:t>
                      </a: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656560"/>
                  </a:ext>
                </a:extLst>
              </a:tr>
              <a:tr h="174426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951402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SVT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-1.7%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-1.8%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-1.7%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-16.0%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DCB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-16.4%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BB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-16.3%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DB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-7.4%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E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-8.9%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-8.8%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EB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610353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Encoding Time 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99%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82%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90%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2473982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Decoding Time 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98%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948368"/>
                  </a:ext>
                </a:extLst>
              </a:tr>
              <a:tr h="313966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Intra 12-bit (internal bit depth)</a:t>
                      </a:r>
                    </a:p>
                  </a:txBody>
                  <a:tcPr marL="5814" marR="5814" marT="58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394747"/>
                  </a:ext>
                </a:extLst>
              </a:tr>
              <a:tr h="312803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Medium Tier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High Tier</a:t>
                      </a: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Average BD-rate Change (%) - All Tiers</a:t>
                      </a: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157868"/>
                  </a:ext>
                </a:extLst>
              </a:tr>
              <a:tr h="174426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5814" marR="5814" marT="581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Y/G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Cb/B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Cr/R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498377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SVT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-0.1%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-0.1%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-0.1%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-2.4%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9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-2.6%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9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-2.5%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9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-1.1%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C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-1.2%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-1.2%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C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038883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Encoding Time 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94%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82%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88%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492854"/>
                  </a:ext>
                </a:extLst>
              </a:tr>
              <a:tr h="1744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Decoding Time 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94%</a:t>
                      </a:r>
                    </a:p>
                  </a:txBody>
                  <a:tcPr marL="5814" marR="5814" marT="581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97%</a:t>
                      </a:r>
                    </a:p>
                  </a:txBody>
                  <a:tcPr marL="5814" marR="5814" marT="58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43031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91F32DA-1DDD-46A0-9685-92C41CE8AE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946929"/>
              </p:ext>
            </p:extLst>
          </p:nvPr>
        </p:nvGraphicFramePr>
        <p:xfrm>
          <a:off x="428741" y="2915692"/>
          <a:ext cx="2409874" cy="236457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006">
                  <a:extLst>
                    <a:ext uri="{9D8B030D-6E8A-4147-A177-3AD203B41FA5}">
                      <a16:colId xmlns:a16="http://schemas.microsoft.com/office/drawing/2014/main" val="3538721147"/>
                    </a:ext>
                  </a:extLst>
                </a:gridCol>
                <a:gridCol w="485255">
                  <a:extLst>
                    <a:ext uri="{9D8B030D-6E8A-4147-A177-3AD203B41FA5}">
                      <a16:colId xmlns:a16="http://schemas.microsoft.com/office/drawing/2014/main" val="2613314708"/>
                    </a:ext>
                  </a:extLst>
                </a:gridCol>
                <a:gridCol w="1543613">
                  <a:extLst>
                    <a:ext uri="{9D8B030D-6E8A-4147-A177-3AD203B41FA5}">
                      <a16:colId xmlns:a16="http://schemas.microsoft.com/office/drawing/2014/main" val="2735812006"/>
                    </a:ext>
                  </a:extLst>
                </a:gridCol>
              </a:tblGrid>
              <a:tr h="3377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83030" algn="r"/>
                        </a:tabLst>
                      </a:pPr>
                      <a:r>
                        <a:rPr lang="en-US" sz="1600" dirty="0">
                          <a:effectLst/>
                        </a:rPr>
                        <a:t>BD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83030" algn="r"/>
                        </a:tabLst>
                      </a:pPr>
                      <a:r>
                        <a:rPr lang="en-US" sz="1600" dirty="0">
                          <a:effectLst/>
                        </a:rPr>
                        <a:t>Tier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QP values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1959021"/>
                  </a:ext>
                </a:extLst>
              </a:tr>
              <a:tr h="3377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16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HT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600" dirty="0">
                          <a:effectLst/>
                        </a:rPr>
                        <a:t>-28, -31, -34, -37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2445531"/>
                  </a:ext>
                </a:extLst>
              </a:tr>
              <a:tr h="3377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16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MT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600" dirty="0">
                          <a:effectLst/>
                        </a:rPr>
                        <a:t>-16, -19, -22, -25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4043656"/>
                  </a:ext>
                </a:extLst>
              </a:tr>
              <a:tr h="3377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dirty="0">
                          <a:effectLst/>
                        </a:rPr>
                        <a:t>14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HT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  <a:defRPr/>
                      </a:pPr>
                      <a:r>
                        <a:rPr lang="en-CA" altLang="zh-TW" sz="1600" dirty="0">
                          <a:effectLst/>
                        </a:rPr>
                        <a:t>-16, -19, -22, -25</a:t>
                      </a:r>
                      <a:endParaRPr lang="zh-TW" alt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8174056"/>
                  </a:ext>
                </a:extLst>
              </a:tr>
              <a:tr h="3377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altLang="zh-TW" sz="1600" dirty="0">
                          <a:effectLst/>
                        </a:rPr>
                        <a:t>14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MT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  <a:defRPr/>
                      </a:pPr>
                      <a:r>
                        <a:rPr lang="en-CA" altLang="zh-TW" sz="1600" dirty="0">
                          <a:effectLst/>
                        </a:rPr>
                        <a:t>-4, -7, -10, -13</a:t>
                      </a:r>
                      <a:endParaRPr lang="zh-TW" alt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9947548"/>
                  </a:ext>
                </a:extLst>
              </a:tr>
              <a:tr h="3377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12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HT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600" dirty="0">
                          <a:effectLst/>
                        </a:rPr>
                        <a:t>-4, -7, -10, -13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0008099"/>
                  </a:ext>
                </a:extLst>
              </a:tr>
              <a:tr h="3377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12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US" sz="1600" dirty="0">
                          <a:effectLst/>
                        </a:rPr>
                        <a:t>MT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304800" algn="l"/>
                        </a:tabLst>
                      </a:pPr>
                      <a:r>
                        <a:rPr lang="en-CA" sz="1600" dirty="0">
                          <a:effectLst/>
                        </a:rPr>
                        <a:t>8, 5, 2, -1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2884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5692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Recommend to establish one CE for studying rice parameter selection for transform skip mode at high bit-depth</a:t>
            </a:r>
            <a:endParaRPr lang="en-CA" altLang="zh-TW" dirty="0"/>
          </a:p>
          <a:p>
            <a:pPr hangingPunct="0"/>
            <a:endParaRPr lang="en-CA" altLang="zh-TW" dirty="0"/>
          </a:p>
          <a:p>
            <a:pPr hangingPunct="0"/>
            <a:endParaRPr lang="en-CA" dirty="0"/>
          </a:p>
          <a:p>
            <a:pPr hangingPunct="0"/>
            <a:r>
              <a:rPr lang="en-US" altLang="zh-TW" dirty="0"/>
              <a:t>Thanks Sony for cross-checking</a:t>
            </a:r>
            <a:endParaRPr lang="en-CA" altLang="zh-TW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10262</TotalTime>
  <Words>530</Words>
  <Application>Microsoft Office PowerPoint</Application>
  <PresentationFormat>Widescreen</PresentationFormat>
  <Paragraphs>139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PMingLiU</vt:lpstr>
      <vt:lpstr>PMingLiU</vt:lpstr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 &amp; Proposed Modification</vt:lpstr>
      <vt:lpstr>Simulation Results 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Hong-Jheng JHU</cp:lastModifiedBy>
  <cp:revision>224</cp:revision>
  <dcterms:created xsi:type="dcterms:W3CDTF">2018-09-04T21:01:33Z</dcterms:created>
  <dcterms:modified xsi:type="dcterms:W3CDTF">2020-10-08T04:38:46Z</dcterms:modified>
</cp:coreProperties>
</file>