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8">
  <p:sldMasterIdLst>
    <p:sldMasterId id="2147483814" r:id="rId1"/>
    <p:sldMasterId id="2147483823" r:id="rId2"/>
  </p:sldMasterIdLst>
  <p:notesMasterIdLst>
    <p:notesMasterId r:id="rId14"/>
  </p:notesMasterIdLst>
  <p:sldIdLst>
    <p:sldId id="293" r:id="rId3"/>
    <p:sldId id="294" r:id="rId4"/>
    <p:sldId id="297" r:id="rId5"/>
    <p:sldId id="295" r:id="rId6"/>
    <p:sldId id="298" r:id="rId7"/>
    <p:sldId id="296" r:id="rId8"/>
    <p:sldId id="299" r:id="rId9"/>
    <p:sldId id="301" r:id="rId10"/>
    <p:sldId id="300" r:id="rId11"/>
    <p:sldId id="302" r:id="rId12"/>
    <p:sldId id="263" r:id="rId13"/>
  </p:sldIdLst>
  <p:sldSz cx="12192000" cy="6858000"/>
  <p:notesSz cx="6797675" cy="9926638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66FF33"/>
    <a:srgbClr val="CC00CC"/>
    <a:srgbClr val="33CCCC"/>
    <a:srgbClr val="99FF99"/>
    <a:srgbClr val="FFCCFF"/>
    <a:srgbClr val="FFFFCC"/>
    <a:srgbClr val="FFFFFF"/>
    <a:srgbClr val="00FFFF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2DE63D5-997A-4646-A377-4702673A728D}" styleName="淡色スタイル 2 - アクセント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間スタイル 2 - アクセント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16DA210-FB5B-4158-B5E0-FEB733F419BA}" styleName="スタイル (淡色)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スタイル (中間)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BDBED569-4797-4DF1-A0F4-6AAB3CD982D8}" styleName="淡色スタイル 3 - アクセント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3B4B98B0-60AC-42C2-AFA5-B58CD77FA1E5}" styleName="淡色スタイル 1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C083E6E3-FA7D-4D7B-A595-EF9225AFEA82}" styleName="淡色スタイル 1 - アクセント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DA37D80-6434-44D0-A028-1B22A696006F}" styleName="淡色スタイル 3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DF18680-E054-41AD-8BC1-D1AEF772440D}" styleName="中間スタイル 2 - アクセント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9CF1AB2-1976-4502-BF36-3FF5EA218861}" styleName="中間スタイル 4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6E25E649-3F16-4E02-A733-19D2CDBF48F0}" styleName="中間スタイル 3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スタイル (淡色)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淡色スタイル 2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中間スタイル 1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0E3FDE45-AF77-4B5C-9715-49D594BDF05E}" styleName="淡色スタイル 1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912" autoAdjust="0"/>
    <p:restoredTop sz="94280" autoAdjust="0"/>
  </p:normalViewPr>
  <p:slideViewPr>
    <p:cSldViewPr>
      <p:cViewPr varScale="1">
        <p:scale>
          <a:sx n="85" d="100"/>
          <a:sy n="85" d="100"/>
        </p:scale>
        <p:origin x="306" y="84"/>
      </p:cViewPr>
      <p:guideLst>
        <p:guide orient="horz" pos="79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124087\AppData\Roaming\Microsoft\Excel\JVET-T0085_summary%20(version%201).xlsb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124087\AppData\Roaming\Microsoft\Excel\JVET-T0085_summary%20(version%201).xlsb" TargetMode="Externa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6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Gain</a:t>
            </a:r>
            <a:endParaRPr lang="ja-JP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6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title>
    <c:autoTitleDeleted val="0"/>
    <c:plotArea>
      <c:layout>
        <c:manualLayout>
          <c:layoutTarget val="inner"/>
          <c:xMode val="edge"/>
          <c:yMode val="edge"/>
          <c:x val="0.10296034443933288"/>
          <c:y val="6.6439009692160905E-2"/>
          <c:w val="0.87490129253493443"/>
          <c:h val="0.6210650558115722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AI!$C$4</c:f>
              <c:strCache>
                <c:ptCount val="1"/>
                <c:pt idx="0">
                  <c:v>AI-12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AI!$B$6:$B$15</c:f>
              <c:strCache>
                <c:ptCount val="10"/>
                <c:pt idx="0">
                  <c:v>MRL </c:v>
                </c:pt>
                <c:pt idx="1">
                  <c:v>ISP</c:v>
                </c:pt>
                <c:pt idx="2">
                  <c:v>CCLM</c:v>
                </c:pt>
                <c:pt idx="3">
                  <c:v>MIP</c:v>
                </c:pt>
                <c:pt idx="4">
                  <c:v>MTS </c:v>
                </c:pt>
                <c:pt idx="5">
                  <c:v>LFNST</c:v>
                </c:pt>
                <c:pt idx="6">
                  <c:v>JCCR</c:v>
                </c:pt>
                <c:pt idx="7">
                  <c:v>DEPQUQNT</c:v>
                </c:pt>
                <c:pt idx="8">
                  <c:v>SAO</c:v>
                </c:pt>
                <c:pt idx="9">
                  <c:v>ALF</c:v>
                </c:pt>
              </c:strCache>
            </c:strRef>
          </c:cat>
          <c:val>
            <c:numRef>
              <c:f>AI!$C$6:$C$15</c:f>
              <c:numCache>
                <c:formatCode>0.00%</c:formatCode>
                <c:ptCount val="10"/>
                <c:pt idx="0">
                  <c:v>1.3618481339310391E-3</c:v>
                </c:pt>
                <c:pt idx="1">
                  <c:v>4.498036036344762E-4</c:v>
                </c:pt>
                <c:pt idx="2">
                  <c:v>1.5093678113975299E-2</c:v>
                </c:pt>
                <c:pt idx="3">
                  <c:v>2.996831999998702E-3</c:v>
                </c:pt>
                <c:pt idx="4">
                  <c:v>8.0378979204410502E-3</c:v>
                </c:pt>
                <c:pt idx="5">
                  <c:v>-4.7220520836581828E-3</c:v>
                </c:pt>
                <c:pt idx="6">
                  <c:v>2.0235376554731473E-3</c:v>
                </c:pt>
                <c:pt idx="7">
                  <c:v>1.4095987041481539E-2</c:v>
                </c:pt>
                <c:pt idx="8">
                  <c:v>-3.1733092082560553E-5</c:v>
                </c:pt>
                <c:pt idx="9">
                  <c:v>1.9792857635589764E-3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9A5-4DF2-B915-319694DB78C0}"/>
            </c:ext>
          </c:extLst>
        </c:ser>
        <c:ser>
          <c:idx val="1"/>
          <c:order val="1"/>
          <c:tx>
            <c:strRef>
              <c:f>AI!$H$4</c:f>
              <c:strCache>
                <c:ptCount val="1"/>
                <c:pt idx="0">
                  <c:v>AI-16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AI!$B$6:$B$15</c:f>
              <c:strCache>
                <c:ptCount val="10"/>
                <c:pt idx="0">
                  <c:v>MRL </c:v>
                </c:pt>
                <c:pt idx="1">
                  <c:v>ISP</c:v>
                </c:pt>
                <c:pt idx="2">
                  <c:v>CCLM</c:v>
                </c:pt>
                <c:pt idx="3">
                  <c:v>MIP</c:v>
                </c:pt>
                <c:pt idx="4">
                  <c:v>MTS </c:v>
                </c:pt>
                <c:pt idx="5">
                  <c:v>LFNST</c:v>
                </c:pt>
                <c:pt idx="6">
                  <c:v>JCCR</c:v>
                </c:pt>
                <c:pt idx="7">
                  <c:v>DEPQUQNT</c:v>
                </c:pt>
                <c:pt idx="8">
                  <c:v>SAO</c:v>
                </c:pt>
                <c:pt idx="9">
                  <c:v>ALF</c:v>
                </c:pt>
              </c:strCache>
            </c:strRef>
          </c:cat>
          <c:val>
            <c:numRef>
              <c:f>AI!$H$6:$H$15</c:f>
              <c:numCache>
                <c:formatCode>0.00%</c:formatCode>
                <c:ptCount val="10"/>
                <c:pt idx="0">
                  <c:v>2.9564059486486549E-4</c:v>
                </c:pt>
                <c:pt idx="1">
                  <c:v>-2.2078007232506634E-5</c:v>
                </c:pt>
                <c:pt idx="2">
                  <c:v>-4.5045009954763236E-3</c:v>
                </c:pt>
                <c:pt idx="3">
                  <c:v>5.6880604890917844E-3</c:v>
                </c:pt>
                <c:pt idx="4">
                  <c:v>4.9689558011279718E-3</c:v>
                </c:pt>
                <c:pt idx="5">
                  <c:v>-4.8531358903788789E-3</c:v>
                </c:pt>
                <c:pt idx="6">
                  <c:v>-1.2739646423298723E-5</c:v>
                </c:pt>
                <c:pt idx="7">
                  <c:v>2.1554266928407007E-2</c:v>
                </c:pt>
                <c:pt idx="8">
                  <c:v>-3.6423019942333215E-7</c:v>
                </c:pt>
                <c:pt idx="9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9A5-4DF2-B915-319694DB78C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71900944"/>
        <c:axId val="471897008"/>
      </c:barChart>
      <c:catAx>
        <c:axId val="4719009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471897008"/>
        <c:crosses val="autoZero"/>
        <c:auto val="1"/>
        <c:lblAlgn val="ctr"/>
        <c:lblOffset val="100"/>
        <c:noMultiLvlLbl val="0"/>
      </c:catAx>
      <c:valAx>
        <c:axId val="4718970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4719009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/>
      </a:pPr>
      <a:endParaRPr lang="ja-JP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92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EncT -Gain (LDB-12 and LDB16)</a:t>
            </a:r>
            <a:endParaRPr lang="ja-JP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92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strRef>
              <c:f>cfg!$R$24</c:f>
              <c:strCache>
                <c:ptCount val="1"/>
                <c:pt idx="0">
                  <c:v>ctu32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1.0185067526415994E-16"/>
                  <c:y val="-0.10648148148148144"/>
                </c:manualLayout>
              </c:layout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087C-43BA-AD08-B30751221B4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xVal>
            <c:numRef>
              <c:f>cfg!$S$24</c:f>
              <c:numCache>
                <c:formatCode>0%</c:formatCode>
                <c:ptCount val="1"/>
                <c:pt idx="0">
                  <c:v>0.80704751415657139</c:v>
                </c:pt>
              </c:numCache>
            </c:numRef>
          </c:xVal>
          <c:yVal>
            <c:numRef>
              <c:f>cfg!$T$24</c:f>
              <c:numCache>
                <c:formatCode>0.00%</c:formatCode>
                <c:ptCount val="1"/>
                <c:pt idx="0">
                  <c:v>2.3003318497262044E-3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087C-43BA-AD08-B30751221B4B}"/>
            </c:ext>
          </c:extLst>
        </c:ser>
        <c:ser>
          <c:idx val="1"/>
          <c:order val="1"/>
          <c:tx>
            <c:strRef>
              <c:f>cfg!$R$25</c:f>
              <c:strCache>
                <c:ptCount val="1"/>
                <c:pt idx="0">
                  <c:v>maxmtt8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0.29722222222222222"/>
                  <c:y val="-8.7962780694079909E-2"/>
                </c:manualLayout>
              </c:layout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233333333333335"/>
                      <c:h val="0.1495370370370370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087C-43BA-AD08-B30751221B4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showLegendKey val="0"/>
            <c:showVal val="1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xVal>
            <c:numRef>
              <c:f>cfg!$S$25</c:f>
              <c:numCache>
                <c:formatCode>0%</c:formatCode>
                <c:ptCount val="1"/>
                <c:pt idx="0">
                  <c:v>0.39552687335062231</c:v>
                </c:pt>
              </c:numCache>
            </c:numRef>
          </c:xVal>
          <c:yVal>
            <c:numRef>
              <c:f>cfg!$T$25</c:f>
              <c:numCache>
                <c:formatCode>0.00%</c:formatCode>
                <c:ptCount val="1"/>
                <c:pt idx="0">
                  <c:v>3.5391045786982525E-3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3-087C-43BA-AD08-B30751221B4B}"/>
            </c:ext>
          </c:extLst>
        </c:ser>
        <c:ser>
          <c:idx val="2"/>
          <c:order val="2"/>
          <c:tx>
            <c:strRef>
              <c:f>cfg!$R$26</c:f>
              <c:strCache>
                <c:ptCount val="1"/>
                <c:pt idx="0">
                  <c:v>maxmtt16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9.0840332458442696E-2"/>
                  <c:y val="-0.22450240594925636"/>
                </c:manualLayout>
              </c:layout>
              <c:tx>
                <c:rich>
                  <a:bodyPr/>
                  <a:lstStyle/>
                  <a:p>
                    <a:fld id="{F0B4AB34-E273-48B6-AF0E-237D3592DF18}" type="SERIESNAME">
                      <a:rPr lang="en-US" altLang="ja-JP">
                        <a:highlight>
                          <a:srgbClr val="FFFF00"/>
                        </a:highlight>
                      </a:rPr>
                      <a:pPr/>
                      <a:t>[系列名]</a:t>
                    </a:fld>
                    <a:r>
                      <a:rPr lang="en-US" altLang="ja-JP" baseline="0" dirty="0">
                        <a:highlight>
                          <a:srgbClr val="FFFF00"/>
                        </a:highlight>
                      </a:rPr>
                      <a:t>, </a:t>
                    </a:r>
                    <a:fld id="{92B6A58D-4A24-49C7-BF82-1FA3E26466A2}" type="YVALUE">
                      <a:rPr lang="en-US" altLang="ja-JP" baseline="0">
                        <a:highlight>
                          <a:srgbClr val="FFFF00"/>
                        </a:highlight>
                      </a:rPr>
                      <a:pPr/>
                      <a:t>[Y 値]</a:t>
                    </a:fld>
                    <a:endParaRPr lang="en-US" altLang="ja-JP" baseline="0" dirty="0">
                      <a:highlight>
                        <a:srgbClr val="FFFF00"/>
                      </a:highlight>
                    </a:endParaRPr>
                  </a:p>
                </c:rich>
              </c:tx>
              <c:dLblPos val="r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4-087C-43BA-AD08-B30751221B4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dLblPos val="t"/>
            <c:showLegendKey val="0"/>
            <c:showVal val="1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xVal>
            <c:numRef>
              <c:f>cfg!$S$26</c:f>
              <c:numCache>
                <c:formatCode>0%</c:formatCode>
                <c:ptCount val="1"/>
                <c:pt idx="0">
                  <c:v>0.57349641054351275</c:v>
                </c:pt>
              </c:numCache>
            </c:numRef>
          </c:xVal>
          <c:yVal>
            <c:numRef>
              <c:f>cfg!$T$26</c:f>
              <c:numCache>
                <c:formatCode>0.00%</c:formatCode>
                <c:ptCount val="1"/>
                <c:pt idx="0">
                  <c:v>1.2967498788961271E-3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5-087C-43BA-AD08-B30751221B4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96214624"/>
        <c:axId val="396210360"/>
      </c:scatterChart>
      <c:valAx>
        <c:axId val="396214624"/>
        <c:scaling>
          <c:orientation val="minMax"/>
          <c:max val="1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396210360"/>
        <c:crosses val="autoZero"/>
        <c:crossBetween val="midCat"/>
      </c:valAx>
      <c:valAx>
        <c:axId val="3962103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396214624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600"/>
      </a:pPr>
      <a:endParaRPr lang="ja-JP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0.04399</cdr:x>
      <cdr:y>0.2953</cdr:y>
    </cdr:from>
    <cdr:to>
      <cdr:x>0.95668</cdr:x>
      <cdr:y>0.89592</cdr:y>
    </cdr:to>
    <cdr:cxnSp macro="">
      <cdr:nvCxnSpPr>
        <cdr:cNvPr id="3" name="直線コネクタ 2">
          <a:extLst xmlns:a="http://schemas.openxmlformats.org/drawingml/2006/main">
            <a:ext uri="{FF2B5EF4-FFF2-40B4-BE49-F238E27FC236}">
              <a16:creationId xmlns:a16="http://schemas.microsoft.com/office/drawing/2014/main" id="{ED3B6074-56F2-4F24-9594-DC46799C4DC3}"/>
            </a:ext>
          </a:extLst>
        </cdr:cNvPr>
        <cdr:cNvCxnSpPr/>
      </cdr:nvCxnSpPr>
      <cdr:spPr>
        <a:xfrm xmlns:a="http://schemas.openxmlformats.org/drawingml/2006/main" flipH="1" flipV="1">
          <a:off x="506761" y="1699338"/>
          <a:ext cx="10513169" cy="3456384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0.45312</cdr:x>
      <cdr:y>0.61803</cdr:y>
    </cdr:from>
    <cdr:to>
      <cdr:x>0.54688</cdr:x>
      <cdr:y>0.72439</cdr:y>
    </cdr:to>
    <cdr:sp macro="" textlink="">
      <cdr:nvSpPr>
        <cdr:cNvPr id="5" name="矢印: 下 4">
          <a:extLst xmlns:a="http://schemas.openxmlformats.org/drawingml/2006/main">
            <a:ext uri="{FF2B5EF4-FFF2-40B4-BE49-F238E27FC236}">
              <a16:creationId xmlns:a16="http://schemas.microsoft.com/office/drawing/2014/main" id="{D5FBCE4F-7E8A-46C0-B090-0163FDE65BF3}"/>
            </a:ext>
          </a:extLst>
        </cdr:cNvPr>
        <cdr:cNvSpPr/>
      </cdr:nvSpPr>
      <cdr:spPr>
        <a:xfrm xmlns:a="http://schemas.openxmlformats.org/drawingml/2006/main" rot="5400000">
          <a:off x="5453416" y="3322532"/>
          <a:ext cx="612068" cy="1080120"/>
        </a:xfrm>
        <a:prstGeom xmlns:a="http://schemas.openxmlformats.org/drawingml/2006/main" prst="downArrow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ja-JP"/>
        </a:p>
      </cdr:txBody>
    </cdr:sp>
  </cdr:relSizeAnchor>
  <cdr:relSizeAnchor xmlns:cdr="http://schemas.openxmlformats.org/drawingml/2006/chartDrawing">
    <cdr:from>
      <cdr:x>0.46874</cdr:x>
      <cdr:y>0.76193</cdr:y>
    </cdr:from>
    <cdr:to>
      <cdr:x>0.57502</cdr:x>
      <cdr:y>0.86203</cdr:y>
    </cdr:to>
    <cdr:sp macro="" textlink="">
      <cdr:nvSpPr>
        <cdr:cNvPr id="6" name="テキスト ボックス 5">
          <a:extLst xmlns:a="http://schemas.openxmlformats.org/drawingml/2006/main">
            <a:ext uri="{FF2B5EF4-FFF2-40B4-BE49-F238E27FC236}">
              <a16:creationId xmlns:a16="http://schemas.microsoft.com/office/drawing/2014/main" id="{6BEE8BCA-9D00-402E-9CA4-43C83F5E5F17}"/>
            </a:ext>
          </a:extLst>
        </cdr:cNvPr>
        <cdr:cNvSpPr txBox="1"/>
      </cdr:nvSpPr>
      <cdr:spPr>
        <a:xfrm xmlns:a="http://schemas.openxmlformats.org/drawingml/2006/main">
          <a:off x="5399410" y="4384650"/>
          <a:ext cx="1224136" cy="57606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ja-JP" altLang="en-US" sz="1100" dirty="0"/>
        </a:p>
      </cdr:txBody>
    </cdr:sp>
  </cdr:relSizeAnchor>
  <cdr:relSizeAnchor xmlns:cdr="http://schemas.openxmlformats.org/drawingml/2006/chartDrawing">
    <cdr:from>
      <cdr:x>0.45312</cdr:x>
      <cdr:y>0.72439</cdr:y>
    </cdr:from>
    <cdr:to>
      <cdr:x>0.6219</cdr:x>
      <cdr:y>0.8419</cdr:y>
    </cdr:to>
    <cdr:sp macro="" textlink="">
      <cdr:nvSpPr>
        <cdr:cNvPr id="7" name="テキスト ボックス 6">
          <a:extLst xmlns:a="http://schemas.openxmlformats.org/drawingml/2006/main">
            <a:ext uri="{FF2B5EF4-FFF2-40B4-BE49-F238E27FC236}">
              <a16:creationId xmlns:a16="http://schemas.microsoft.com/office/drawing/2014/main" id="{DB4767F9-1616-42F8-AB02-FFD6114722A1}"/>
            </a:ext>
          </a:extLst>
        </cdr:cNvPr>
        <cdr:cNvSpPr txBox="1"/>
      </cdr:nvSpPr>
      <cdr:spPr>
        <a:xfrm xmlns:a="http://schemas.openxmlformats.org/drawingml/2006/main">
          <a:off x="5219390" y="4168626"/>
          <a:ext cx="1944216" cy="67623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altLang="ja-JP" sz="3200" dirty="0">
              <a:highlight>
                <a:srgbClr val="FFFF00"/>
              </a:highlight>
            </a:rPr>
            <a:t>Faster</a:t>
          </a:r>
          <a:endParaRPr lang="ja-JP" altLang="en-US" sz="3200" dirty="0">
            <a:highlight>
              <a:srgbClr val="FFFF00"/>
            </a:highlight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5862" cy="497333"/>
          </a:xfrm>
          <a:prstGeom prst="rect">
            <a:avLst/>
          </a:prstGeom>
        </p:spPr>
        <p:txBody>
          <a:bodyPr vert="horz" lIns="91432" tIns="45716" rIns="91432" bIns="45716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50294" y="1"/>
            <a:ext cx="2945862" cy="497333"/>
          </a:xfrm>
          <a:prstGeom prst="rect">
            <a:avLst/>
          </a:prstGeom>
        </p:spPr>
        <p:txBody>
          <a:bodyPr vert="horz" lIns="91432" tIns="45716" rIns="91432" bIns="45716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4F411214-10D1-4335-B5EF-095B376D528C}" type="datetimeFigureOut">
              <a:rPr lang="ja-JP" altLang="en-US"/>
              <a:pPr>
                <a:defRPr/>
              </a:pPr>
              <a:t>2020/10/8</a:t>
            </a:fld>
            <a:endParaRPr lang="ja-JP" altLang="en-US" dirty="0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2" tIns="45716" rIns="91432" bIns="45716" rtlCol="0" anchor="ctr"/>
          <a:lstStyle/>
          <a:p>
            <a:pPr lvl="0"/>
            <a:endParaRPr lang="ja-JP" altLang="en-US" noProof="0" dirty="0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79464" y="4714653"/>
            <a:ext cx="5438748" cy="4466756"/>
          </a:xfrm>
          <a:prstGeom prst="rect">
            <a:avLst/>
          </a:prstGeom>
        </p:spPr>
        <p:txBody>
          <a:bodyPr vert="horz" lIns="91432" tIns="45716" rIns="91432" bIns="45716" rtlCol="0">
            <a:normAutofit/>
          </a:bodyPr>
          <a:lstStyle/>
          <a:p>
            <a:pPr lvl="0"/>
            <a:r>
              <a:rPr lang="ja-JP" altLang="en-US" noProof="0"/>
              <a:t>マスタ テキストの書式設定</a:t>
            </a:r>
          </a:p>
          <a:p>
            <a:pPr lvl="1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2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3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4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9427766"/>
            <a:ext cx="2945862" cy="497332"/>
          </a:xfrm>
          <a:prstGeom prst="rect">
            <a:avLst/>
          </a:prstGeom>
        </p:spPr>
        <p:txBody>
          <a:bodyPr vert="horz" lIns="91432" tIns="45716" rIns="91432" bIns="45716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50294" y="9427766"/>
            <a:ext cx="2945862" cy="497332"/>
          </a:xfrm>
          <a:prstGeom prst="rect">
            <a:avLst/>
          </a:prstGeom>
        </p:spPr>
        <p:txBody>
          <a:bodyPr vert="horz" lIns="91432" tIns="45716" rIns="91432" bIns="45716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F5487424-4F12-43FD-9D67-797371138C79}" type="slidenum">
              <a:rPr lang="ja-JP" altLang="en-US"/>
              <a:pPr>
                <a:defRPr/>
              </a:pPr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03578497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page１（with subtitle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0" y="2646000"/>
            <a:ext cx="12192000" cy="1008000"/>
          </a:xfrm>
        </p:spPr>
        <p:txBody>
          <a:bodyPr wrap="none" lIns="0" tIns="0" rIns="0" bIns="0" anchor="ctr" anchorCtr="1">
            <a:normAutofit/>
          </a:bodyPr>
          <a:lstStyle>
            <a:lvl1pPr algn="ctr">
              <a:defRPr sz="4400" baseline="0">
                <a:solidFill>
                  <a:srgbClr val="59574C"/>
                </a:solidFill>
                <a:latin typeface="Source Sans Pro" panose="020B0503030403020204" pitchFamily="34" charset="0"/>
                <a:ea typeface="HGPｺﾞｼｯｸE" panose="020B0900000000000000" pitchFamily="50" charset="-128"/>
              </a:defRPr>
            </a:lvl1pPr>
          </a:lstStyle>
          <a:p>
            <a:r>
              <a:rPr kumimoji="1" lang="en-US" altLang="ja-JP" dirty="0"/>
              <a:t>Presentation title</a:t>
            </a:r>
            <a:endParaRPr kumimoji="1" lang="ja-JP" altLang="en-US" dirty="0"/>
          </a:p>
        </p:txBody>
      </p:sp>
      <p:sp>
        <p:nvSpPr>
          <p:cNvPr id="12" name="テキスト プレースホルダー 11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57200"/>
            <a:ext cx="12192000" cy="432000"/>
          </a:xfrm>
        </p:spPr>
        <p:txBody>
          <a:bodyPr lIns="0" tIns="0" rIns="0" bIns="0"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800" baseline="0">
                <a:solidFill>
                  <a:srgbClr val="59574C"/>
                </a:solidFill>
                <a:latin typeface="Source Sans Pro" panose="020B0503030403020204" pitchFamily="34" charset="0"/>
              </a:defRPr>
            </a:lvl1pPr>
            <a:lvl2pPr marL="342884" indent="0">
              <a:buNone/>
              <a:defRPr/>
            </a:lvl2pPr>
            <a:lvl3pPr marL="685766" indent="0">
              <a:buNone/>
              <a:defRPr/>
            </a:lvl3pPr>
            <a:lvl4pPr marL="1028649" indent="0">
              <a:buNone/>
              <a:defRPr/>
            </a:lvl4pPr>
            <a:lvl5pPr marL="1371532" indent="0">
              <a:buNone/>
              <a:defRPr/>
            </a:lvl5pPr>
          </a:lstStyle>
          <a:p>
            <a:pPr lvl="0"/>
            <a:r>
              <a:rPr kumimoji="1" lang="en-US" altLang="ja-JP" dirty="0"/>
              <a:t>Subtitle</a:t>
            </a:r>
            <a:endParaRPr kumimoji="1" lang="ja-JP" altLang="en-US" dirty="0"/>
          </a:p>
        </p:txBody>
      </p:sp>
      <p:sp>
        <p:nvSpPr>
          <p:cNvPr id="14" name="テキスト プレースホルダー 13"/>
          <p:cNvSpPr>
            <a:spLocks noGrp="1"/>
          </p:cNvSpPr>
          <p:nvPr>
            <p:ph type="body" sz="quarter" idx="11" hasCustomPrompt="1"/>
          </p:nvPr>
        </p:nvSpPr>
        <p:spPr>
          <a:xfrm>
            <a:off x="3215999" y="5058000"/>
            <a:ext cx="5760000" cy="288000"/>
          </a:xfrm>
        </p:spPr>
        <p:txBody>
          <a:bodyPr anchor="ctr" anchorCtr="1">
            <a:noAutofit/>
          </a:bodyPr>
          <a:lstStyle>
            <a:lvl1pPr marL="0" indent="0" algn="ctr">
              <a:buNone/>
              <a:defRPr sz="1400" baseline="0">
                <a:solidFill>
                  <a:srgbClr val="59574C"/>
                </a:solidFill>
                <a:latin typeface="Source Sans Pro" panose="020B0503030403020204" pitchFamily="34" charset="0"/>
              </a:defRPr>
            </a:lvl1pPr>
          </a:lstStyle>
          <a:p>
            <a:pPr lvl="0"/>
            <a:r>
              <a:rPr kumimoji="1" lang="en-US" altLang="ja-JP" dirty="0"/>
              <a:t>Company Name</a:t>
            </a:r>
          </a:p>
        </p:txBody>
      </p:sp>
      <p:sp>
        <p:nvSpPr>
          <p:cNvPr id="16" name="テキスト プレースホルダー 15"/>
          <p:cNvSpPr>
            <a:spLocks noGrp="1"/>
          </p:cNvSpPr>
          <p:nvPr>
            <p:ph type="body" sz="quarter" idx="12" hasCustomPrompt="1"/>
          </p:nvPr>
        </p:nvSpPr>
        <p:spPr>
          <a:xfrm>
            <a:off x="3216000" y="5436000"/>
            <a:ext cx="5760000" cy="468000"/>
          </a:xfrm>
        </p:spPr>
        <p:txBody>
          <a:bodyPr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aseline="0">
                <a:solidFill>
                  <a:srgbClr val="59574C"/>
                </a:solidFill>
                <a:latin typeface="Source Sans Pro" panose="020B0503030403020204" pitchFamily="34" charset="0"/>
              </a:defRPr>
            </a:lvl1pPr>
          </a:lstStyle>
          <a:p>
            <a:pPr lvl="0"/>
            <a:r>
              <a:rPr kumimoji="1" lang="en-US" altLang="ja-JP" dirty="0"/>
              <a:t>Business Unit</a:t>
            </a:r>
          </a:p>
          <a:p>
            <a:pPr lvl="0"/>
            <a:r>
              <a:rPr kumimoji="1" lang="en-US" altLang="ja-JP" dirty="0"/>
              <a:t>Department</a:t>
            </a:r>
          </a:p>
        </p:txBody>
      </p:sp>
      <p:sp>
        <p:nvSpPr>
          <p:cNvPr id="11" name="日付プレースホルダー 10"/>
          <p:cNvSpPr>
            <a:spLocks noGrp="1"/>
          </p:cNvSpPr>
          <p:nvPr>
            <p:ph type="dt" sz="half" idx="15"/>
          </p:nvPr>
        </p:nvSpPr>
        <p:spPr>
          <a:xfrm>
            <a:off x="3215999" y="5994000"/>
            <a:ext cx="5760000" cy="288000"/>
          </a:xfrm>
        </p:spPr>
        <p:txBody>
          <a:bodyPr/>
          <a:lstStyle>
            <a:lvl1pPr algn="ctr">
              <a:defRPr sz="1400" baseline="0">
                <a:solidFill>
                  <a:srgbClr val="59574C"/>
                </a:solidFill>
                <a:latin typeface="Source Sans Pro" panose="020B0503030403020204" pitchFamily="34" charset="0"/>
                <a:ea typeface="源ノ角ゴシック JP Regular" panose="020B0500000000000000" pitchFamily="34" charset="-128"/>
              </a:defRPr>
            </a:lvl1pPr>
          </a:lstStyle>
          <a:p>
            <a:fld id="{1A5E06BC-D173-4A07-B5FA-8CAF782B21B5}" type="datetime1">
              <a:rPr lang="en-US" altLang="ja-JP" smtClean="0"/>
              <a:pPr/>
              <a:t>10/8/2020</a:t>
            </a:fld>
            <a:endParaRPr lang="en-US" altLang="ja-JP" dirty="0"/>
          </a:p>
        </p:txBody>
      </p:sp>
      <p:pic>
        <p:nvPicPr>
          <p:cNvPr id="9" name="図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149875" y="720000"/>
            <a:ext cx="1892251" cy="49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5252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FB90B4-8059-4D63-98EE-337412DBB61B}" type="datetime1">
              <a:rPr lang="ja-JP" altLang="en-US" smtClean="0"/>
              <a:t>2020/10/8</a:t>
            </a:fld>
            <a:endParaRPr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lang="ja-JP" altLang="en-US" smtClean="0"/>
              <a:pPr/>
              <a:t>‹#›</a:t>
            </a:fld>
            <a:endParaRPr lang="ja-JP" altLang="en-US"/>
          </a:p>
        </p:txBody>
      </p:sp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C1ADD206-623F-41A2-9067-344AC1506088}"/>
              </a:ext>
            </a:extLst>
          </p:cNvPr>
          <p:cNvGrpSpPr/>
          <p:nvPr userDrawn="1"/>
        </p:nvGrpSpPr>
        <p:grpSpPr>
          <a:xfrm>
            <a:off x="336000" y="197326"/>
            <a:ext cx="11520000" cy="531096"/>
            <a:chOff x="252000" y="197326"/>
            <a:chExt cx="8640000" cy="531096"/>
          </a:xfrm>
        </p:grpSpPr>
        <p:cxnSp>
          <p:nvCxnSpPr>
            <p:cNvPr id="8" name="直線コネクタ 7">
              <a:extLst>
                <a:ext uri="{FF2B5EF4-FFF2-40B4-BE49-F238E27FC236}">
                  <a16:creationId xmlns:a16="http://schemas.microsoft.com/office/drawing/2014/main" id="{173BF412-EADD-462A-8223-09886541F303}"/>
                </a:ext>
              </a:extLst>
            </p:cNvPr>
            <p:cNvCxnSpPr/>
            <p:nvPr/>
          </p:nvCxnSpPr>
          <p:spPr>
            <a:xfrm>
              <a:off x="252000" y="728422"/>
              <a:ext cx="8640000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9" name="図 8">
              <a:extLst>
                <a:ext uri="{FF2B5EF4-FFF2-40B4-BE49-F238E27FC236}">
                  <a16:creationId xmlns:a16="http://schemas.microsoft.com/office/drawing/2014/main" id="{94908052-39B5-4DD3-930A-6BA14B53917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92588" y="197326"/>
              <a:ext cx="999412" cy="361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316828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D67C95-CD54-4521-941E-85D88C9DAFE3}" type="datetime1">
              <a:rPr lang="ja-JP" altLang="en-US" smtClean="0"/>
              <a:t>2020/10/8</a:t>
            </a:fld>
            <a:endParaRPr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/>
              <a:t>JVET-K0154</a:t>
            </a:r>
            <a:endParaRPr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lang="en-US" altLang="ja-JP" smtClean="0"/>
              <a:pPr/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591016828"/>
      </p:ext>
    </p:extLst>
  </p:cSld>
  <p:clrMapOvr>
    <a:masterClrMapping/>
  </p:clrMapOvr>
  <p:hf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D67C95-CD54-4521-941E-85D88C9DAFE3}" type="datetime1">
              <a:rPr lang="ja-JP" altLang="en-US" smtClean="0"/>
              <a:t>2020/10/8</a:t>
            </a:fld>
            <a:endParaRPr lang="ja-JP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/>
              <a:t>JVET-K0154</a:t>
            </a:r>
            <a:endParaRPr lang="ja-JP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lang="en-US" altLang="ja-JP" smtClean="0"/>
              <a:pPr/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932802028"/>
      </p:ext>
    </p:extLst>
  </p:cSld>
  <p:clrMapOvr>
    <a:masterClrMapping/>
  </p:clrMapOvr>
  <p:hf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D67C95-CD54-4521-941E-85D88C9DAFE3}" type="datetime1">
              <a:rPr lang="ja-JP" altLang="en-US" smtClean="0"/>
              <a:t>2020/10/8</a:t>
            </a:fld>
            <a:endParaRPr lang="ja-JP" alt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/>
              <a:t>JVET-K0154</a:t>
            </a:r>
            <a:endParaRPr lang="ja-JP" alt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lang="en-US" altLang="ja-JP" smtClean="0"/>
              <a:pPr/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141271815"/>
      </p:ext>
    </p:extLst>
  </p:cSld>
  <p:clrMapOvr>
    <a:masterClrMapping/>
  </p:clrMapOvr>
  <p:hf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C2D03-71E9-4D12-8091-0F13204774C0}" type="datetime1">
              <a:rPr lang="ja-JP" altLang="en-US" smtClean="0"/>
              <a:t>2020/10/8</a:t>
            </a:fld>
            <a:endParaRPr lang="ja-JP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/>
              <a:t>JVET-M0063</a:t>
            </a:r>
            <a:endParaRPr lang="ja-JP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lang="en-US" altLang="ja-JP" smtClean="0"/>
              <a:pPr/>
              <a:t>‹#›</a:t>
            </a:fld>
            <a:endParaRPr lang="ja-JP" altLang="en-US"/>
          </a:p>
        </p:txBody>
      </p:sp>
      <p:grpSp>
        <p:nvGrpSpPr>
          <p:cNvPr id="6" name="グループ化 5">
            <a:extLst>
              <a:ext uri="{FF2B5EF4-FFF2-40B4-BE49-F238E27FC236}">
                <a16:creationId xmlns:a16="http://schemas.microsoft.com/office/drawing/2014/main" id="{5A7EE815-12D1-49EB-9658-FCEBD5FFBDC5}"/>
              </a:ext>
            </a:extLst>
          </p:cNvPr>
          <p:cNvGrpSpPr/>
          <p:nvPr userDrawn="1"/>
        </p:nvGrpSpPr>
        <p:grpSpPr>
          <a:xfrm>
            <a:off x="336000" y="197326"/>
            <a:ext cx="11520000" cy="531096"/>
            <a:chOff x="252000" y="197326"/>
            <a:chExt cx="8640000" cy="531096"/>
          </a:xfrm>
        </p:grpSpPr>
        <p:cxnSp>
          <p:nvCxnSpPr>
            <p:cNvPr id="7" name="直線コネクタ 6">
              <a:extLst>
                <a:ext uri="{FF2B5EF4-FFF2-40B4-BE49-F238E27FC236}">
                  <a16:creationId xmlns:a16="http://schemas.microsoft.com/office/drawing/2014/main" id="{BDADE5D9-2DE7-4F05-8204-81A43984CA78}"/>
                </a:ext>
              </a:extLst>
            </p:cNvPr>
            <p:cNvCxnSpPr/>
            <p:nvPr/>
          </p:nvCxnSpPr>
          <p:spPr>
            <a:xfrm>
              <a:off x="252000" y="728422"/>
              <a:ext cx="8640000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8" name="図 7">
              <a:extLst>
                <a:ext uri="{FF2B5EF4-FFF2-40B4-BE49-F238E27FC236}">
                  <a16:creationId xmlns:a16="http://schemas.microsoft.com/office/drawing/2014/main" id="{D6115576-4E5B-4926-96AA-0081544FE8B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92588" y="197326"/>
              <a:ext cx="999412" cy="361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775964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D67C95-CD54-4521-941E-85D88C9DAFE3}" type="datetime1">
              <a:rPr lang="ja-JP" altLang="en-US" smtClean="0"/>
              <a:t>2020/10/8</a:t>
            </a:fld>
            <a:endParaRPr lang="ja-JP" alt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/>
              <a:t>JVET-K0154</a:t>
            </a:r>
            <a:endParaRPr lang="ja-JP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lang="en-US" altLang="ja-JP" smtClean="0"/>
              <a:pPr/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446191435"/>
      </p:ext>
    </p:extLst>
  </p:cSld>
  <p:clrMapOvr>
    <a:masterClrMapping/>
  </p:clrMapOvr>
  <p:hf hd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D67C95-CD54-4521-941E-85D88C9DAFE3}" type="datetime1">
              <a:rPr lang="ja-JP" altLang="en-US" smtClean="0"/>
              <a:t>2020/10/8</a:t>
            </a:fld>
            <a:endParaRPr lang="ja-JP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/>
              <a:t>JVET-K0154</a:t>
            </a:r>
            <a:endParaRPr lang="ja-JP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lang="en-US" altLang="ja-JP" smtClean="0"/>
              <a:pPr/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081242429"/>
      </p:ext>
    </p:extLst>
  </p:cSld>
  <p:clrMapOvr>
    <a:masterClrMapping/>
  </p:clrMapOvr>
  <p:hf hd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D67C95-CD54-4521-941E-85D88C9DAFE3}" type="datetime1">
              <a:rPr lang="ja-JP" altLang="en-US" smtClean="0"/>
              <a:t>2020/10/8</a:t>
            </a:fld>
            <a:endParaRPr lang="ja-JP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/>
              <a:t>JVET-K0154</a:t>
            </a:r>
            <a:endParaRPr lang="ja-JP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lang="en-US" altLang="ja-JP" smtClean="0"/>
              <a:pPr/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83892515"/>
      </p:ext>
    </p:extLst>
  </p:cSld>
  <p:clrMapOvr>
    <a:masterClrMapping/>
  </p:clrMapOvr>
  <p:hf hd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D67C95-CD54-4521-941E-85D88C9DAFE3}" type="datetime1">
              <a:rPr lang="ja-JP" altLang="en-US" smtClean="0"/>
              <a:t>2020/10/8</a:t>
            </a:fld>
            <a:endParaRPr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/>
              <a:t>JVET-K0154</a:t>
            </a:r>
            <a:endParaRPr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lang="en-US" altLang="ja-JP" smtClean="0"/>
              <a:pPr/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657718848"/>
      </p:ext>
    </p:extLst>
  </p:cSld>
  <p:clrMapOvr>
    <a:masterClrMapping/>
  </p:clrMapOvr>
  <p:hf hd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D67C95-CD54-4521-941E-85D88C9DAFE3}" type="datetime1">
              <a:rPr lang="ja-JP" altLang="en-US" smtClean="0"/>
              <a:t>2020/10/8</a:t>
            </a:fld>
            <a:endParaRPr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/>
              <a:t>JVET-K0154</a:t>
            </a:r>
            <a:endParaRPr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lang="en-US" altLang="ja-JP" smtClean="0"/>
              <a:pPr/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799289034"/>
      </p:ext>
    </p:extLst>
  </p:cSld>
  <p:clrMapOvr>
    <a:masterClrMapping/>
  </p:clrMapOvr>
  <p:hf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page2（no subtitle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0" y="2646000"/>
            <a:ext cx="12192000" cy="1008000"/>
          </a:xfrm>
        </p:spPr>
        <p:txBody>
          <a:bodyPr wrap="none" lIns="0" tIns="0" rIns="0" bIns="0" anchor="ctr" anchorCtr="1">
            <a:normAutofit/>
          </a:bodyPr>
          <a:lstStyle>
            <a:lvl1pPr algn="ctr">
              <a:defRPr sz="4400" baseline="0">
                <a:solidFill>
                  <a:srgbClr val="59574C"/>
                </a:solidFill>
                <a:latin typeface="Source Sans Pro" panose="020B0503030403020204" pitchFamily="34" charset="0"/>
                <a:ea typeface="HGPｺﾞｼｯｸE" panose="020B0900000000000000" pitchFamily="50" charset="-128"/>
              </a:defRPr>
            </a:lvl1pPr>
          </a:lstStyle>
          <a:p>
            <a:r>
              <a:rPr kumimoji="1" lang="en-US" altLang="ja-JP" dirty="0"/>
              <a:t>Presentation title</a:t>
            </a:r>
            <a:endParaRPr kumimoji="1" lang="ja-JP" altLang="en-US" dirty="0"/>
          </a:p>
        </p:txBody>
      </p:sp>
      <p:sp>
        <p:nvSpPr>
          <p:cNvPr id="14" name="テキスト プレースホルダー 13"/>
          <p:cNvSpPr>
            <a:spLocks noGrp="1"/>
          </p:cNvSpPr>
          <p:nvPr>
            <p:ph type="body" sz="quarter" idx="11" hasCustomPrompt="1"/>
          </p:nvPr>
        </p:nvSpPr>
        <p:spPr>
          <a:xfrm>
            <a:off x="3215999" y="5058000"/>
            <a:ext cx="5760000" cy="288000"/>
          </a:xfrm>
        </p:spPr>
        <p:txBody>
          <a:bodyPr anchor="ctr" anchorCtr="1">
            <a:noAutofit/>
          </a:bodyPr>
          <a:lstStyle>
            <a:lvl1pPr marL="0" indent="0" algn="ctr">
              <a:buNone/>
              <a:defRPr sz="1400" baseline="0">
                <a:solidFill>
                  <a:srgbClr val="59574C"/>
                </a:solidFill>
                <a:latin typeface="Source Sans Pro" panose="020B0503030403020204" pitchFamily="34" charset="0"/>
              </a:defRPr>
            </a:lvl1pPr>
          </a:lstStyle>
          <a:p>
            <a:pPr lvl="0"/>
            <a:r>
              <a:rPr kumimoji="1" lang="en-US" altLang="ja-JP" dirty="0"/>
              <a:t>Company Name</a:t>
            </a:r>
          </a:p>
        </p:txBody>
      </p:sp>
      <p:sp>
        <p:nvSpPr>
          <p:cNvPr id="16" name="テキスト プレースホルダー 15"/>
          <p:cNvSpPr>
            <a:spLocks noGrp="1"/>
          </p:cNvSpPr>
          <p:nvPr>
            <p:ph type="body" sz="quarter" idx="12" hasCustomPrompt="1"/>
          </p:nvPr>
        </p:nvSpPr>
        <p:spPr>
          <a:xfrm>
            <a:off x="3216000" y="5436000"/>
            <a:ext cx="5760000" cy="468000"/>
          </a:xfrm>
        </p:spPr>
        <p:txBody>
          <a:bodyPr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aseline="0">
                <a:solidFill>
                  <a:srgbClr val="59574C"/>
                </a:solidFill>
                <a:latin typeface="Source Sans Pro" panose="020B0503030403020204" pitchFamily="34" charset="0"/>
              </a:defRPr>
            </a:lvl1pPr>
          </a:lstStyle>
          <a:p>
            <a:pPr lvl="0"/>
            <a:r>
              <a:rPr kumimoji="1" lang="en-US" altLang="ja-JP" dirty="0"/>
              <a:t>Business Unit</a:t>
            </a:r>
          </a:p>
          <a:p>
            <a:pPr lvl="0"/>
            <a:r>
              <a:rPr kumimoji="1" lang="en-US" altLang="ja-JP" dirty="0"/>
              <a:t>Department</a:t>
            </a:r>
          </a:p>
        </p:txBody>
      </p:sp>
      <p:sp>
        <p:nvSpPr>
          <p:cNvPr id="11" name="日付プレースホルダー 10"/>
          <p:cNvSpPr>
            <a:spLocks noGrp="1"/>
          </p:cNvSpPr>
          <p:nvPr>
            <p:ph type="dt" sz="half" idx="15"/>
          </p:nvPr>
        </p:nvSpPr>
        <p:spPr>
          <a:xfrm>
            <a:off x="3215999" y="5994000"/>
            <a:ext cx="5760000" cy="288000"/>
          </a:xfrm>
        </p:spPr>
        <p:txBody>
          <a:bodyPr/>
          <a:lstStyle>
            <a:lvl1pPr algn="ctr">
              <a:defRPr sz="1400" baseline="0">
                <a:solidFill>
                  <a:srgbClr val="59574C"/>
                </a:solidFill>
                <a:latin typeface="Source Sans Pro" panose="020B0503030403020204" pitchFamily="34" charset="0"/>
                <a:ea typeface="源ノ角ゴシック JP Regular" panose="020B0500000000000000" pitchFamily="34" charset="-128"/>
              </a:defRPr>
            </a:lvl1pPr>
          </a:lstStyle>
          <a:p>
            <a:fld id="{793395C1-C50A-4BE8-A350-7D3A8702BB2D}" type="datetime1">
              <a:rPr lang="en-US" altLang="ja-JP" smtClean="0"/>
              <a:pPr/>
              <a:t>10/8/2020</a:t>
            </a:fld>
            <a:endParaRPr lang="en-US" altLang="ja-JP" dirty="0"/>
          </a:p>
        </p:txBody>
      </p:sp>
      <p:pic>
        <p:nvPicPr>
          <p:cNvPr id="9" name="図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149875" y="720000"/>
            <a:ext cx="1892251" cy="49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812971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カバーページ１（サブタイトルあり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0" y="2646000"/>
            <a:ext cx="12192000" cy="1008000"/>
          </a:xfrm>
        </p:spPr>
        <p:txBody>
          <a:bodyPr wrap="none" lIns="0" tIns="0" rIns="0" bIns="0" anchor="ctr" anchorCtr="1">
            <a:normAutofit/>
          </a:bodyPr>
          <a:lstStyle>
            <a:lvl1pPr algn="ctr">
              <a:defRPr sz="3300" baseline="0">
                <a:solidFill>
                  <a:srgbClr val="59574C"/>
                </a:solidFill>
                <a:latin typeface="(日本語用のフォントを使用)"/>
                <a:ea typeface="源ノ角ゴシック JP Medium" panose="020B0600000000000000" pitchFamily="34" charset="-128"/>
              </a:defRPr>
            </a:lvl1pPr>
          </a:lstStyle>
          <a:p>
            <a:r>
              <a:rPr kumimoji="1" lang="ja-JP" altLang="en-US" dirty="0"/>
              <a:t>プレゼンテーションタイトル</a:t>
            </a:r>
          </a:p>
        </p:txBody>
      </p:sp>
      <p:sp>
        <p:nvSpPr>
          <p:cNvPr id="12" name="テキスト プレースホルダー 11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57200"/>
            <a:ext cx="12192000" cy="432000"/>
          </a:xfrm>
        </p:spPr>
        <p:txBody>
          <a:bodyPr lIns="0" tIns="0" rIns="0" bIns="0"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100" baseline="0">
                <a:solidFill>
                  <a:srgbClr val="59574C"/>
                </a:solidFill>
              </a:defRPr>
            </a:lvl1pPr>
            <a:lvl2pPr marL="342884" indent="0">
              <a:buNone/>
              <a:defRPr/>
            </a:lvl2pPr>
            <a:lvl3pPr marL="685766" indent="0">
              <a:buNone/>
              <a:defRPr/>
            </a:lvl3pPr>
            <a:lvl4pPr marL="1028649" indent="0">
              <a:buNone/>
              <a:defRPr/>
            </a:lvl4pPr>
            <a:lvl5pPr marL="1371532" indent="0">
              <a:buNone/>
              <a:defRPr/>
            </a:lvl5pPr>
          </a:lstStyle>
          <a:p>
            <a:pPr lvl="0"/>
            <a:r>
              <a:rPr kumimoji="1" lang="ja-JP" altLang="en-US" dirty="0"/>
              <a:t>サブタイトル</a:t>
            </a:r>
          </a:p>
        </p:txBody>
      </p:sp>
      <p:sp>
        <p:nvSpPr>
          <p:cNvPr id="14" name="テキスト プレースホルダー 13"/>
          <p:cNvSpPr>
            <a:spLocks noGrp="1"/>
          </p:cNvSpPr>
          <p:nvPr>
            <p:ph type="body" sz="quarter" idx="11" hasCustomPrompt="1"/>
          </p:nvPr>
        </p:nvSpPr>
        <p:spPr>
          <a:xfrm>
            <a:off x="3215999" y="5058000"/>
            <a:ext cx="5760000" cy="288000"/>
          </a:xfrm>
        </p:spPr>
        <p:txBody>
          <a:bodyPr anchor="ctr" anchorCtr="1">
            <a:noAutofit/>
          </a:bodyPr>
          <a:lstStyle>
            <a:lvl1pPr marL="0" indent="0" algn="ctr"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/>
              <a:t>社名</a:t>
            </a:r>
          </a:p>
        </p:txBody>
      </p:sp>
      <p:sp>
        <p:nvSpPr>
          <p:cNvPr id="16" name="テキスト プレースホルダー 15"/>
          <p:cNvSpPr>
            <a:spLocks noGrp="1"/>
          </p:cNvSpPr>
          <p:nvPr>
            <p:ph type="body" sz="quarter" idx="12" hasCustomPrompt="1"/>
          </p:nvPr>
        </p:nvSpPr>
        <p:spPr>
          <a:xfrm>
            <a:off x="3216000" y="5436000"/>
            <a:ext cx="5760000" cy="468000"/>
          </a:xfrm>
        </p:spPr>
        <p:txBody>
          <a:bodyPr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/>
              <a:t>本部名</a:t>
            </a:r>
            <a:endParaRPr kumimoji="1" lang="en-US" altLang="ja-JP" dirty="0"/>
          </a:p>
          <a:p>
            <a:pPr lvl="0"/>
            <a:r>
              <a:rPr kumimoji="1" lang="ja-JP" altLang="en-US" dirty="0"/>
              <a:t>部門名</a:t>
            </a:r>
          </a:p>
        </p:txBody>
      </p:sp>
      <p:sp>
        <p:nvSpPr>
          <p:cNvPr id="11" name="日付プレースホルダー 10"/>
          <p:cNvSpPr>
            <a:spLocks noGrp="1"/>
          </p:cNvSpPr>
          <p:nvPr>
            <p:ph type="dt" sz="half" idx="15"/>
          </p:nvPr>
        </p:nvSpPr>
        <p:spPr>
          <a:xfrm>
            <a:off x="3215999" y="5994000"/>
            <a:ext cx="5760000" cy="288000"/>
          </a:xfrm>
        </p:spPr>
        <p:txBody>
          <a:bodyPr/>
          <a:lstStyle>
            <a:lvl1pPr algn="ctr">
              <a:defRPr sz="1050" baseline="0">
                <a:solidFill>
                  <a:srgbClr val="59574C"/>
                </a:solidFill>
                <a:latin typeface="Source Han Sans SC Regular" panose="020B0500000000000000" pitchFamily="34" charset="-128"/>
                <a:ea typeface="源ノ角ゴシック JP Regular" panose="020B0500000000000000" pitchFamily="34" charset="-128"/>
              </a:defRPr>
            </a:lvl1pPr>
          </a:lstStyle>
          <a:p>
            <a:fld id="{0F156E98-5B4E-46CA-8184-A916B6096557}" type="datetime1">
              <a:rPr lang="ja-JP" altLang="en-US" smtClean="0"/>
              <a:t>2020/10/8</a:t>
            </a:fld>
            <a:endParaRPr lang="ja-JP" altLang="en-US" dirty="0"/>
          </a:p>
        </p:txBody>
      </p:sp>
      <p:pic>
        <p:nvPicPr>
          <p:cNvPr id="9" name="図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149875" y="720000"/>
            <a:ext cx="1892251" cy="49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63976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エンド画面（基本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8995" y="2034462"/>
            <a:ext cx="6614011" cy="2789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53794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カバーページ２（サブタイトル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0" y="2646000"/>
            <a:ext cx="12192000" cy="1008000"/>
          </a:xfrm>
        </p:spPr>
        <p:txBody>
          <a:bodyPr wrap="none" lIns="0" tIns="0" rIns="0" bIns="0" anchor="ctr" anchorCtr="1">
            <a:normAutofit/>
          </a:bodyPr>
          <a:lstStyle>
            <a:lvl1pPr algn="ctr">
              <a:defRPr sz="3300" baseline="0">
                <a:solidFill>
                  <a:srgbClr val="59574C"/>
                </a:solidFill>
                <a:latin typeface="(日本語用のフォントを使用)"/>
                <a:ea typeface="源ノ角ゴシック JP Medium" panose="020B0600000000000000" pitchFamily="34" charset="-128"/>
              </a:defRPr>
            </a:lvl1pPr>
          </a:lstStyle>
          <a:p>
            <a:r>
              <a:rPr kumimoji="1" lang="ja-JP" altLang="en-US" dirty="0"/>
              <a:t>プレゼンテーションタイトル</a:t>
            </a:r>
          </a:p>
        </p:txBody>
      </p:sp>
      <p:sp>
        <p:nvSpPr>
          <p:cNvPr id="14" name="テキスト プレースホルダー 13"/>
          <p:cNvSpPr>
            <a:spLocks noGrp="1"/>
          </p:cNvSpPr>
          <p:nvPr>
            <p:ph type="body" sz="quarter" idx="11" hasCustomPrompt="1"/>
          </p:nvPr>
        </p:nvSpPr>
        <p:spPr>
          <a:xfrm>
            <a:off x="3215999" y="5058000"/>
            <a:ext cx="5760000" cy="288000"/>
          </a:xfrm>
        </p:spPr>
        <p:txBody>
          <a:bodyPr anchor="ctr" anchorCtr="1">
            <a:noAutofit/>
          </a:bodyPr>
          <a:lstStyle>
            <a:lvl1pPr marL="0" indent="0" algn="ctr"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/>
              <a:t>社名</a:t>
            </a:r>
          </a:p>
        </p:txBody>
      </p:sp>
      <p:sp>
        <p:nvSpPr>
          <p:cNvPr id="16" name="テキスト プレースホルダー 15"/>
          <p:cNvSpPr>
            <a:spLocks noGrp="1"/>
          </p:cNvSpPr>
          <p:nvPr>
            <p:ph type="body" sz="quarter" idx="12" hasCustomPrompt="1"/>
          </p:nvPr>
        </p:nvSpPr>
        <p:spPr>
          <a:xfrm>
            <a:off x="3216000" y="5436000"/>
            <a:ext cx="5760000" cy="468000"/>
          </a:xfrm>
        </p:spPr>
        <p:txBody>
          <a:bodyPr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/>
              <a:t>本部名</a:t>
            </a:r>
            <a:endParaRPr kumimoji="1" lang="en-US" altLang="ja-JP" dirty="0"/>
          </a:p>
          <a:p>
            <a:pPr lvl="0"/>
            <a:r>
              <a:rPr kumimoji="1" lang="ja-JP" altLang="en-US" dirty="0"/>
              <a:t>部門名</a:t>
            </a:r>
          </a:p>
        </p:txBody>
      </p:sp>
      <p:sp>
        <p:nvSpPr>
          <p:cNvPr id="11" name="日付プレースホルダー 10"/>
          <p:cNvSpPr>
            <a:spLocks noGrp="1"/>
          </p:cNvSpPr>
          <p:nvPr>
            <p:ph type="dt" sz="half" idx="15"/>
          </p:nvPr>
        </p:nvSpPr>
        <p:spPr>
          <a:xfrm>
            <a:off x="3215999" y="5994000"/>
            <a:ext cx="5760000" cy="288000"/>
          </a:xfrm>
        </p:spPr>
        <p:txBody>
          <a:bodyPr/>
          <a:lstStyle>
            <a:lvl1pPr algn="ctr">
              <a:defRPr sz="1050" baseline="0">
                <a:solidFill>
                  <a:srgbClr val="59574C"/>
                </a:solidFill>
                <a:latin typeface="Source Han Sans SC Regular" panose="020B0500000000000000" pitchFamily="34" charset="-128"/>
                <a:ea typeface="源ノ角ゴシック JP Regular" panose="020B0500000000000000" pitchFamily="34" charset="-128"/>
              </a:defRPr>
            </a:lvl1pPr>
          </a:lstStyle>
          <a:p>
            <a:fld id="{D425B1DB-1EBE-4B50-AF01-CF0856D36485}" type="datetime1">
              <a:rPr lang="ja-JP" altLang="en-US" smtClean="0"/>
              <a:t>2020/10/8</a:t>
            </a:fld>
            <a:endParaRPr lang="ja-JP" altLang="en-US" dirty="0"/>
          </a:p>
        </p:txBody>
      </p:sp>
      <p:pic>
        <p:nvPicPr>
          <p:cNvPr id="9" name="図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149875" y="720000"/>
            <a:ext cx="1892251" cy="49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671278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インデックス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aseline="0"/>
            </a:lvl1pPr>
          </a:lstStyle>
          <a:p>
            <a:fld id="{9680B1CF-923C-445B-BE5D-569C8B53BC63}" type="datetime1">
              <a:rPr lang="ja-JP" altLang="en-US" smtClean="0"/>
              <a:t>2020/10/8</a:t>
            </a:fld>
            <a:endParaRPr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aseline="0"/>
            </a:lvl1pPr>
          </a:lstStyle>
          <a:p>
            <a:fld id="{2A9E37A5-A917-4235-ABF6-8CD72E894915}" type="slidenum">
              <a:rPr lang="en-US" altLang="ja-JP" smtClean="0"/>
              <a:pPr/>
              <a:t>‹#›</a:t>
            </a:fld>
            <a:endParaRPr lang="ja-JP" altLang="en-US"/>
          </a:p>
        </p:txBody>
      </p:sp>
      <p:grpSp>
        <p:nvGrpSpPr>
          <p:cNvPr id="3" name="グループ化 2"/>
          <p:cNvGrpSpPr/>
          <p:nvPr userDrawn="1"/>
        </p:nvGrpSpPr>
        <p:grpSpPr>
          <a:xfrm>
            <a:off x="336000" y="197326"/>
            <a:ext cx="11520000" cy="531096"/>
            <a:chOff x="252000" y="197326"/>
            <a:chExt cx="8640000" cy="531096"/>
          </a:xfrm>
        </p:grpSpPr>
        <p:cxnSp>
          <p:nvCxnSpPr>
            <p:cNvPr id="6" name="直線コネクタ 5"/>
            <p:cNvCxnSpPr/>
            <p:nvPr/>
          </p:nvCxnSpPr>
          <p:spPr>
            <a:xfrm>
              <a:off x="252000" y="728422"/>
              <a:ext cx="8640000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" name="図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92588" y="197326"/>
              <a:ext cx="999412" cy="361350"/>
            </a:xfrm>
            <a:prstGeom prst="rect">
              <a:avLst/>
            </a:prstGeom>
          </p:spPr>
        </p:pic>
      </p:grpSp>
      <p:sp>
        <p:nvSpPr>
          <p:cNvPr id="8" name="タイトル 1"/>
          <p:cNvSpPr>
            <a:spLocks noGrp="1"/>
          </p:cNvSpPr>
          <p:nvPr userDrawn="1">
            <p:ph type="title"/>
          </p:nvPr>
        </p:nvSpPr>
        <p:spPr>
          <a:xfrm>
            <a:off x="340800" y="291600"/>
            <a:ext cx="9922069" cy="267076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ja-JP" altLang="en-US" sz="1800" baseline="0">
                <a:solidFill>
                  <a:srgbClr val="59574C"/>
                </a:solidFill>
              </a:defRPr>
            </a:lvl1pPr>
          </a:lstStyle>
          <a:p>
            <a:pPr lvl="0"/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13" name="テキスト プレースホルダー 12"/>
          <p:cNvSpPr>
            <a:spLocks noGrp="1"/>
          </p:cNvSpPr>
          <p:nvPr userDrawn="1">
            <p:ph type="body" sz="quarter" idx="13"/>
          </p:nvPr>
        </p:nvSpPr>
        <p:spPr>
          <a:xfrm>
            <a:off x="4899607" y="1843200"/>
            <a:ext cx="5188297" cy="3171600"/>
          </a:xfrm>
        </p:spPr>
        <p:txBody>
          <a:bodyPr anchor="ctr" anchorCtr="0"/>
          <a:lstStyle>
            <a:lvl1pPr marL="385745" indent="-385745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1pPr>
            <a:lvl2pPr marL="685766" indent="-342884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2pPr>
            <a:lvl3pPr marL="1028649" indent="-342884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3pPr>
            <a:lvl4pPr marL="1285811" indent="-257162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4pPr>
            <a:lvl5pPr marL="1628694" indent="-257162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5pPr>
          </a:lstStyle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10" name="Footer Placeholder 4"/>
          <p:cNvSpPr>
            <a:spLocks noGrp="1"/>
          </p:cNvSpPr>
          <p:nvPr userDrawn="1">
            <p:ph type="ftr" sz="quarter" idx="11"/>
          </p:nvPr>
        </p:nvSpPr>
        <p:spPr>
          <a:xfrm>
            <a:off x="8508121" y="6605377"/>
            <a:ext cx="2516809" cy="25200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 altLang="ja-JP"/>
              <a:t>JVET-K0154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60173647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6000" y="845159"/>
            <a:ext cx="11520000" cy="5753592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aseline="0"/>
            </a:lvl1pPr>
          </a:lstStyle>
          <a:p>
            <a:fld id="{91FB90B4-8059-4D63-98EE-337412DBB61B}" type="datetime1">
              <a:rPr lang="ja-JP" altLang="en-US" smtClean="0"/>
              <a:t>2020/10/8</a:t>
            </a:fld>
            <a:endParaRPr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10" name="タイトル 1"/>
          <p:cNvSpPr>
            <a:spLocks noGrp="1"/>
          </p:cNvSpPr>
          <p:nvPr>
            <p:ph type="title"/>
          </p:nvPr>
        </p:nvSpPr>
        <p:spPr>
          <a:xfrm>
            <a:off x="340800" y="72528"/>
            <a:ext cx="9922069" cy="584164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ja-JP" altLang="en-US" sz="2400">
                <a:solidFill>
                  <a:srgbClr val="59574C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kumimoji="1" lang="ja-JP" altLang="en-US" dirty="0"/>
              <a:t>マスター タイトルの書式設定</a:t>
            </a:r>
          </a:p>
        </p:txBody>
      </p:sp>
      <p:grpSp>
        <p:nvGrpSpPr>
          <p:cNvPr id="11" name="グループ化 10"/>
          <p:cNvGrpSpPr/>
          <p:nvPr userDrawn="1"/>
        </p:nvGrpSpPr>
        <p:grpSpPr>
          <a:xfrm>
            <a:off x="336000" y="197326"/>
            <a:ext cx="11520000" cy="531096"/>
            <a:chOff x="252000" y="197326"/>
            <a:chExt cx="8640000" cy="531096"/>
          </a:xfrm>
        </p:grpSpPr>
        <p:cxnSp>
          <p:nvCxnSpPr>
            <p:cNvPr id="12" name="直線コネクタ 11"/>
            <p:cNvCxnSpPr/>
            <p:nvPr/>
          </p:nvCxnSpPr>
          <p:spPr>
            <a:xfrm>
              <a:off x="252000" y="728422"/>
              <a:ext cx="8640000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3" name="図 1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92588" y="197326"/>
              <a:ext cx="999412" cy="361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2724694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C2D03-71E9-4D12-8091-0F13204774C0}" type="datetime1">
              <a:rPr lang="ja-JP" altLang="en-US" smtClean="0"/>
              <a:t>2020/10/8</a:t>
            </a:fld>
            <a:endParaRPr lang="ja-JP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altLang="ja-JP" dirty="0"/>
              <a:t>JVET-M0063</a:t>
            </a:r>
            <a:endParaRPr lang="ja-JP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aseline="0"/>
            </a:lvl1pPr>
          </a:lstStyle>
          <a:p>
            <a:fld id="{2A9E37A5-A917-4235-ABF6-8CD72E894915}" type="slidenum">
              <a:rPr lang="en-US" altLang="ja-JP" smtClean="0"/>
              <a:pPr/>
              <a:t>‹#›</a:t>
            </a:fld>
            <a:endParaRPr lang="ja-JP" altLang="en-US"/>
          </a:p>
        </p:txBody>
      </p:sp>
      <p:sp>
        <p:nvSpPr>
          <p:cNvPr id="9" name="タイトル 1"/>
          <p:cNvSpPr>
            <a:spLocks noGrp="1"/>
          </p:cNvSpPr>
          <p:nvPr>
            <p:ph type="title"/>
          </p:nvPr>
        </p:nvSpPr>
        <p:spPr>
          <a:xfrm>
            <a:off x="340800" y="80628"/>
            <a:ext cx="9922069" cy="478048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ja-JP" altLang="en-US" sz="2400">
                <a:solidFill>
                  <a:srgbClr val="59574C"/>
                </a:solidFill>
              </a:defRPr>
            </a:lvl1pPr>
          </a:lstStyle>
          <a:p>
            <a:pPr lvl="0"/>
            <a:r>
              <a:rPr kumimoji="1" lang="ja-JP" altLang="en-US"/>
              <a:t>マスター タイトルの書式設定</a:t>
            </a:r>
          </a:p>
        </p:txBody>
      </p:sp>
      <p:grpSp>
        <p:nvGrpSpPr>
          <p:cNvPr id="10" name="グループ化 9"/>
          <p:cNvGrpSpPr/>
          <p:nvPr userDrawn="1"/>
        </p:nvGrpSpPr>
        <p:grpSpPr>
          <a:xfrm>
            <a:off x="336000" y="197326"/>
            <a:ext cx="11520000" cy="531096"/>
            <a:chOff x="252000" y="197326"/>
            <a:chExt cx="8640000" cy="531096"/>
          </a:xfrm>
        </p:grpSpPr>
        <p:cxnSp>
          <p:nvCxnSpPr>
            <p:cNvPr id="11" name="直線コネクタ 10"/>
            <p:cNvCxnSpPr/>
            <p:nvPr/>
          </p:nvCxnSpPr>
          <p:spPr>
            <a:xfrm>
              <a:off x="252000" y="728422"/>
              <a:ext cx="8640000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2" name="図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92588" y="197326"/>
              <a:ext cx="999412" cy="361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6652563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エンド画面（ロボホン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358" y="628313"/>
            <a:ext cx="11111111" cy="55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01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白紙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2"/>
          <p:cNvSpPr>
            <a:spLocks noGrp="1"/>
          </p:cNvSpPr>
          <p:nvPr>
            <p:ph type="dt" sz="half" idx="10"/>
          </p:nvPr>
        </p:nvSpPr>
        <p:spPr>
          <a:xfrm>
            <a:off x="336000" y="6603444"/>
            <a:ext cx="2743200" cy="252000"/>
          </a:xfrm>
        </p:spPr>
        <p:txBody>
          <a:bodyPr/>
          <a:lstStyle/>
          <a:p>
            <a:fld id="{CBC85746-A412-4A17-A213-590F10672685}" type="datetime1">
              <a:rPr lang="ja-JP" altLang="en-US" smtClean="0"/>
              <a:t>2020/10/8</a:t>
            </a:fld>
            <a:endParaRPr lang="ja-JP" altLang="en-US" dirty="0"/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508121" y="6605377"/>
            <a:ext cx="2516809" cy="25200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 altLang="ja-JP" dirty="0"/>
              <a:t>JVET-M0063</a:t>
            </a:r>
            <a:endParaRPr lang="ja-JP" altLang="en-US" dirty="0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126320" y="6598751"/>
            <a:ext cx="720000" cy="252000"/>
          </a:xfrm>
        </p:spPr>
        <p:txBody>
          <a:bodyPr/>
          <a:lstStyle>
            <a:lvl1pPr>
              <a:defRPr baseline="0"/>
            </a:lvl1pPr>
          </a:lstStyle>
          <a:p>
            <a:fld id="{2A9E37A5-A917-4235-ABF6-8CD72E894915}" type="slidenum">
              <a:rPr lang="en-US" altLang="ja-JP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82064737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カバーページ２（サブタイトル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0" y="2646000"/>
            <a:ext cx="12192000" cy="1008000"/>
          </a:xfrm>
        </p:spPr>
        <p:txBody>
          <a:bodyPr wrap="none" lIns="0" tIns="0" rIns="0" bIns="0" anchor="ctr" anchorCtr="1">
            <a:normAutofit/>
          </a:bodyPr>
          <a:lstStyle>
            <a:lvl1pPr algn="ctr">
              <a:defRPr sz="3300" baseline="0">
                <a:solidFill>
                  <a:srgbClr val="59574C"/>
                </a:solidFill>
                <a:latin typeface="(日本語用のフォントを使用)"/>
                <a:ea typeface="源ノ角ゴシック JP Medium" panose="020B0600000000000000" pitchFamily="34" charset="-128"/>
              </a:defRPr>
            </a:lvl1pPr>
          </a:lstStyle>
          <a:p>
            <a:r>
              <a:rPr kumimoji="1" lang="ja-JP" altLang="en-US" dirty="0"/>
              <a:t>プレゼンテーションタイトル</a:t>
            </a:r>
          </a:p>
        </p:txBody>
      </p:sp>
      <p:sp>
        <p:nvSpPr>
          <p:cNvPr id="14" name="テキスト プレースホルダー 13"/>
          <p:cNvSpPr>
            <a:spLocks noGrp="1"/>
          </p:cNvSpPr>
          <p:nvPr>
            <p:ph type="body" sz="quarter" idx="11" hasCustomPrompt="1"/>
          </p:nvPr>
        </p:nvSpPr>
        <p:spPr>
          <a:xfrm>
            <a:off x="3215999" y="5058000"/>
            <a:ext cx="5760000" cy="288000"/>
          </a:xfrm>
        </p:spPr>
        <p:txBody>
          <a:bodyPr anchor="ctr" anchorCtr="1">
            <a:noAutofit/>
          </a:bodyPr>
          <a:lstStyle>
            <a:lvl1pPr marL="0" indent="0" algn="ctr"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/>
              <a:t>社名</a:t>
            </a:r>
          </a:p>
        </p:txBody>
      </p:sp>
      <p:sp>
        <p:nvSpPr>
          <p:cNvPr id="16" name="テキスト プレースホルダー 15"/>
          <p:cNvSpPr>
            <a:spLocks noGrp="1"/>
          </p:cNvSpPr>
          <p:nvPr>
            <p:ph type="body" sz="quarter" idx="12" hasCustomPrompt="1"/>
          </p:nvPr>
        </p:nvSpPr>
        <p:spPr>
          <a:xfrm>
            <a:off x="3216000" y="5436000"/>
            <a:ext cx="5760000" cy="468000"/>
          </a:xfrm>
        </p:spPr>
        <p:txBody>
          <a:bodyPr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/>
              <a:t>本部名</a:t>
            </a:r>
            <a:endParaRPr kumimoji="1" lang="en-US" altLang="ja-JP" dirty="0"/>
          </a:p>
          <a:p>
            <a:pPr lvl="0"/>
            <a:r>
              <a:rPr kumimoji="1" lang="ja-JP" altLang="en-US" dirty="0"/>
              <a:t>部門名</a:t>
            </a:r>
          </a:p>
        </p:txBody>
      </p:sp>
      <p:sp>
        <p:nvSpPr>
          <p:cNvPr id="11" name="日付プレースホルダー 10"/>
          <p:cNvSpPr>
            <a:spLocks noGrp="1"/>
          </p:cNvSpPr>
          <p:nvPr>
            <p:ph type="dt" sz="half" idx="15"/>
          </p:nvPr>
        </p:nvSpPr>
        <p:spPr>
          <a:xfrm>
            <a:off x="3215999" y="5994000"/>
            <a:ext cx="5760000" cy="288000"/>
          </a:xfrm>
        </p:spPr>
        <p:txBody>
          <a:bodyPr/>
          <a:lstStyle>
            <a:lvl1pPr algn="ctr">
              <a:defRPr sz="1050" baseline="0">
                <a:solidFill>
                  <a:srgbClr val="59574C"/>
                </a:solidFill>
                <a:latin typeface="Source Han Sans SC Regular" panose="020B0500000000000000" pitchFamily="34" charset="-128"/>
                <a:ea typeface="源ノ角ゴシック JP Regular" panose="020B0500000000000000" pitchFamily="34" charset="-128"/>
              </a:defRPr>
            </a:lvl1pPr>
          </a:lstStyle>
          <a:p>
            <a:fld id="{5AAB6921-B004-49BC-B759-EF72CEFF976B}" type="datetime1">
              <a:rPr lang="ja-JP" altLang="en-US" smtClean="0"/>
              <a:t>2020/10/8</a:t>
            </a:fld>
            <a:endParaRPr lang="ja-JP" altLang="en-US" dirty="0"/>
          </a:p>
        </p:txBody>
      </p:sp>
      <p:pic>
        <p:nvPicPr>
          <p:cNvPr id="9" name="図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149875" y="720000"/>
            <a:ext cx="1892251" cy="49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384932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エンド画面（ロボホン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358" y="628313"/>
            <a:ext cx="11111111" cy="55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34035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de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aseline="0"/>
            </a:lvl1pPr>
          </a:lstStyle>
          <a:p>
            <a:fld id="{C01C27C1-608B-49C9-AF15-E27FC21FE981}" type="datetime1">
              <a:rPr lang="en-US" altLang="ja-JP" smtClean="0"/>
              <a:t>10/8/2020</a:t>
            </a:fld>
            <a:endParaRPr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aseline="0"/>
            </a:lvl1pPr>
          </a:lstStyle>
          <a:p>
            <a:fld id="{2A9E37A5-A917-4235-ABF6-8CD72E894915}" type="slidenum">
              <a:rPr lang="en-US" altLang="ja-JP" smtClean="0"/>
              <a:pPr/>
              <a:t>‹#›</a:t>
            </a:fld>
            <a:endParaRPr lang="ja-JP" altLang="en-US"/>
          </a:p>
        </p:txBody>
      </p:sp>
      <p:grpSp>
        <p:nvGrpSpPr>
          <p:cNvPr id="3" name="グループ化 2"/>
          <p:cNvGrpSpPr/>
          <p:nvPr userDrawn="1"/>
        </p:nvGrpSpPr>
        <p:grpSpPr>
          <a:xfrm>
            <a:off x="336000" y="197326"/>
            <a:ext cx="11520000" cy="531096"/>
            <a:chOff x="252000" y="197326"/>
            <a:chExt cx="8640000" cy="531096"/>
          </a:xfrm>
        </p:grpSpPr>
        <p:cxnSp>
          <p:nvCxnSpPr>
            <p:cNvPr id="6" name="直線コネクタ 5"/>
            <p:cNvCxnSpPr/>
            <p:nvPr/>
          </p:nvCxnSpPr>
          <p:spPr>
            <a:xfrm>
              <a:off x="252000" y="728422"/>
              <a:ext cx="8640000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" name="図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92588" y="197326"/>
              <a:ext cx="999412" cy="361350"/>
            </a:xfrm>
            <a:prstGeom prst="rect">
              <a:avLst/>
            </a:prstGeom>
          </p:spPr>
        </p:pic>
      </p:grpSp>
      <p:sp>
        <p:nvSpPr>
          <p:cNvPr id="8" name="タイトル 1"/>
          <p:cNvSpPr>
            <a:spLocks noGrp="1"/>
          </p:cNvSpPr>
          <p:nvPr userDrawn="1">
            <p:ph type="title"/>
          </p:nvPr>
        </p:nvSpPr>
        <p:spPr>
          <a:xfrm>
            <a:off x="340800" y="291600"/>
            <a:ext cx="9922069" cy="267076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ja-JP" altLang="en-US" sz="1800" baseline="0">
                <a:solidFill>
                  <a:srgbClr val="59574C"/>
                </a:solidFill>
              </a:defRPr>
            </a:lvl1pPr>
          </a:lstStyle>
          <a:p>
            <a:pPr lvl="0"/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13" name="テキスト プレースホルダー 12"/>
          <p:cNvSpPr>
            <a:spLocks noGrp="1"/>
          </p:cNvSpPr>
          <p:nvPr userDrawn="1">
            <p:ph type="body" sz="quarter" idx="13"/>
          </p:nvPr>
        </p:nvSpPr>
        <p:spPr>
          <a:xfrm>
            <a:off x="4899607" y="1843200"/>
            <a:ext cx="5188297" cy="3171600"/>
          </a:xfrm>
        </p:spPr>
        <p:txBody>
          <a:bodyPr anchor="ctr" anchorCtr="0"/>
          <a:lstStyle>
            <a:lvl1pPr marL="385745" indent="-385745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1pPr>
            <a:lvl2pPr marL="685766" indent="-342884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2pPr>
            <a:lvl3pPr marL="1028649" indent="-342884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3pPr>
            <a:lvl4pPr marL="1285811" indent="-257162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4pPr>
            <a:lvl5pPr marL="1628694" indent="-257162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5pPr>
          </a:lstStyle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10" name="Footer Placeholder 4"/>
          <p:cNvSpPr>
            <a:spLocks noGrp="1"/>
          </p:cNvSpPr>
          <p:nvPr userDrawn="1">
            <p:ph type="ftr" sz="quarter" idx="11"/>
          </p:nvPr>
        </p:nvSpPr>
        <p:spPr>
          <a:xfrm>
            <a:off x="8508121" y="6605377"/>
            <a:ext cx="2516809" cy="25200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 altLang="ja-JP"/>
              <a:t>Confidential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8529612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カバーページ２（サブタイトル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0" y="2646000"/>
            <a:ext cx="12192000" cy="1008000"/>
          </a:xfrm>
        </p:spPr>
        <p:txBody>
          <a:bodyPr wrap="none" lIns="0" tIns="0" rIns="0" bIns="0" anchor="ctr" anchorCtr="1">
            <a:normAutofit/>
          </a:bodyPr>
          <a:lstStyle>
            <a:lvl1pPr algn="ctr">
              <a:defRPr sz="3300" baseline="0">
                <a:solidFill>
                  <a:srgbClr val="59574C"/>
                </a:solidFill>
                <a:latin typeface="(日本語用のフォントを使用)"/>
                <a:ea typeface="源ノ角ゴシック JP Medium" panose="020B0600000000000000" pitchFamily="34" charset="-128"/>
              </a:defRPr>
            </a:lvl1pPr>
          </a:lstStyle>
          <a:p>
            <a:r>
              <a:rPr kumimoji="1" lang="ja-JP" altLang="en-US" dirty="0"/>
              <a:t>プレゼンテーションタイトル</a:t>
            </a:r>
          </a:p>
        </p:txBody>
      </p:sp>
      <p:sp>
        <p:nvSpPr>
          <p:cNvPr id="14" name="テキスト プレースホルダー 13"/>
          <p:cNvSpPr>
            <a:spLocks noGrp="1"/>
          </p:cNvSpPr>
          <p:nvPr>
            <p:ph type="body" sz="quarter" idx="11" hasCustomPrompt="1"/>
          </p:nvPr>
        </p:nvSpPr>
        <p:spPr>
          <a:xfrm>
            <a:off x="3215999" y="5058000"/>
            <a:ext cx="5760000" cy="288000"/>
          </a:xfrm>
        </p:spPr>
        <p:txBody>
          <a:bodyPr anchor="ctr" anchorCtr="1">
            <a:noAutofit/>
          </a:bodyPr>
          <a:lstStyle>
            <a:lvl1pPr marL="0" indent="0" algn="ctr"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/>
              <a:t>社名</a:t>
            </a:r>
          </a:p>
        </p:txBody>
      </p:sp>
      <p:sp>
        <p:nvSpPr>
          <p:cNvPr id="16" name="テキスト プレースホルダー 15"/>
          <p:cNvSpPr>
            <a:spLocks noGrp="1"/>
          </p:cNvSpPr>
          <p:nvPr>
            <p:ph type="body" sz="quarter" idx="12" hasCustomPrompt="1"/>
          </p:nvPr>
        </p:nvSpPr>
        <p:spPr>
          <a:xfrm>
            <a:off x="3216000" y="5436000"/>
            <a:ext cx="5760000" cy="468000"/>
          </a:xfrm>
        </p:spPr>
        <p:txBody>
          <a:bodyPr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/>
              <a:t>本部名</a:t>
            </a:r>
            <a:endParaRPr kumimoji="1" lang="en-US" altLang="ja-JP" dirty="0"/>
          </a:p>
          <a:p>
            <a:pPr lvl="0"/>
            <a:r>
              <a:rPr kumimoji="1" lang="ja-JP" altLang="en-US" dirty="0"/>
              <a:t>部門名</a:t>
            </a:r>
          </a:p>
        </p:txBody>
      </p:sp>
      <p:sp>
        <p:nvSpPr>
          <p:cNvPr id="11" name="日付プレースホルダー 10"/>
          <p:cNvSpPr>
            <a:spLocks noGrp="1"/>
          </p:cNvSpPr>
          <p:nvPr>
            <p:ph type="dt" sz="half" idx="15"/>
          </p:nvPr>
        </p:nvSpPr>
        <p:spPr>
          <a:xfrm>
            <a:off x="3215999" y="5994000"/>
            <a:ext cx="5760000" cy="288000"/>
          </a:xfrm>
        </p:spPr>
        <p:txBody>
          <a:bodyPr/>
          <a:lstStyle>
            <a:lvl1pPr algn="ctr">
              <a:defRPr sz="1050" baseline="0">
                <a:solidFill>
                  <a:srgbClr val="59574C"/>
                </a:solidFill>
                <a:latin typeface="Source Han Sans SC Regular" panose="020B0500000000000000" pitchFamily="34" charset="-128"/>
                <a:ea typeface="源ノ角ゴシック JP Regular" panose="020B0500000000000000" pitchFamily="34" charset="-128"/>
              </a:defRPr>
            </a:lvl1pPr>
          </a:lstStyle>
          <a:p>
            <a:fld id="{6E556F3C-523E-4701-86C5-E692BEF8C12E}" type="datetime1">
              <a:rPr lang="ja-JP" altLang="en-US" smtClean="0"/>
              <a:t>2020/10/8</a:t>
            </a:fld>
            <a:endParaRPr lang="ja-JP" altLang="en-US" dirty="0"/>
          </a:p>
        </p:txBody>
      </p:sp>
      <p:pic>
        <p:nvPicPr>
          <p:cNvPr id="9" name="図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149875" y="720000"/>
            <a:ext cx="1892251" cy="49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258489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エンド画面（ロボホン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358" y="628313"/>
            <a:ext cx="11111111" cy="55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73586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449B4-0867-427F-A58B-E970853F0BDC}" type="datetime1">
              <a:rPr lang="en-US" altLang="ja-JP" smtClean="0"/>
              <a:t>10/8/2020</a:t>
            </a:fld>
            <a:endParaRPr lang="ja-JP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altLang="ja-JP"/>
              <a:t>Confidential</a:t>
            </a:r>
            <a:endParaRPr lang="ja-JP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aseline="0"/>
            </a:lvl1pPr>
          </a:lstStyle>
          <a:p>
            <a:fld id="{2A9E37A5-A917-4235-ABF6-8CD72E894915}" type="slidenum">
              <a:rPr lang="en-US" altLang="ja-JP" smtClean="0"/>
              <a:pPr/>
              <a:t>‹#›</a:t>
            </a:fld>
            <a:endParaRPr lang="ja-JP" altLang="en-US"/>
          </a:p>
        </p:txBody>
      </p:sp>
      <p:sp>
        <p:nvSpPr>
          <p:cNvPr id="9" name="タイトル 1"/>
          <p:cNvSpPr>
            <a:spLocks noGrp="1"/>
          </p:cNvSpPr>
          <p:nvPr>
            <p:ph type="title"/>
          </p:nvPr>
        </p:nvSpPr>
        <p:spPr>
          <a:xfrm>
            <a:off x="340800" y="291600"/>
            <a:ext cx="9922069" cy="267076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ja-JP" altLang="en-US" sz="1800">
                <a:solidFill>
                  <a:srgbClr val="59574C"/>
                </a:solidFill>
              </a:defRPr>
            </a:lvl1pPr>
          </a:lstStyle>
          <a:p>
            <a:pPr lvl="0"/>
            <a:r>
              <a:rPr kumimoji="1" lang="ja-JP" altLang="en-US" dirty="0"/>
              <a:t>マスター タイトルの書式設定</a:t>
            </a:r>
          </a:p>
        </p:txBody>
      </p:sp>
      <p:grpSp>
        <p:nvGrpSpPr>
          <p:cNvPr id="10" name="グループ化 9"/>
          <p:cNvGrpSpPr/>
          <p:nvPr userDrawn="1"/>
        </p:nvGrpSpPr>
        <p:grpSpPr>
          <a:xfrm>
            <a:off x="336000" y="197326"/>
            <a:ext cx="11520000" cy="531096"/>
            <a:chOff x="252000" y="197326"/>
            <a:chExt cx="8640000" cy="531096"/>
          </a:xfrm>
        </p:grpSpPr>
        <p:cxnSp>
          <p:nvCxnSpPr>
            <p:cNvPr id="11" name="直線コネクタ 10"/>
            <p:cNvCxnSpPr/>
            <p:nvPr/>
          </p:nvCxnSpPr>
          <p:spPr>
            <a:xfrm>
              <a:off x="252000" y="728422"/>
              <a:ext cx="8640000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2" name="図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92588" y="197326"/>
              <a:ext cx="999412" cy="361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373413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6000" y="845159"/>
            <a:ext cx="11520000" cy="5753592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aseline="0"/>
            </a:lvl1pPr>
          </a:lstStyle>
          <a:p>
            <a:fld id="{C95488CF-32A2-400B-AB02-C64861527DED}" type="datetime1">
              <a:rPr lang="en-US" altLang="ja-JP" smtClean="0"/>
              <a:t>10/8/2020</a:t>
            </a:fld>
            <a:endParaRPr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/>
              <a:t>Confidential</a:t>
            </a:r>
            <a:endParaRPr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10" name="タイトル 1"/>
          <p:cNvSpPr>
            <a:spLocks noGrp="1"/>
          </p:cNvSpPr>
          <p:nvPr>
            <p:ph type="title"/>
          </p:nvPr>
        </p:nvSpPr>
        <p:spPr>
          <a:xfrm>
            <a:off x="340800" y="291600"/>
            <a:ext cx="9922069" cy="267076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ja-JP" altLang="en-US" sz="1800">
                <a:solidFill>
                  <a:srgbClr val="59574C"/>
                </a:solidFill>
              </a:defRPr>
            </a:lvl1pPr>
          </a:lstStyle>
          <a:p>
            <a:pPr lvl="0"/>
            <a:r>
              <a:rPr kumimoji="1" lang="ja-JP" altLang="en-US" dirty="0"/>
              <a:t>マスター タイトルの書式設定</a:t>
            </a:r>
          </a:p>
        </p:txBody>
      </p:sp>
      <p:grpSp>
        <p:nvGrpSpPr>
          <p:cNvPr id="11" name="グループ化 10"/>
          <p:cNvGrpSpPr/>
          <p:nvPr userDrawn="1"/>
        </p:nvGrpSpPr>
        <p:grpSpPr>
          <a:xfrm>
            <a:off x="336000" y="197326"/>
            <a:ext cx="11520000" cy="531096"/>
            <a:chOff x="252000" y="197326"/>
            <a:chExt cx="8640000" cy="531096"/>
          </a:xfrm>
        </p:grpSpPr>
        <p:cxnSp>
          <p:nvCxnSpPr>
            <p:cNvPr id="12" name="直線コネクタ 11"/>
            <p:cNvCxnSpPr/>
            <p:nvPr/>
          </p:nvCxnSpPr>
          <p:spPr>
            <a:xfrm>
              <a:off x="252000" y="728422"/>
              <a:ext cx="8640000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3" name="図 1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92588" y="197326"/>
              <a:ext cx="999412" cy="361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896484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（New_Robohon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8995" y="2034462"/>
            <a:ext cx="6614011" cy="2789079"/>
          </a:xfrm>
          <a:prstGeom prst="rect">
            <a:avLst/>
          </a:prstGeom>
        </p:spPr>
      </p:pic>
      <p:pic>
        <p:nvPicPr>
          <p:cNvPr id="3" name="図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9368" y="2773003"/>
            <a:ext cx="3148445" cy="3568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06513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（Robohon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358" y="628313"/>
            <a:ext cx="11111111" cy="55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79655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pap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2"/>
          <p:cNvSpPr>
            <a:spLocks noGrp="1"/>
          </p:cNvSpPr>
          <p:nvPr>
            <p:ph type="dt" sz="half" idx="10"/>
          </p:nvPr>
        </p:nvSpPr>
        <p:spPr>
          <a:xfrm>
            <a:off x="336000" y="6603444"/>
            <a:ext cx="2743200" cy="252000"/>
          </a:xfrm>
        </p:spPr>
        <p:txBody>
          <a:bodyPr/>
          <a:lstStyle/>
          <a:p>
            <a:fld id="{C1A45310-2CD3-47D0-85E8-240CF1ECEE2D}" type="datetime1">
              <a:rPr lang="en-US" altLang="ja-JP" smtClean="0"/>
              <a:t>10/8/2020</a:t>
            </a:fld>
            <a:endParaRPr lang="ja-JP" altLang="en-US" dirty="0"/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508121" y="6605377"/>
            <a:ext cx="2516809" cy="25200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 altLang="ja-JP"/>
              <a:t>Confidential</a:t>
            </a:r>
            <a:endParaRPr lang="ja-JP" altLang="en-US" dirty="0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126320" y="6598751"/>
            <a:ext cx="720000" cy="252000"/>
          </a:xfrm>
        </p:spPr>
        <p:txBody>
          <a:bodyPr/>
          <a:lstStyle>
            <a:lvl1pPr>
              <a:defRPr baseline="0"/>
            </a:lvl1pPr>
          </a:lstStyle>
          <a:p>
            <a:fld id="{2A9E37A5-A917-4235-ABF6-8CD72E894915}" type="slidenum">
              <a:rPr lang="en-US" altLang="ja-JP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4074944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D67C95-CD54-4521-941E-85D88C9DAFE3}" type="datetime1">
              <a:rPr lang="ja-JP" altLang="en-US" smtClean="0"/>
              <a:t>2020/10/8</a:t>
            </a:fld>
            <a:endParaRPr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/>
              <a:t>JVET-K0154</a:t>
            </a:r>
            <a:endParaRPr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lang="en-US" altLang="ja-JP" smtClean="0"/>
              <a:pPr/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948586144"/>
      </p:ext>
    </p:extLst>
  </p:cSld>
  <p:clrMapOvr>
    <a:masterClrMapping/>
  </p:clrMapOvr>
  <p:hf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13" Type="http://schemas.openxmlformats.org/officeDocument/2006/relationships/slideLayout" Target="../slideLayouts/slideLayout21.xml"/><Relationship Id="rId18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1.xml"/><Relationship Id="rId21" Type="http://schemas.openxmlformats.org/officeDocument/2006/relationships/slideLayout" Target="../slideLayouts/slideLayout29.xml"/><Relationship Id="rId7" Type="http://schemas.openxmlformats.org/officeDocument/2006/relationships/slideLayout" Target="../slideLayouts/slideLayout15.xml"/><Relationship Id="rId12" Type="http://schemas.openxmlformats.org/officeDocument/2006/relationships/slideLayout" Target="../slideLayouts/slideLayout20.xml"/><Relationship Id="rId17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0.xml"/><Relationship Id="rId16" Type="http://schemas.openxmlformats.org/officeDocument/2006/relationships/slideLayout" Target="../slideLayouts/slideLayout24.xml"/><Relationship Id="rId20" Type="http://schemas.openxmlformats.org/officeDocument/2006/relationships/slideLayout" Target="../slideLayouts/slideLayout28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24" Type="http://schemas.openxmlformats.org/officeDocument/2006/relationships/theme" Target="../theme/theme2.xml"/><Relationship Id="rId5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23.xml"/><Relationship Id="rId23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27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Relationship Id="rId14" Type="http://schemas.openxmlformats.org/officeDocument/2006/relationships/slideLayout" Target="../slideLayouts/slideLayout22.xml"/><Relationship Id="rId22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36000" y="6603444"/>
            <a:ext cx="2743200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ja-JP" altLang="en-US" sz="1000" baseline="0" smtClean="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源ノ角ゴシック JP Regular" panose="020B0500000000000000" pitchFamily="34" charset="-128"/>
              </a:defRPr>
            </a:lvl1pPr>
          </a:lstStyle>
          <a:p>
            <a:fld id="{BED94E8A-652D-454B-8F21-9DF8F9FBC17C}" type="datetime1">
              <a:rPr lang="en-US" altLang="ja-JP" smtClean="0"/>
              <a:pPr/>
              <a:t>10/8/2020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508121" y="6605377"/>
            <a:ext cx="2516809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源ノ角ゴシック JP Regular" panose="020B0500000000000000" pitchFamily="34" charset="-128"/>
              </a:defRPr>
            </a:lvl1pPr>
          </a:lstStyle>
          <a:p>
            <a:r>
              <a:rPr lang="en-US" altLang="ja-JP" dirty="0"/>
              <a:t>Confidential</a:t>
            </a:r>
            <a:endParaRPr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126320" y="6598751"/>
            <a:ext cx="720000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lang="en-US" altLang="ja-JP" sz="1000" baseline="0" smtClean="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源ノ角ゴシック JP Regular" panose="020B0500000000000000" pitchFamily="34" charset="-128"/>
              </a:defRPr>
            </a:lvl1pPr>
          </a:lstStyle>
          <a:p>
            <a:pPr algn="r"/>
            <a:fld id="{2A9E37A5-A917-4235-ABF6-8CD72E894915}" type="slidenum">
              <a:rPr lang="en-US" altLang="ja-JP" smtClean="0"/>
              <a:pPr algn="r"/>
              <a:t>‹#›</a:t>
            </a:fld>
            <a:endParaRPr lang="ja-JP" altLang="en-US" dirty="0"/>
          </a:p>
        </p:txBody>
      </p:sp>
      <p:sp>
        <p:nvSpPr>
          <p:cNvPr id="7" name="フッター プレースホルダー 4"/>
          <p:cNvSpPr txBox="1">
            <a:spLocks/>
          </p:cNvSpPr>
          <p:nvPr userDrawn="1"/>
        </p:nvSpPr>
        <p:spPr>
          <a:xfrm>
            <a:off x="6184800" y="6624012"/>
            <a:ext cx="4114800" cy="252001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ja-JP"/>
            </a:defPPr>
            <a:lvl1pPr marL="0" algn="ct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 sz="900" dirty="0"/>
          </a:p>
        </p:txBody>
      </p:sp>
    </p:spTree>
    <p:extLst>
      <p:ext uri="{BB962C8B-B14F-4D97-AF65-F5344CB8AC3E}">
        <p14:creationId xmlns:p14="http://schemas.microsoft.com/office/powerpoint/2010/main" val="27431184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5" r:id="rId1"/>
    <p:sldLayoutId id="2147483816" r:id="rId2"/>
    <p:sldLayoutId id="2147483817" r:id="rId3"/>
    <p:sldLayoutId id="2147483818" r:id="rId4"/>
    <p:sldLayoutId id="2147483819" r:id="rId5"/>
    <p:sldLayoutId id="2147483820" r:id="rId6"/>
    <p:sldLayoutId id="2147483821" r:id="rId7"/>
    <p:sldLayoutId id="2147483822" r:id="rId8"/>
  </p:sldLayoutIdLs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2400" kern="1200" baseline="0">
          <a:solidFill>
            <a:schemeClr val="tx1"/>
          </a:solidFill>
          <a:latin typeface="Source Sans Pro" panose="020B0503030403020204" pitchFamily="34" charset="0"/>
          <a:ea typeface="源ノ角ゴシック JP Regular" panose="020B0500000000000000" pitchFamily="34" charset="-128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 baseline="0">
          <a:solidFill>
            <a:schemeClr val="tx1"/>
          </a:solidFill>
          <a:latin typeface="Source Sans Pro" panose="020B0503030403020204" pitchFamily="34" charset="0"/>
          <a:ea typeface="源ノ角ゴシック JP Regular" panose="020B0500000000000000" pitchFamily="34" charset="-128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 baseline="0">
          <a:solidFill>
            <a:schemeClr val="tx1"/>
          </a:solidFill>
          <a:latin typeface="Source Sans Pro" panose="020B0503030403020204" pitchFamily="34" charset="0"/>
          <a:ea typeface="源ノ角ゴシック JP Regular" panose="020B0500000000000000" pitchFamily="34" charset="-128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 baseline="0">
          <a:solidFill>
            <a:schemeClr val="tx1"/>
          </a:solidFill>
          <a:latin typeface="Source Sans Pro" panose="020B0503030403020204" pitchFamily="34" charset="0"/>
          <a:ea typeface="源ノ角ゴシック JP Regular" panose="020B0500000000000000" pitchFamily="34" charset="-128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 baseline="0">
          <a:solidFill>
            <a:schemeClr val="tx1"/>
          </a:solidFill>
          <a:latin typeface="Source Sans Pro" panose="020B0503030403020204" pitchFamily="34" charset="0"/>
          <a:ea typeface="源ノ角ゴシック JP Regular" panose="020B0500000000000000" pitchFamily="34" charset="-128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 baseline="0">
          <a:solidFill>
            <a:schemeClr val="tx1"/>
          </a:solidFill>
          <a:latin typeface="Source Sans Pro" panose="020B0503030403020204" pitchFamily="34" charset="0"/>
          <a:ea typeface="源ノ角ゴシック JP Regular" panose="020B0500000000000000" pitchFamily="34" charset="-128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D67C95-CD54-4521-941E-85D88C9DAFE3}" type="datetime1">
              <a:rPr lang="ja-JP" altLang="en-US" smtClean="0"/>
              <a:t>2020/10/8</a:t>
            </a:fld>
            <a:endParaRPr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ja-JP"/>
              <a:t>JVET-K0154</a:t>
            </a:r>
            <a:endParaRPr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9E37A5-A917-4235-ABF6-8CD72E894915}" type="slidenum">
              <a:rPr lang="en-US" altLang="ja-JP" smtClean="0"/>
              <a:pPr/>
              <a:t>‹#›</a:t>
            </a:fld>
            <a:endParaRPr lang="en-US" altLang="ja-JP" dirty="0"/>
          </a:p>
        </p:txBody>
      </p:sp>
      <p:sp>
        <p:nvSpPr>
          <p:cNvPr id="7" name="フッター プレースホルダー 4">
            <a:extLst>
              <a:ext uri="{FF2B5EF4-FFF2-40B4-BE49-F238E27FC236}">
                <a16:creationId xmlns:a16="http://schemas.microsoft.com/office/drawing/2014/main" id="{55458171-A380-4A9E-B950-0BE2E609112D}"/>
              </a:ext>
            </a:extLst>
          </p:cNvPr>
          <p:cNvSpPr txBox="1">
            <a:spLocks/>
          </p:cNvSpPr>
          <p:nvPr userDrawn="1"/>
        </p:nvSpPr>
        <p:spPr>
          <a:xfrm>
            <a:off x="6184800" y="6624012"/>
            <a:ext cx="4114800" cy="252001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ja-JP"/>
            </a:defPPr>
            <a:lvl1pPr marL="0" algn="ct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 sz="900" dirty="0"/>
          </a:p>
        </p:txBody>
      </p:sp>
    </p:spTree>
    <p:extLst>
      <p:ext uri="{BB962C8B-B14F-4D97-AF65-F5344CB8AC3E}">
        <p14:creationId xmlns:p14="http://schemas.microsoft.com/office/powerpoint/2010/main" val="9546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4" r:id="rId1"/>
    <p:sldLayoutId id="2147483825" r:id="rId2"/>
    <p:sldLayoutId id="2147483826" r:id="rId3"/>
    <p:sldLayoutId id="2147483827" r:id="rId4"/>
    <p:sldLayoutId id="2147483828" r:id="rId5"/>
    <p:sldLayoutId id="2147483829" r:id="rId6"/>
    <p:sldLayoutId id="2147483830" r:id="rId7"/>
    <p:sldLayoutId id="2147483831" r:id="rId8"/>
    <p:sldLayoutId id="2147483832" r:id="rId9"/>
    <p:sldLayoutId id="2147483833" r:id="rId10"/>
    <p:sldLayoutId id="2147483834" r:id="rId11"/>
    <p:sldLayoutId id="2147483835" r:id="rId12"/>
    <p:sldLayoutId id="2147483836" r:id="rId13"/>
    <p:sldLayoutId id="2147483709" r:id="rId14"/>
    <p:sldLayoutId id="2147483710" r:id="rId15"/>
    <p:sldLayoutId id="2147483711" r:id="rId16"/>
    <p:sldLayoutId id="2147483712" r:id="rId17"/>
    <p:sldLayoutId id="2147483714" r:id="rId18"/>
    <p:sldLayoutId id="2147483715" r:id="rId19"/>
    <p:sldLayoutId id="2147483756" r:id="rId20"/>
    <p:sldLayoutId id="2147483757" r:id="rId21"/>
    <p:sldLayoutId id="2147483812" r:id="rId22"/>
    <p:sldLayoutId id="2147483813" r:id="rId23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2646000"/>
            <a:ext cx="9144000" cy="2007136"/>
          </a:xfrm>
        </p:spPr>
        <p:txBody>
          <a:bodyPr>
            <a:normAutofit/>
          </a:bodyPr>
          <a:lstStyle/>
          <a:p>
            <a:r>
              <a:rPr lang="en-CA" altLang="ja-JP" b="1" dirty="0"/>
              <a:t>AHG12: VVC tool evaluation in high bit rate coding</a:t>
            </a:r>
            <a:endParaRPr lang="ja-JP" altLang="en-US" sz="2800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ja-JP" sz="2800" b="1" dirty="0"/>
              <a:t>JVET-T0087</a:t>
            </a:r>
            <a:endParaRPr lang="ja-JP" altLang="en-US" sz="2800" b="1" dirty="0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CA" altLang="ja-JP" sz="2000" dirty="0"/>
              <a:t>Tomohiro Ikai</a:t>
            </a:r>
          </a:p>
          <a:p>
            <a:r>
              <a:rPr lang="en-CA" altLang="ja-JP" sz="2000" dirty="0" err="1"/>
              <a:t>Tianyang</a:t>
            </a:r>
            <a:r>
              <a:rPr lang="en-CA" altLang="ja-JP" sz="2000" dirty="0"/>
              <a:t> Zhou </a:t>
            </a:r>
          </a:p>
          <a:p>
            <a:r>
              <a:rPr lang="en-CA" altLang="ja-JP" sz="2000" dirty="0"/>
              <a:t>Tomonori Hashimoto</a:t>
            </a:r>
          </a:p>
        </p:txBody>
      </p:sp>
    </p:spTree>
    <p:extLst>
      <p:ext uri="{BB962C8B-B14F-4D97-AF65-F5344CB8AC3E}">
        <p14:creationId xmlns:p14="http://schemas.microsoft.com/office/powerpoint/2010/main" val="347683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>
            <a:extLst>
              <a:ext uri="{FF2B5EF4-FFF2-40B4-BE49-F238E27FC236}">
                <a16:creationId xmlns:a16="http://schemas.microsoft.com/office/drawing/2014/main" id="{46BC5396-A466-477D-93C7-916BDE310E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ja-JP" dirty="0"/>
              <a:t>Propose to use maxmtt16 for AHG12 common test condition</a:t>
            </a:r>
          </a:p>
          <a:p>
            <a:pPr lvl="1" hangingPunct="0"/>
            <a:r>
              <a:rPr lang="en-US" altLang="ja-JP" dirty="0"/>
              <a:t>Loss: 0.05%, 0.08%, </a:t>
            </a:r>
            <a:r>
              <a:rPr lang="en-US" altLang="ja-JP" dirty="0">
                <a:highlight>
                  <a:srgbClr val="FF00FF"/>
                </a:highlight>
              </a:rPr>
              <a:t>0.19% </a:t>
            </a:r>
            <a:r>
              <a:rPr lang="en-US" altLang="ja-JP" dirty="0"/>
              <a:t>and 0.08% in AI-12, AI-16, LDB-12, LDB-16</a:t>
            </a:r>
            <a:endParaRPr lang="ja-JP" altLang="ja-JP" dirty="0"/>
          </a:p>
          <a:p>
            <a:pPr lvl="1" hangingPunct="0"/>
            <a:r>
              <a:rPr lang="en-US" altLang="ja-JP" dirty="0" err="1"/>
              <a:t>EncT</a:t>
            </a:r>
            <a:r>
              <a:rPr lang="en-US" altLang="ja-JP" dirty="0"/>
              <a:t>: 75%, 61%, 61% and 64% in AI-12, AI-16, LDB-12, LDB-16</a:t>
            </a:r>
            <a:endParaRPr lang="ja-JP" altLang="ja-JP" dirty="0"/>
          </a:p>
          <a:p>
            <a:pPr lvl="1" hangingPunct="0"/>
            <a:r>
              <a:rPr lang="en-US" altLang="ja-JP" dirty="0"/>
              <a:t>Max encoding time reduced </a:t>
            </a:r>
            <a:r>
              <a:rPr lang="en-US" altLang="ja-JP" dirty="0">
                <a:highlight>
                  <a:srgbClr val="FFFF00"/>
                </a:highlight>
              </a:rPr>
              <a:t>from 3.6 day to 1.7 day </a:t>
            </a:r>
            <a:r>
              <a:rPr lang="en-US" altLang="ja-JP" dirty="0"/>
              <a:t>in LDB</a:t>
            </a:r>
          </a:p>
          <a:p>
            <a:pPr hangingPunct="0"/>
            <a:r>
              <a:rPr lang="en-US" altLang="ja-JP" dirty="0"/>
              <a:t>Disable LFNST for now</a:t>
            </a:r>
          </a:p>
          <a:p>
            <a:pPr marL="457200" lvl="1" indent="0" hangingPunct="0">
              <a:buNone/>
            </a:pPr>
            <a:endParaRPr lang="en-US" altLang="ja-JP" dirty="0"/>
          </a:p>
          <a:p>
            <a:pPr lvl="1" hangingPunct="0"/>
            <a:endParaRPr lang="ja-JP" altLang="ja-JP" dirty="0"/>
          </a:p>
          <a:p>
            <a:endParaRPr kumimoji="1" lang="ja-JP" altLang="en-US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5C8A28D2-F349-4BF7-BDC6-4EDB333531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lang="ja-JP" altLang="en-US" smtClean="0"/>
              <a:pPr/>
              <a:t>10</a:t>
            </a:fld>
            <a:endParaRPr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8B6A727D-905E-466B-B904-180C85BE21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Fast CTC proposal (5) - Proposal</a:t>
            </a:r>
            <a:endParaRPr kumimoji="1" lang="ja-JP" altLang="en-US" dirty="0"/>
          </a:p>
        </p:txBody>
      </p:sp>
      <p:graphicFrame>
        <p:nvGraphicFramePr>
          <p:cNvPr id="5" name="表 4">
            <a:extLst>
              <a:ext uri="{FF2B5EF4-FFF2-40B4-BE49-F238E27FC236}">
                <a16:creationId xmlns:a16="http://schemas.microsoft.com/office/drawing/2014/main" id="{436FCF32-CEAD-402C-BD16-9724F72921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8131369"/>
              </p:ext>
            </p:extLst>
          </p:nvPr>
        </p:nvGraphicFramePr>
        <p:xfrm>
          <a:off x="1066935" y="3044784"/>
          <a:ext cx="9937103" cy="168735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52549">
                  <a:extLst>
                    <a:ext uri="{9D8B030D-6E8A-4147-A177-3AD203B41FA5}">
                      <a16:colId xmlns:a16="http://schemas.microsoft.com/office/drawing/2014/main" val="3027182511"/>
                    </a:ext>
                  </a:extLst>
                </a:gridCol>
                <a:gridCol w="1036177">
                  <a:extLst>
                    <a:ext uri="{9D8B030D-6E8A-4147-A177-3AD203B41FA5}">
                      <a16:colId xmlns:a16="http://schemas.microsoft.com/office/drawing/2014/main" val="3010891373"/>
                    </a:ext>
                  </a:extLst>
                </a:gridCol>
                <a:gridCol w="1127479">
                  <a:extLst>
                    <a:ext uri="{9D8B030D-6E8A-4147-A177-3AD203B41FA5}">
                      <a16:colId xmlns:a16="http://schemas.microsoft.com/office/drawing/2014/main" val="1536463955"/>
                    </a:ext>
                  </a:extLst>
                </a:gridCol>
                <a:gridCol w="1127479">
                  <a:extLst>
                    <a:ext uri="{9D8B030D-6E8A-4147-A177-3AD203B41FA5}">
                      <a16:colId xmlns:a16="http://schemas.microsoft.com/office/drawing/2014/main" val="1237673310"/>
                    </a:ext>
                  </a:extLst>
                </a:gridCol>
                <a:gridCol w="1127479">
                  <a:extLst>
                    <a:ext uri="{9D8B030D-6E8A-4147-A177-3AD203B41FA5}">
                      <a16:colId xmlns:a16="http://schemas.microsoft.com/office/drawing/2014/main" val="1156658476"/>
                    </a:ext>
                  </a:extLst>
                </a:gridCol>
                <a:gridCol w="1127479">
                  <a:extLst>
                    <a:ext uri="{9D8B030D-6E8A-4147-A177-3AD203B41FA5}">
                      <a16:colId xmlns:a16="http://schemas.microsoft.com/office/drawing/2014/main" val="1484267140"/>
                    </a:ext>
                  </a:extLst>
                </a:gridCol>
                <a:gridCol w="1127479">
                  <a:extLst>
                    <a:ext uri="{9D8B030D-6E8A-4147-A177-3AD203B41FA5}">
                      <a16:colId xmlns:a16="http://schemas.microsoft.com/office/drawing/2014/main" val="1950899224"/>
                    </a:ext>
                  </a:extLst>
                </a:gridCol>
                <a:gridCol w="897176">
                  <a:extLst>
                    <a:ext uri="{9D8B030D-6E8A-4147-A177-3AD203B41FA5}">
                      <a16:colId xmlns:a16="http://schemas.microsoft.com/office/drawing/2014/main" val="3588583973"/>
                    </a:ext>
                  </a:extLst>
                </a:gridCol>
                <a:gridCol w="1013806">
                  <a:extLst>
                    <a:ext uri="{9D8B030D-6E8A-4147-A177-3AD203B41FA5}">
                      <a16:colId xmlns:a16="http://schemas.microsoft.com/office/drawing/2014/main" val="3259888741"/>
                    </a:ext>
                  </a:extLst>
                </a:gridCol>
              </a:tblGrid>
              <a:tr h="50464">
                <a:tc>
                  <a:txBody>
                    <a:bodyPr/>
                    <a:lstStyle/>
                    <a:p>
                      <a:endParaRPr lang="ja-JP" sz="2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 gridSpan="4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altLang="ja-JP" sz="2000" dirty="0" err="1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Bdrate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2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2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2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b"/>
                </a:tc>
                <a:tc gridSpan="4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altLang="ja-JP" sz="2000" dirty="0" err="1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EncT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2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2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2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85327099"/>
                  </a:ext>
                </a:extLst>
              </a:tr>
              <a:tr h="345638">
                <a:tc>
                  <a:txBody>
                    <a:bodyPr/>
                    <a:lstStyle/>
                    <a:p>
                      <a:endParaRPr lang="ja-JP" sz="2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>
                          <a:effectLst/>
                        </a:rPr>
                        <a:t>AI-12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>
                          <a:effectLst/>
                        </a:rPr>
                        <a:t>AI-16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>
                          <a:effectLst/>
                        </a:rPr>
                        <a:t>LDB-12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LDB-16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AI-12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AI-16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LDB-12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>
                          <a:effectLst/>
                        </a:rPr>
                        <a:t>LDB-16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172794848"/>
                  </a:ext>
                </a:extLst>
              </a:tr>
              <a:tr h="345638"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kumimoji="1" lang="en-US" sz="20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CTU32</a:t>
                      </a:r>
                      <a:endParaRPr kumimoji="1" lang="ja-JP" altLang="en-US" sz="20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>
                          <a:effectLst/>
                        </a:rPr>
                        <a:t>0.11%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>
                          <a:effectLst/>
                        </a:rPr>
                        <a:t>0.00%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>
                          <a:effectLst/>
                        </a:rPr>
                        <a:t>0.32%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>
                          <a:effectLst/>
                        </a:rPr>
                        <a:t>0.14%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97%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98%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85%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77%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239408969"/>
                  </a:ext>
                </a:extLst>
              </a:tr>
              <a:tr h="345638"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kumimoji="1" lang="en-US" sz="20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maxmtt8</a:t>
                      </a:r>
                      <a:endParaRPr kumimoji="1" lang="ja-JP" altLang="en-US" sz="20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>
                          <a:effectLst/>
                        </a:rPr>
                        <a:t>0.60%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>
                          <a:effectLst/>
                        </a:rPr>
                        <a:t>0.40%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>
                          <a:effectLst/>
                        </a:rPr>
                        <a:t>0.53%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>
                          <a:effectLst/>
                        </a:rPr>
                        <a:t>0.18%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>
                          <a:effectLst/>
                        </a:rPr>
                        <a:t>36%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16%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42%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37%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051482180"/>
                  </a:ext>
                </a:extLst>
              </a:tr>
              <a:tr h="345638"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kumimoji="1" lang="en-US" sz="20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maxmtt16</a:t>
                      </a:r>
                      <a:endParaRPr kumimoji="1" lang="ja-JP" altLang="en-US" sz="20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>
                          <a:effectLst/>
                        </a:rPr>
                        <a:t>0.05%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>
                          <a:effectLst/>
                        </a:rPr>
                        <a:t>0.08%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  <a:highlight>
                            <a:srgbClr val="FF00FF"/>
                          </a:highlight>
                        </a:rPr>
                        <a:t>0.19%</a:t>
                      </a:r>
                      <a:endParaRPr lang="ja-JP" sz="2000" dirty="0">
                        <a:effectLst/>
                        <a:highlight>
                          <a:srgbClr val="FF00FF"/>
                        </a:highlight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0.08%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>
                          <a:effectLst/>
                        </a:rPr>
                        <a:t>75%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>
                          <a:effectLst/>
                        </a:rPr>
                        <a:t>61%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>
                          <a:effectLst/>
                        </a:rPr>
                        <a:t>61%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54%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875324649"/>
                  </a:ext>
                </a:extLst>
              </a:tr>
            </a:tbl>
          </a:graphicData>
        </a:graphic>
      </p:graphicFrame>
      <p:graphicFrame>
        <p:nvGraphicFramePr>
          <p:cNvPr id="6" name="表 5">
            <a:extLst>
              <a:ext uri="{FF2B5EF4-FFF2-40B4-BE49-F238E27FC236}">
                <a16:creationId xmlns:a16="http://schemas.microsoft.com/office/drawing/2014/main" id="{6B3BDD37-C507-425D-9419-54898C01663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6694390"/>
              </p:ext>
            </p:extLst>
          </p:nvPr>
        </p:nvGraphicFramePr>
        <p:xfrm>
          <a:off x="1082620" y="4924358"/>
          <a:ext cx="9937100" cy="18288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56122">
                  <a:extLst>
                    <a:ext uri="{9D8B030D-6E8A-4147-A177-3AD203B41FA5}">
                      <a16:colId xmlns:a16="http://schemas.microsoft.com/office/drawing/2014/main" val="556611910"/>
                    </a:ext>
                  </a:extLst>
                </a:gridCol>
                <a:gridCol w="878929">
                  <a:extLst>
                    <a:ext uri="{9D8B030D-6E8A-4147-A177-3AD203B41FA5}">
                      <a16:colId xmlns:a16="http://schemas.microsoft.com/office/drawing/2014/main" val="2430973857"/>
                    </a:ext>
                  </a:extLst>
                </a:gridCol>
                <a:gridCol w="961826">
                  <a:extLst>
                    <a:ext uri="{9D8B030D-6E8A-4147-A177-3AD203B41FA5}">
                      <a16:colId xmlns:a16="http://schemas.microsoft.com/office/drawing/2014/main" val="2889620891"/>
                    </a:ext>
                  </a:extLst>
                </a:gridCol>
                <a:gridCol w="962889">
                  <a:extLst>
                    <a:ext uri="{9D8B030D-6E8A-4147-A177-3AD203B41FA5}">
                      <a16:colId xmlns:a16="http://schemas.microsoft.com/office/drawing/2014/main" val="357448349"/>
                    </a:ext>
                  </a:extLst>
                </a:gridCol>
                <a:gridCol w="962889">
                  <a:extLst>
                    <a:ext uri="{9D8B030D-6E8A-4147-A177-3AD203B41FA5}">
                      <a16:colId xmlns:a16="http://schemas.microsoft.com/office/drawing/2014/main" val="3394679949"/>
                    </a:ext>
                  </a:extLst>
                </a:gridCol>
                <a:gridCol w="962889">
                  <a:extLst>
                    <a:ext uri="{9D8B030D-6E8A-4147-A177-3AD203B41FA5}">
                      <a16:colId xmlns:a16="http://schemas.microsoft.com/office/drawing/2014/main" val="2393758379"/>
                    </a:ext>
                  </a:extLst>
                </a:gridCol>
                <a:gridCol w="962889">
                  <a:extLst>
                    <a:ext uri="{9D8B030D-6E8A-4147-A177-3AD203B41FA5}">
                      <a16:colId xmlns:a16="http://schemas.microsoft.com/office/drawing/2014/main" val="1566188220"/>
                    </a:ext>
                  </a:extLst>
                </a:gridCol>
                <a:gridCol w="962889">
                  <a:extLst>
                    <a:ext uri="{9D8B030D-6E8A-4147-A177-3AD203B41FA5}">
                      <a16:colId xmlns:a16="http://schemas.microsoft.com/office/drawing/2014/main" val="2890485633"/>
                    </a:ext>
                  </a:extLst>
                </a:gridCol>
                <a:gridCol w="962889">
                  <a:extLst>
                    <a:ext uri="{9D8B030D-6E8A-4147-A177-3AD203B41FA5}">
                      <a16:colId xmlns:a16="http://schemas.microsoft.com/office/drawing/2014/main" val="4203069290"/>
                    </a:ext>
                  </a:extLst>
                </a:gridCol>
                <a:gridCol w="962889">
                  <a:extLst>
                    <a:ext uri="{9D8B030D-6E8A-4147-A177-3AD203B41FA5}">
                      <a16:colId xmlns:a16="http://schemas.microsoft.com/office/drawing/2014/main" val="1178391516"/>
                    </a:ext>
                  </a:extLst>
                </a:gridCol>
              </a:tblGrid>
              <a:tr h="244475">
                <a:tc>
                  <a:txBody>
                    <a:bodyPr/>
                    <a:lstStyle/>
                    <a:p>
                      <a:endParaRPr lang="ja-JP" sz="2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endParaRPr lang="ja-JP" sz="2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AI-12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>
                          <a:effectLst/>
                        </a:rPr>
                        <a:t>LDB-12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>
                          <a:effectLst/>
                        </a:rPr>
                        <a:t>RA-12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>
                          <a:effectLst/>
                        </a:rPr>
                        <a:t>AI-16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>
                          <a:effectLst/>
                        </a:rPr>
                        <a:t>LDB-16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>
                          <a:effectLst/>
                        </a:rPr>
                        <a:t>RA-16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>
                          <a:effectLst/>
                        </a:rPr>
                        <a:t>All [hours]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>
                          <a:effectLst/>
                        </a:rPr>
                        <a:t>All [days]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extLst>
                  <a:ext uri="{0D108BD9-81ED-4DB2-BD59-A6C34878D82A}">
                    <a16:rowId xmlns:a16="http://schemas.microsoft.com/office/drawing/2014/main" val="1817784659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T0047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>
                          <a:effectLst/>
                        </a:rPr>
                        <a:t>Max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>
                          <a:effectLst/>
                        </a:rPr>
                        <a:t>20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67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>
                          <a:effectLst/>
                        </a:rPr>
                        <a:t>231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21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  <a:highlight>
                            <a:srgbClr val="FFFF00"/>
                          </a:highlight>
                        </a:rPr>
                        <a:t>86</a:t>
                      </a:r>
                      <a:endParaRPr lang="ja-JP" sz="20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260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>
                          <a:effectLst/>
                        </a:rPr>
                        <a:t>86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  <a:highlight>
                            <a:srgbClr val="FFFF00"/>
                          </a:highlight>
                        </a:rPr>
                        <a:t>3.6</a:t>
                      </a:r>
                      <a:endParaRPr lang="ja-JP" sz="20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extLst>
                  <a:ext uri="{0D108BD9-81ED-4DB2-BD59-A6C34878D82A}">
                    <a16:rowId xmlns:a16="http://schemas.microsoft.com/office/drawing/2014/main" val="2684728077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CTU32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>
                          <a:effectLst/>
                        </a:rPr>
                        <a:t>Max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>
                          <a:effectLst/>
                        </a:rPr>
                        <a:t>20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>
                          <a:effectLst/>
                        </a:rPr>
                        <a:t>58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altLang="ja-JP" sz="20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>
                          <a:effectLst/>
                        </a:rPr>
                        <a:t>21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58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altLang="ja-JP" sz="20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>
                          <a:effectLst/>
                        </a:rPr>
                        <a:t>58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>
                          <a:effectLst/>
                        </a:rPr>
                        <a:t>2.4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extLst>
                  <a:ext uri="{0D108BD9-81ED-4DB2-BD59-A6C34878D82A}">
                    <a16:rowId xmlns:a16="http://schemas.microsoft.com/office/drawing/2014/main" val="14805358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maxmtt8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>
                          <a:effectLst/>
                        </a:rPr>
                        <a:t>Max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>
                          <a:effectLst/>
                        </a:rPr>
                        <a:t>5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>
                          <a:effectLst/>
                        </a:rPr>
                        <a:t>27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altLang="ja-JP" sz="20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>
                          <a:effectLst/>
                        </a:rPr>
                        <a:t>3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>
                          <a:effectLst/>
                        </a:rPr>
                        <a:t>29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altLang="ja-JP" sz="20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29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>
                          <a:effectLst/>
                        </a:rPr>
                        <a:t>1.2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extLst>
                  <a:ext uri="{0D108BD9-81ED-4DB2-BD59-A6C34878D82A}">
                    <a16:rowId xmlns:a16="http://schemas.microsoft.com/office/drawing/2014/main" val="3712415070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maxmtt16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Max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>
                          <a:effectLst/>
                        </a:rPr>
                        <a:t>12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  <a:highlight>
                            <a:srgbClr val="FFFF00"/>
                          </a:highlight>
                        </a:rPr>
                        <a:t>41</a:t>
                      </a:r>
                      <a:endParaRPr lang="ja-JP" sz="20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altLang="ja-JP" sz="20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>
                          <a:effectLst/>
                        </a:rPr>
                        <a:t>12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38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altLang="ja-JP" sz="2000" dirty="0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-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41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  <a:highlight>
                            <a:srgbClr val="FFFF00"/>
                          </a:highlight>
                        </a:rPr>
                        <a:t>1.7</a:t>
                      </a:r>
                      <a:endParaRPr lang="ja-JP" sz="20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/>
                </a:tc>
                <a:extLst>
                  <a:ext uri="{0D108BD9-81ED-4DB2-BD59-A6C34878D82A}">
                    <a16:rowId xmlns:a16="http://schemas.microsoft.com/office/drawing/2014/main" val="38078436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053038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46041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コンテンツ プレースホルダー 8">
            <a:extLst>
              <a:ext uri="{FF2B5EF4-FFF2-40B4-BE49-F238E27FC236}">
                <a16:creationId xmlns:a16="http://schemas.microsoft.com/office/drawing/2014/main" id="{447FE650-1817-4652-9C4B-EC5CB436B1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sz="3600" dirty="0"/>
              <a:t>VVC tools is evaluated</a:t>
            </a:r>
          </a:p>
          <a:p>
            <a:r>
              <a:rPr lang="en-US" altLang="ja-JP" sz="3600" dirty="0"/>
              <a:t>Propose encoder config for AHG12 common test condition</a:t>
            </a:r>
            <a:endParaRPr kumimoji="1" lang="ja-JP" altLang="en-US" sz="3600" dirty="0"/>
          </a:p>
        </p:txBody>
      </p:sp>
      <p:sp>
        <p:nvSpPr>
          <p:cNvPr id="8" name="タイトル 7">
            <a:extLst>
              <a:ext uri="{FF2B5EF4-FFF2-40B4-BE49-F238E27FC236}">
                <a16:creationId xmlns:a16="http://schemas.microsoft.com/office/drawing/2014/main" id="{A0C037A3-8E73-40DB-96F4-F7C844009D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Introduction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9163646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1DEE8D03-D4CF-4EDD-850E-4B549DA272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lang="ja-JP" altLang="en-US" smtClean="0"/>
              <a:pPr/>
              <a:t>3</a:t>
            </a:fld>
            <a:endParaRPr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5DF85DE8-224C-4FA5-8CE7-BA23A17B2C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Tool’s performance in AI</a:t>
            </a:r>
            <a:r>
              <a:rPr kumimoji="1" lang="en-US" altLang="ja-JP" dirty="0"/>
              <a:t> (1)</a:t>
            </a:r>
            <a:endParaRPr kumimoji="1" lang="ja-JP" altLang="en-US" dirty="0"/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F40D130A-5564-4D51-967A-4A91A149F5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/>
              <a:t>CCLM is good at PQ sequences, which is included in 12bit (AI-12)</a:t>
            </a:r>
          </a:p>
          <a:p>
            <a:r>
              <a:rPr lang="en-US" altLang="ja-JP" dirty="0" err="1">
                <a:highlight>
                  <a:srgbClr val="FFFF00"/>
                </a:highlight>
              </a:rPr>
              <a:t>Depquant</a:t>
            </a:r>
            <a:r>
              <a:rPr lang="en-US" altLang="ja-JP" dirty="0">
                <a:highlight>
                  <a:srgbClr val="FFFF00"/>
                </a:highlight>
              </a:rPr>
              <a:t>, MTS, MIP shows significant gain</a:t>
            </a:r>
            <a:r>
              <a:rPr lang="en-US" altLang="ja-JP" dirty="0"/>
              <a:t>, 0.80%/0.50%, 1.41/2.16%, 0.30%/0.57% in AI-12/AI16, LFNST shows loss in all sequences.</a:t>
            </a:r>
          </a:p>
          <a:p>
            <a:r>
              <a:rPr lang="en-US" altLang="ja-JP" dirty="0"/>
              <a:t>Other tools show relatively low gain or no gain.</a:t>
            </a:r>
            <a:endParaRPr lang="ja-JP" altLang="en-US" dirty="0"/>
          </a:p>
        </p:txBody>
      </p:sp>
      <p:graphicFrame>
        <p:nvGraphicFramePr>
          <p:cNvPr id="8" name="グラフ 7">
            <a:extLst>
              <a:ext uri="{FF2B5EF4-FFF2-40B4-BE49-F238E27FC236}">
                <a16:creationId xmlns:a16="http://schemas.microsoft.com/office/drawing/2014/main" id="{A96D6C6E-7870-4D86-B528-3615DC86103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62813162"/>
              </p:ext>
            </p:extLst>
          </p:nvPr>
        </p:nvGraphicFramePr>
        <p:xfrm>
          <a:off x="1883532" y="2608129"/>
          <a:ext cx="8424936" cy="42498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6204311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1DEE8D03-D4CF-4EDD-850E-4B549DA272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lang="ja-JP" altLang="en-US" smtClean="0"/>
              <a:pPr/>
              <a:t>4</a:t>
            </a:fld>
            <a:endParaRPr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5DF85DE8-224C-4FA5-8CE7-BA23A17B2C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Tool’s performance in AI (2)</a:t>
            </a:r>
            <a:endParaRPr kumimoji="1" lang="ja-JP" altLang="en-US" dirty="0"/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F40D130A-5564-4D51-967A-4A91A149F5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/>
              <a:t>CCLM is good at PQ sequences, which is included in 12bit (AI-12)</a:t>
            </a:r>
          </a:p>
          <a:p>
            <a:r>
              <a:rPr lang="en-US" altLang="ja-JP" dirty="0" err="1"/>
              <a:t>Depquant</a:t>
            </a:r>
            <a:r>
              <a:rPr lang="en-US" altLang="ja-JP" dirty="0"/>
              <a:t>, MTS, MIP shows significant gain, 0.80%/0.50%, 1.41/2.16%, 0.30%/0.57% in AI-12/AI16, LFNST shows loss in all sequences.</a:t>
            </a:r>
            <a:endParaRPr kumimoji="1" lang="ja-JP" altLang="en-US" dirty="0"/>
          </a:p>
        </p:txBody>
      </p:sp>
      <p:graphicFrame>
        <p:nvGraphicFramePr>
          <p:cNvPr id="7" name="コンテンツ プレースホルダー 4">
            <a:extLst>
              <a:ext uri="{FF2B5EF4-FFF2-40B4-BE49-F238E27FC236}">
                <a16:creationId xmlns:a16="http://schemas.microsoft.com/office/drawing/2014/main" id="{B4082DE1-12B8-49B4-B529-D185F716B66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25891256"/>
              </p:ext>
            </p:extLst>
          </p:nvPr>
        </p:nvGraphicFramePr>
        <p:xfrm>
          <a:off x="320239" y="2179955"/>
          <a:ext cx="11518875" cy="467804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00127">
                  <a:extLst>
                    <a:ext uri="{9D8B030D-6E8A-4147-A177-3AD203B41FA5}">
                      <a16:colId xmlns:a16="http://schemas.microsoft.com/office/drawing/2014/main" val="1215462799"/>
                    </a:ext>
                  </a:extLst>
                </a:gridCol>
                <a:gridCol w="1001749">
                  <a:extLst>
                    <a:ext uri="{9D8B030D-6E8A-4147-A177-3AD203B41FA5}">
                      <a16:colId xmlns:a16="http://schemas.microsoft.com/office/drawing/2014/main" val="1278364767"/>
                    </a:ext>
                  </a:extLst>
                </a:gridCol>
                <a:gridCol w="1002999">
                  <a:extLst>
                    <a:ext uri="{9D8B030D-6E8A-4147-A177-3AD203B41FA5}">
                      <a16:colId xmlns:a16="http://schemas.microsoft.com/office/drawing/2014/main" val="3630201583"/>
                    </a:ext>
                  </a:extLst>
                </a:gridCol>
                <a:gridCol w="1002999">
                  <a:extLst>
                    <a:ext uri="{9D8B030D-6E8A-4147-A177-3AD203B41FA5}">
                      <a16:colId xmlns:a16="http://schemas.microsoft.com/office/drawing/2014/main" val="855464664"/>
                    </a:ext>
                  </a:extLst>
                </a:gridCol>
                <a:gridCol w="1000501">
                  <a:extLst>
                    <a:ext uri="{9D8B030D-6E8A-4147-A177-3AD203B41FA5}">
                      <a16:colId xmlns:a16="http://schemas.microsoft.com/office/drawing/2014/main" val="2282561786"/>
                    </a:ext>
                  </a:extLst>
                </a:gridCol>
                <a:gridCol w="1000501">
                  <a:extLst>
                    <a:ext uri="{9D8B030D-6E8A-4147-A177-3AD203B41FA5}">
                      <a16:colId xmlns:a16="http://schemas.microsoft.com/office/drawing/2014/main" val="1354708774"/>
                    </a:ext>
                  </a:extLst>
                </a:gridCol>
                <a:gridCol w="1002999">
                  <a:extLst>
                    <a:ext uri="{9D8B030D-6E8A-4147-A177-3AD203B41FA5}">
                      <a16:colId xmlns:a16="http://schemas.microsoft.com/office/drawing/2014/main" val="2578620320"/>
                    </a:ext>
                  </a:extLst>
                </a:gridCol>
                <a:gridCol w="1002999">
                  <a:extLst>
                    <a:ext uri="{9D8B030D-6E8A-4147-A177-3AD203B41FA5}">
                      <a16:colId xmlns:a16="http://schemas.microsoft.com/office/drawing/2014/main" val="2146548471"/>
                    </a:ext>
                  </a:extLst>
                </a:gridCol>
                <a:gridCol w="1002999">
                  <a:extLst>
                    <a:ext uri="{9D8B030D-6E8A-4147-A177-3AD203B41FA5}">
                      <a16:colId xmlns:a16="http://schemas.microsoft.com/office/drawing/2014/main" val="490245856"/>
                    </a:ext>
                  </a:extLst>
                </a:gridCol>
                <a:gridCol w="1000501">
                  <a:extLst>
                    <a:ext uri="{9D8B030D-6E8A-4147-A177-3AD203B41FA5}">
                      <a16:colId xmlns:a16="http://schemas.microsoft.com/office/drawing/2014/main" val="385760343"/>
                    </a:ext>
                  </a:extLst>
                </a:gridCol>
                <a:gridCol w="1000501">
                  <a:extLst>
                    <a:ext uri="{9D8B030D-6E8A-4147-A177-3AD203B41FA5}">
                      <a16:colId xmlns:a16="http://schemas.microsoft.com/office/drawing/2014/main" val="73303787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2400">
                          <a:effectLst/>
                        </a:rPr>
                        <a:t>　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 gridSpan="5"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>
                          <a:effectLst/>
                        </a:rPr>
                        <a:t>AI-12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>
                          <a:effectLst/>
                        </a:rPr>
                        <a:t>AI-16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4018722"/>
                  </a:ext>
                </a:extLst>
              </a:tr>
              <a:tr h="254635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ja-JP" sz="1800">
                          <a:effectLst/>
                        </a:rPr>
                        <a:t>　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>
                          <a:effectLst/>
                        </a:rPr>
                        <a:t>Y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>
                          <a:effectLst/>
                        </a:rPr>
                        <a:t>U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>
                          <a:effectLst/>
                        </a:rPr>
                        <a:t>V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>
                          <a:effectLst/>
                        </a:rPr>
                        <a:t>EncT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>
                          <a:effectLst/>
                        </a:rPr>
                        <a:t>DecT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>
                          <a:effectLst/>
                        </a:rPr>
                        <a:t>Y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>
                          <a:effectLst/>
                        </a:rPr>
                        <a:t>U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>
                          <a:effectLst/>
                        </a:rPr>
                        <a:t>V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>
                          <a:effectLst/>
                        </a:rPr>
                        <a:t>EncT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>
                          <a:effectLst/>
                        </a:rPr>
                        <a:t>DecT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extLst>
                  <a:ext uri="{0D108BD9-81ED-4DB2-BD59-A6C34878D82A}">
                    <a16:rowId xmlns:a16="http://schemas.microsoft.com/office/drawing/2014/main" val="3674751689"/>
                  </a:ext>
                </a:extLst>
              </a:tr>
              <a:tr h="254635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>
                          <a:effectLst/>
                        </a:rPr>
                        <a:t>MRL 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</a:rPr>
                        <a:t>0.14%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</a:rPr>
                        <a:t>0.06%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</a:rPr>
                        <a:t>0.06%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</a:rPr>
                        <a:t>100%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</a:rPr>
                        <a:t>96%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</a:rPr>
                        <a:t>0.03%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</a:rPr>
                        <a:t>0.02%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</a:rPr>
                        <a:t>0.02%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</a:rPr>
                        <a:t>101%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</a:rPr>
                        <a:t>102%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extLst>
                  <a:ext uri="{0D108BD9-81ED-4DB2-BD59-A6C34878D82A}">
                    <a16:rowId xmlns:a16="http://schemas.microsoft.com/office/drawing/2014/main" val="2012321928"/>
                  </a:ext>
                </a:extLst>
              </a:tr>
              <a:tr h="245110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>
                          <a:effectLst/>
                        </a:rPr>
                        <a:t>ISP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</a:rPr>
                        <a:t>0.04%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</a:rPr>
                        <a:t>0.04%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</a:rPr>
                        <a:t>0.04%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</a:rPr>
                        <a:t>95%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</a:rPr>
                        <a:t>96%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</a:rPr>
                        <a:t>0.00%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</a:rPr>
                        <a:t>0.04%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</a:rPr>
                        <a:t>0.04%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</a:rPr>
                        <a:t>98%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</a:rPr>
                        <a:t>100%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extLst>
                  <a:ext uri="{0D108BD9-81ED-4DB2-BD59-A6C34878D82A}">
                    <a16:rowId xmlns:a16="http://schemas.microsoft.com/office/drawing/2014/main" val="959096535"/>
                  </a:ext>
                </a:extLst>
              </a:tr>
              <a:tr h="245110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b="1" dirty="0">
                          <a:effectLst/>
                        </a:rPr>
                        <a:t>CCLM</a:t>
                      </a:r>
                      <a:endParaRPr lang="ja-JP" sz="2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1.51%</a:t>
                      </a:r>
                      <a:endParaRPr lang="ja-JP" sz="2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2.76%</a:t>
                      </a:r>
                      <a:endParaRPr lang="ja-JP" sz="2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effectLst/>
                        </a:rPr>
                        <a:t>2.88%</a:t>
                      </a:r>
                      <a:endParaRPr lang="ja-JP" sz="2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93%</a:t>
                      </a:r>
                      <a:endParaRPr lang="ja-JP" sz="2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98%</a:t>
                      </a:r>
                      <a:endParaRPr lang="ja-JP" sz="2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-0.45%</a:t>
                      </a:r>
                      <a:endParaRPr lang="ja-JP" sz="2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2.21%</a:t>
                      </a:r>
                      <a:endParaRPr lang="ja-JP" sz="2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2.26%</a:t>
                      </a:r>
                      <a:endParaRPr lang="ja-JP" sz="2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92%</a:t>
                      </a:r>
                      <a:endParaRPr lang="ja-JP" sz="2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102%</a:t>
                      </a:r>
                      <a:endParaRPr lang="ja-JP" sz="2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extLst>
                  <a:ext uri="{0D108BD9-81ED-4DB2-BD59-A6C34878D82A}">
                    <a16:rowId xmlns:a16="http://schemas.microsoft.com/office/drawing/2014/main" val="3222055246"/>
                  </a:ext>
                </a:extLst>
              </a:tr>
              <a:tr h="245110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b="1" dirty="0">
                          <a:effectLst/>
                        </a:rPr>
                        <a:t>MIP</a:t>
                      </a:r>
                      <a:endParaRPr lang="ja-JP" sz="2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0.30%</a:t>
                      </a:r>
                      <a:endParaRPr lang="ja-JP" sz="2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0.13%</a:t>
                      </a:r>
                      <a:endParaRPr lang="ja-JP" sz="2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0.13%</a:t>
                      </a:r>
                      <a:endParaRPr lang="ja-JP" sz="2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effectLst/>
                        </a:rPr>
                        <a:t>90%</a:t>
                      </a:r>
                      <a:endParaRPr lang="ja-JP" sz="2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96%</a:t>
                      </a:r>
                      <a:endParaRPr lang="ja-JP" sz="2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effectLst/>
                        </a:rPr>
                        <a:t>0.57%</a:t>
                      </a:r>
                      <a:endParaRPr lang="ja-JP" sz="2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0.29%</a:t>
                      </a:r>
                      <a:endParaRPr lang="ja-JP" sz="2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0.29%</a:t>
                      </a:r>
                      <a:endParaRPr lang="ja-JP" sz="2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85%</a:t>
                      </a:r>
                      <a:endParaRPr lang="ja-JP" sz="2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98%</a:t>
                      </a:r>
                      <a:endParaRPr lang="ja-JP" sz="2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extLst>
                  <a:ext uri="{0D108BD9-81ED-4DB2-BD59-A6C34878D82A}">
                    <a16:rowId xmlns:a16="http://schemas.microsoft.com/office/drawing/2014/main" val="730494337"/>
                  </a:ext>
                </a:extLst>
              </a:tr>
              <a:tr h="245110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b="1" dirty="0">
                          <a:effectLst/>
                        </a:rPr>
                        <a:t>MTS </a:t>
                      </a:r>
                      <a:endParaRPr lang="ja-JP" sz="2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0.80%</a:t>
                      </a:r>
                      <a:endParaRPr lang="ja-JP" sz="2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effectLst/>
                        </a:rPr>
                        <a:t>0.48%</a:t>
                      </a:r>
                      <a:endParaRPr lang="ja-JP" sz="2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0.47%</a:t>
                      </a:r>
                      <a:endParaRPr lang="ja-JP" sz="2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81%</a:t>
                      </a:r>
                      <a:endParaRPr lang="ja-JP" sz="2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effectLst/>
                        </a:rPr>
                        <a:t>95%</a:t>
                      </a:r>
                      <a:endParaRPr lang="ja-JP" sz="2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0.50%</a:t>
                      </a:r>
                      <a:endParaRPr lang="ja-JP" sz="2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0.34%</a:t>
                      </a:r>
                      <a:endParaRPr lang="ja-JP" sz="2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0.34%</a:t>
                      </a:r>
                      <a:endParaRPr lang="ja-JP" sz="2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67%</a:t>
                      </a:r>
                      <a:endParaRPr lang="ja-JP" sz="2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97%</a:t>
                      </a:r>
                      <a:endParaRPr lang="ja-JP" sz="2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extLst>
                  <a:ext uri="{0D108BD9-81ED-4DB2-BD59-A6C34878D82A}">
                    <a16:rowId xmlns:a16="http://schemas.microsoft.com/office/drawing/2014/main" val="1443149123"/>
                  </a:ext>
                </a:extLst>
              </a:tr>
              <a:tr h="245110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b="1" dirty="0">
                          <a:effectLst/>
                        </a:rPr>
                        <a:t>LFNST</a:t>
                      </a:r>
                      <a:endParaRPr lang="ja-JP" sz="2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effectLst/>
                        </a:rPr>
                        <a:t>-0.47%</a:t>
                      </a:r>
                      <a:endParaRPr lang="ja-JP" sz="2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0.08%</a:t>
                      </a:r>
                      <a:endParaRPr lang="ja-JP" sz="2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effectLst/>
                        </a:rPr>
                        <a:t>0.12%</a:t>
                      </a:r>
                      <a:endParaRPr lang="ja-JP" sz="2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89%</a:t>
                      </a:r>
                      <a:endParaRPr lang="ja-JP" sz="2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effectLst/>
                        </a:rPr>
                        <a:t>96%</a:t>
                      </a:r>
                      <a:endParaRPr lang="ja-JP" sz="2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-0.49%</a:t>
                      </a:r>
                      <a:endParaRPr lang="ja-JP" sz="2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-0.17%</a:t>
                      </a:r>
                      <a:endParaRPr lang="ja-JP" sz="2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effectLst/>
                        </a:rPr>
                        <a:t>-0.17%</a:t>
                      </a:r>
                      <a:endParaRPr lang="ja-JP" sz="2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68%</a:t>
                      </a:r>
                      <a:endParaRPr lang="ja-JP" sz="2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104%</a:t>
                      </a:r>
                      <a:endParaRPr lang="ja-JP" sz="2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extLst>
                  <a:ext uri="{0D108BD9-81ED-4DB2-BD59-A6C34878D82A}">
                    <a16:rowId xmlns:a16="http://schemas.microsoft.com/office/drawing/2014/main" val="4232056222"/>
                  </a:ext>
                </a:extLst>
              </a:tr>
              <a:tr h="245110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>
                          <a:effectLst/>
                        </a:rPr>
                        <a:t>JCCR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</a:rPr>
                        <a:t>0.20%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dirty="0">
                          <a:effectLst/>
                        </a:rPr>
                        <a:t>0.06%</a:t>
                      </a:r>
                      <a:endParaRPr lang="ja-JP" sz="2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</a:rPr>
                        <a:t>0.08%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</a:rPr>
                        <a:t>87%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</a:rPr>
                        <a:t>98%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</a:rPr>
                        <a:t>0.00%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</a:rPr>
                        <a:t>0.00%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dirty="0">
                          <a:effectLst/>
                        </a:rPr>
                        <a:t>0.00%</a:t>
                      </a:r>
                      <a:endParaRPr lang="ja-JP" sz="2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dirty="0">
                          <a:effectLst/>
                        </a:rPr>
                        <a:t>78%</a:t>
                      </a:r>
                      <a:endParaRPr lang="ja-JP" sz="2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dirty="0">
                          <a:effectLst/>
                        </a:rPr>
                        <a:t>100%</a:t>
                      </a:r>
                      <a:endParaRPr lang="ja-JP" sz="2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extLst>
                  <a:ext uri="{0D108BD9-81ED-4DB2-BD59-A6C34878D82A}">
                    <a16:rowId xmlns:a16="http://schemas.microsoft.com/office/drawing/2014/main" val="1038418072"/>
                  </a:ext>
                </a:extLst>
              </a:tr>
              <a:tr h="349885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b="1" dirty="0">
                          <a:effectLst/>
                        </a:rPr>
                        <a:t>DEPQUQNT</a:t>
                      </a:r>
                      <a:endParaRPr lang="ja-JP" sz="2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1.41%</a:t>
                      </a:r>
                      <a:endParaRPr lang="ja-JP" sz="2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3.29%</a:t>
                      </a:r>
                      <a:endParaRPr lang="ja-JP" sz="2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effectLst/>
                        </a:rPr>
                        <a:t>3.34%</a:t>
                      </a:r>
                      <a:endParaRPr lang="ja-JP" sz="2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81%</a:t>
                      </a:r>
                      <a:endParaRPr lang="ja-JP" sz="2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effectLst/>
                        </a:rPr>
                        <a:t>104%</a:t>
                      </a:r>
                      <a:endParaRPr lang="ja-JP" sz="2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effectLst/>
                        </a:rPr>
                        <a:t>2.16%</a:t>
                      </a:r>
                      <a:endParaRPr lang="ja-JP" sz="2400" b="1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2.49%</a:t>
                      </a:r>
                      <a:endParaRPr lang="ja-JP" sz="2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2.55%</a:t>
                      </a:r>
                      <a:endParaRPr lang="ja-JP" sz="2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90%</a:t>
                      </a:r>
                      <a:endParaRPr lang="ja-JP" sz="2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101%</a:t>
                      </a:r>
                      <a:endParaRPr lang="ja-JP" sz="2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extLst>
                  <a:ext uri="{0D108BD9-81ED-4DB2-BD59-A6C34878D82A}">
                    <a16:rowId xmlns:a16="http://schemas.microsoft.com/office/drawing/2014/main" val="3664351630"/>
                  </a:ext>
                </a:extLst>
              </a:tr>
              <a:tr h="245110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>
                          <a:effectLst/>
                        </a:rPr>
                        <a:t>SAO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</a:rPr>
                        <a:t>0.00%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</a:rPr>
                        <a:t>-0.01%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</a:rPr>
                        <a:t>-0.03%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</a:rPr>
                        <a:t>101%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</a:rPr>
                        <a:t>96%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</a:rPr>
                        <a:t>0.00%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</a:rPr>
                        <a:t>0.00%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</a:rPr>
                        <a:t>0.00%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</a:rPr>
                        <a:t>99%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</a:rPr>
                        <a:t>100%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extLst>
                  <a:ext uri="{0D108BD9-81ED-4DB2-BD59-A6C34878D82A}">
                    <a16:rowId xmlns:a16="http://schemas.microsoft.com/office/drawing/2014/main" val="3397570387"/>
                  </a:ext>
                </a:extLst>
              </a:tr>
              <a:tr h="245110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>
                          <a:effectLst/>
                        </a:rPr>
                        <a:t>ALF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</a:rPr>
                        <a:t>0.20%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</a:rPr>
                        <a:t>0.56%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</a:rPr>
                        <a:t>0.99%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</a:rPr>
                        <a:t>100%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</a:rPr>
                        <a:t>89%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</a:rPr>
                        <a:t>0.00%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</a:rPr>
                        <a:t>0.00%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</a:rPr>
                        <a:t>0.00%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</a:rPr>
                        <a:t>99%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</a:rPr>
                        <a:t>100%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extLst>
                  <a:ext uri="{0D108BD9-81ED-4DB2-BD59-A6C34878D82A}">
                    <a16:rowId xmlns:a16="http://schemas.microsoft.com/office/drawing/2014/main" val="2107728680"/>
                  </a:ext>
                </a:extLst>
              </a:tr>
              <a:tr h="245110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>
                          <a:effectLst/>
                        </a:rPr>
                        <a:t>ctu32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</a:rPr>
                        <a:t>0.11%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</a:rPr>
                        <a:t>0.01%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</a:rPr>
                        <a:t>-0.04%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</a:rPr>
                        <a:t>97%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</a:rPr>
                        <a:t>102%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</a:rPr>
                        <a:t>0.08%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</a:rPr>
                        <a:t>0.12%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</a:rPr>
                        <a:t>0.12%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</a:rPr>
                        <a:t>61%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</a:rPr>
                        <a:t>102%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extLst>
                  <a:ext uri="{0D108BD9-81ED-4DB2-BD59-A6C34878D82A}">
                    <a16:rowId xmlns:a16="http://schemas.microsoft.com/office/drawing/2014/main" val="2244023078"/>
                  </a:ext>
                </a:extLst>
              </a:tr>
              <a:tr h="245110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dirty="0">
                          <a:effectLst/>
                        </a:rPr>
                        <a:t>maxmtt8</a:t>
                      </a:r>
                      <a:endParaRPr lang="ja-JP" sz="2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dirty="0">
                          <a:effectLst/>
                        </a:rPr>
                        <a:t>0.60%</a:t>
                      </a:r>
                      <a:endParaRPr lang="ja-JP" sz="2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dirty="0">
                          <a:effectLst/>
                        </a:rPr>
                        <a:t>0.49%</a:t>
                      </a:r>
                      <a:endParaRPr lang="ja-JP" sz="2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dirty="0">
                          <a:effectLst/>
                        </a:rPr>
                        <a:t>0.48%</a:t>
                      </a:r>
                      <a:endParaRPr lang="ja-JP" sz="2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dirty="0">
                          <a:effectLst/>
                        </a:rPr>
                        <a:t>36%</a:t>
                      </a:r>
                      <a:endParaRPr lang="ja-JP" sz="2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</a:rPr>
                        <a:t>98%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dirty="0">
                          <a:effectLst/>
                        </a:rPr>
                        <a:t>0.40%</a:t>
                      </a:r>
                      <a:endParaRPr lang="ja-JP" sz="2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dirty="0">
                          <a:effectLst/>
                        </a:rPr>
                        <a:t>0.66%</a:t>
                      </a:r>
                      <a:endParaRPr lang="ja-JP" sz="2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dirty="0">
                          <a:effectLst/>
                        </a:rPr>
                        <a:t>0.65%</a:t>
                      </a:r>
                      <a:endParaRPr lang="ja-JP" sz="2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</a:rPr>
                        <a:t>16%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</a:rPr>
                        <a:t>103%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extLst>
                  <a:ext uri="{0D108BD9-81ED-4DB2-BD59-A6C34878D82A}">
                    <a16:rowId xmlns:a16="http://schemas.microsoft.com/office/drawing/2014/main" val="3579675798"/>
                  </a:ext>
                </a:extLst>
              </a:tr>
              <a:tr h="236220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>
                          <a:effectLst/>
                        </a:rPr>
                        <a:t>maxmtt16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</a:rPr>
                        <a:t>0.05%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</a:rPr>
                        <a:t>0.08%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</a:rPr>
                        <a:t>0.07%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</a:rPr>
                        <a:t>75%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</a:rPr>
                        <a:t>97%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</a:rPr>
                        <a:t>0.08%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effectLst/>
                        </a:rPr>
                        <a:t>0.12%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dirty="0">
                          <a:effectLst/>
                        </a:rPr>
                        <a:t>0.12%</a:t>
                      </a:r>
                      <a:endParaRPr lang="ja-JP" sz="2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dirty="0">
                          <a:effectLst/>
                        </a:rPr>
                        <a:t>61%</a:t>
                      </a:r>
                      <a:endParaRPr lang="ja-JP" sz="2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dirty="0">
                          <a:effectLst/>
                        </a:rPr>
                        <a:t>102%</a:t>
                      </a:r>
                      <a:endParaRPr lang="ja-JP" sz="2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5727" marR="65727" marT="0" marB="0" anchor="ctr"/>
                </a:tc>
                <a:extLst>
                  <a:ext uri="{0D108BD9-81ED-4DB2-BD59-A6C34878D82A}">
                    <a16:rowId xmlns:a16="http://schemas.microsoft.com/office/drawing/2014/main" val="25046153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528627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>
            <a:extLst>
              <a:ext uri="{FF2B5EF4-FFF2-40B4-BE49-F238E27FC236}">
                <a16:creationId xmlns:a16="http://schemas.microsoft.com/office/drawing/2014/main" id="{5DF85DE8-224C-4FA5-8CE7-BA23A17B2C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/>
              <a:t>Tool’s performance in AI (3)</a:t>
            </a:r>
            <a:r>
              <a:rPr kumimoji="1" lang="en-US" altLang="ja-JP" dirty="0"/>
              <a:t>– </a:t>
            </a:r>
            <a:r>
              <a:rPr kumimoji="1" lang="en-US" altLang="ja-JP" dirty="0" err="1"/>
              <a:t>EncT</a:t>
            </a:r>
            <a:r>
              <a:rPr kumimoji="1" lang="en-US" altLang="ja-JP" dirty="0"/>
              <a:t> vs Gain (average of AI-12 and AI-16)</a:t>
            </a:r>
            <a:endParaRPr kumimoji="1" lang="ja-JP" altLang="en-US" dirty="0"/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F40D130A-5564-4D51-967A-4A91A149F5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 err="1"/>
              <a:t>Depquant</a:t>
            </a:r>
            <a:r>
              <a:rPr kumimoji="1" lang="en-US" altLang="ja-JP" dirty="0"/>
              <a:t> shows relatively good </a:t>
            </a:r>
            <a:r>
              <a:rPr kumimoji="1" lang="en-US" altLang="ja-JP" dirty="0" err="1"/>
              <a:t>EncT</a:t>
            </a:r>
            <a:r>
              <a:rPr kumimoji="1" lang="en-US" altLang="ja-JP" dirty="0"/>
              <a:t> – gain balance</a:t>
            </a:r>
          </a:p>
          <a:p>
            <a:r>
              <a:rPr lang="en-US" altLang="ja-JP" dirty="0"/>
              <a:t>MTS and MIP shows good gain with 13-26 % </a:t>
            </a:r>
            <a:r>
              <a:rPr lang="en-US" altLang="ja-JP" dirty="0" err="1"/>
              <a:t>EncT</a:t>
            </a:r>
            <a:r>
              <a:rPr lang="en-US" altLang="ja-JP" dirty="0"/>
              <a:t> increase</a:t>
            </a:r>
          </a:p>
          <a:p>
            <a:r>
              <a:rPr kumimoji="1" lang="en-US" altLang="ja-JP" dirty="0"/>
              <a:t>Suggest  to disable LFNST</a:t>
            </a:r>
          </a:p>
        </p:txBody>
      </p:sp>
      <p:grpSp>
        <p:nvGrpSpPr>
          <p:cNvPr id="2" name="Group 4">
            <a:extLst>
              <a:ext uri="{FF2B5EF4-FFF2-40B4-BE49-F238E27FC236}">
                <a16:creationId xmlns:a16="http://schemas.microsoft.com/office/drawing/2014/main" id="{415F57FA-C95D-47FE-AD91-0402E05044ED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091444" y="2600908"/>
            <a:ext cx="9175381" cy="4516947"/>
            <a:chOff x="1569" y="1449"/>
            <a:chExt cx="3795" cy="2697"/>
          </a:xfrm>
        </p:grpSpPr>
        <p:sp>
          <p:nvSpPr>
            <p:cNvPr id="5" name="AutoShape 3">
              <a:extLst>
                <a:ext uri="{FF2B5EF4-FFF2-40B4-BE49-F238E27FC236}">
                  <a16:creationId xmlns:a16="http://schemas.microsoft.com/office/drawing/2014/main" id="{F9A1A189-2E0C-421C-BED9-B2F765584598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1572" y="1452"/>
              <a:ext cx="3744" cy="26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/>
            </a:p>
          </p:txBody>
        </p:sp>
        <p:sp>
          <p:nvSpPr>
            <p:cNvPr id="9" name="Rectangle 5">
              <a:extLst>
                <a:ext uri="{FF2B5EF4-FFF2-40B4-BE49-F238E27FC236}">
                  <a16:creationId xmlns:a16="http://schemas.microsoft.com/office/drawing/2014/main" id="{B0E0E8C0-9E86-4FCE-B31A-DEC3439699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69" y="1449"/>
              <a:ext cx="3750" cy="269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/>
            </a:p>
          </p:txBody>
        </p:sp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id="{CA0D5BFA-AC23-46AF-9ADB-41C8EB2F8A9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63" y="1893"/>
              <a:ext cx="2946" cy="2024"/>
            </a:xfrm>
            <a:custGeom>
              <a:avLst/>
              <a:gdLst>
                <a:gd name="T0" fmla="*/ 0 w 2946"/>
                <a:gd name="T1" fmla="*/ 2024 h 2024"/>
                <a:gd name="T2" fmla="*/ 2946 w 2946"/>
                <a:gd name="T3" fmla="*/ 2024 h 2024"/>
                <a:gd name="T4" fmla="*/ 0 w 2946"/>
                <a:gd name="T5" fmla="*/ 1685 h 2024"/>
                <a:gd name="T6" fmla="*/ 2946 w 2946"/>
                <a:gd name="T7" fmla="*/ 1685 h 2024"/>
                <a:gd name="T8" fmla="*/ 0 w 2946"/>
                <a:gd name="T9" fmla="*/ 1009 h 2024"/>
                <a:gd name="T10" fmla="*/ 2946 w 2946"/>
                <a:gd name="T11" fmla="*/ 1009 h 2024"/>
                <a:gd name="T12" fmla="*/ 0 w 2946"/>
                <a:gd name="T13" fmla="*/ 671 h 2024"/>
                <a:gd name="T14" fmla="*/ 2946 w 2946"/>
                <a:gd name="T15" fmla="*/ 671 h 2024"/>
                <a:gd name="T16" fmla="*/ 0 w 2946"/>
                <a:gd name="T17" fmla="*/ 333 h 2024"/>
                <a:gd name="T18" fmla="*/ 2946 w 2946"/>
                <a:gd name="T19" fmla="*/ 333 h 2024"/>
                <a:gd name="T20" fmla="*/ 0 w 2946"/>
                <a:gd name="T21" fmla="*/ 0 h 2024"/>
                <a:gd name="T22" fmla="*/ 2946 w 2946"/>
                <a:gd name="T23" fmla="*/ 0 h 2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946" h="2024">
                  <a:moveTo>
                    <a:pt x="0" y="2024"/>
                  </a:moveTo>
                  <a:lnTo>
                    <a:pt x="2946" y="2024"/>
                  </a:lnTo>
                  <a:moveTo>
                    <a:pt x="0" y="1685"/>
                  </a:moveTo>
                  <a:lnTo>
                    <a:pt x="2946" y="1685"/>
                  </a:lnTo>
                  <a:moveTo>
                    <a:pt x="0" y="1009"/>
                  </a:moveTo>
                  <a:lnTo>
                    <a:pt x="2946" y="1009"/>
                  </a:lnTo>
                  <a:moveTo>
                    <a:pt x="0" y="671"/>
                  </a:moveTo>
                  <a:lnTo>
                    <a:pt x="2946" y="671"/>
                  </a:lnTo>
                  <a:moveTo>
                    <a:pt x="0" y="333"/>
                  </a:moveTo>
                  <a:lnTo>
                    <a:pt x="2946" y="333"/>
                  </a:lnTo>
                  <a:moveTo>
                    <a:pt x="0" y="0"/>
                  </a:moveTo>
                  <a:lnTo>
                    <a:pt x="2946" y="0"/>
                  </a:lnTo>
                </a:path>
              </a:pathLst>
            </a:custGeom>
            <a:noFill/>
            <a:ln w="9525" cap="flat">
              <a:solidFill>
                <a:srgbClr val="D9D9D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/>
            </a:p>
          </p:txBody>
        </p:sp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C1F730CB-C49A-48B3-8246-999CF7B143C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81" y="1893"/>
              <a:ext cx="2528" cy="2024"/>
            </a:xfrm>
            <a:custGeom>
              <a:avLst/>
              <a:gdLst>
                <a:gd name="T0" fmla="*/ 0 w 2528"/>
                <a:gd name="T1" fmla="*/ 0 h 2024"/>
                <a:gd name="T2" fmla="*/ 0 w 2528"/>
                <a:gd name="T3" fmla="*/ 2024 h 2024"/>
                <a:gd name="T4" fmla="*/ 424 w 2528"/>
                <a:gd name="T5" fmla="*/ 0 h 2024"/>
                <a:gd name="T6" fmla="*/ 424 w 2528"/>
                <a:gd name="T7" fmla="*/ 2024 h 2024"/>
                <a:gd name="T8" fmla="*/ 843 w 2528"/>
                <a:gd name="T9" fmla="*/ 0 h 2024"/>
                <a:gd name="T10" fmla="*/ 843 w 2528"/>
                <a:gd name="T11" fmla="*/ 2024 h 2024"/>
                <a:gd name="T12" fmla="*/ 1267 w 2528"/>
                <a:gd name="T13" fmla="*/ 0 h 2024"/>
                <a:gd name="T14" fmla="*/ 1267 w 2528"/>
                <a:gd name="T15" fmla="*/ 2024 h 2024"/>
                <a:gd name="T16" fmla="*/ 1686 w 2528"/>
                <a:gd name="T17" fmla="*/ 0 h 2024"/>
                <a:gd name="T18" fmla="*/ 1686 w 2528"/>
                <a:gd name="T19" fmla="*/ 2024 h 2024"/>
                <a:gd name="T20" fmla="*/ 2104 w 2528"/>
                <a:gd name="T21" fmla="*/ 0 h 2024"/>
                <a:gd name="T22" fmla="*/ 2104 w 2528"/>
                <a:gd name="T23" fmla="*/ 2024 h 2024"/>
                <a:gd name="T24" fmla="*/ 2528 w 2528"/>
                <a:gd name="T25" fmla="*/ 0 h 2024"/>
                <a:gd name="T26" fmla="*/ 2528 w 2528"/>
                <a:gd name="T27" fmla="*/ 2024 h 2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28" h="2024">
                  <a:moveTo>
                    <a:pt x="0" y="0"/>
                  </a:moveTo>
                  <a:lnTo>
                    <a:pt x="0" y="2024"/>
                  </a:lnTo>
                  <a:moveTo>
                    <a:pt x="424" y="0"/>
                  </a:moveTo>
                  <a:lnTo>
                    <a:pt x="424" y="2024"/>
                  </a:lnTo>
                  <a:moveTo>
                    <a:pt x="843" y="0"/>
                  </a:moveTo>
                  <a:lnTo>
                    <a:pt x="843" y="2024"/>
                  </a:lnTo>
                  <a:moveTo>
                    <a:pt x="1267" y="0"/>
                  </a:moveTo>
                  <a:lnTo>
                    <a:pt x="1267" y="2024"/>
                  </a:lnTo>
                  <a:moveTo>
                    <a:pt x="1686" y="0"/>
                  </a:moveTo>
                  <a:lnTo>
                    <a:pt x="1686" y="2024"/>
                  </a:lnTo>
                  <a:moveTo>
                    <a:pt x="2104" y="0"/>
                  </a:moveTo>
                  <a:lnTo>
                    <a:pt x="2104" y="2024"/>
                  </a:lnTo>
                  <a:moveTo>
                    <a:pt x="2528" y="0"/>
                  </a:moveTo>
                  <a:lnTo>
                    <a:pt x="2528" y="2024"/>
                  </a:lnTo>
                </a:path>
              </a:pathLst>
            </a:custGeom>
            <a:noFill/>
            <a:ln w="9525" cap="flat">
              <a:solidFill>
                <a:srgbClr val="D9D9D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/>
            </a:p>
          </p:txBody>
        </p:sp>
        <p:sp>
          <p:nvSpPr>
            <p:cNvPr id="12" name="Line 8">
              <a:extLst>
                <a:ext uri="{FF2B5EF4-FFF2-40B4-BE49-F238E27FC236}">
                  <a16:creationId xmlns:a16="http://schemas.microsoft.com/office/drawing/2014/main" id="{BD9B6FDD-AC64-46FA-B3BD-AFFDA87248A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163" y="1893"/>
              <a:ext cx="0" cy="2024"/>
            </a:xfrm>
            <a:prstGeom prst="line">
              <a:avLst/>
            </a:prstGeom>
            <a:noFill/>
            <a:ln w="9525" cap="flat">
              <a:solidFill>
                <a:srgbClr val="BFBF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/>
            </a:p>
          </p:txBody>
        </p:sp>
        <p:sp>
          <p:nvSpPr>
            <p:cNvPr id="13" name="Line 9">
              <a:extLst>
                <a:ext uri="{FF2B5EF4-FFF2-40B4-BE49-F238E27FC236}">
                  <a16:creationId xmlns:a16="http://schemas.microsoft.com/office/drawing/2014/main" id="{4D748294-A807-4C16-A62C-7973AE5026E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63" y="3240"/>
              <a:ext cx="2946" cy="0"/>
            </a:xfrm>
            <a:prstGeom prst="line">
              <a:avLst/>
            </a:prstGeom>
            <a:noFill/>
            <a:ln w="9525" cap="flat">
              <a:solidFill>
                <a:srgbClr val="BFBF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/>
            </a:p>
          </p:txBody>
        </p:sp>
        <p:sp>
          <p:nvSpPr>
            <p:cNvPr id="14" name="Oval 10">
              <a:extLst>
                <a:ext uri="{FF2B5EF4-FFF2-40B4-BE49-F238E27FC236}">
                  <a16:creationId xmlns:a16="http://schemas.microsoft.com/office/drawing/2014/main" id="{29C567D8-18EF-4D6B-B929-D586BD3474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17" y="3167"/>
              <a:ext cx="34" cy="34"/>
            </a:xfrm>
            <a:prstGeom prst="ellipse">
              <a:avLst/>
            </a:prstGeom>
            <a:solidFill>
              <a:srgbClr val="5B9BD5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/>
            </a:p>
          </p:txBody>
        </p:sp>
        <p:sp>
          <p:nvSpPr>
            <p:cNvPr id="15" name="Oval 11">
              <a:extLst>
                <a:ext uri="{FF2B5EF4-FFF2-40B4-BE49-F238E27FC236}">
                  <a16:creationId xmlns:a16="http://schemas.microsoft.com/office/drawing/2014/main" id="{D02E1E08-7623-4F72-833B-E13BEDFCB8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17" y="3167"/>
              <a:ext cx="34" cy="34"/>
            </a:xfrm>
            <a:prstGeom prst="ellipse">
              <a:avLst/>
            </a:prstGeom>
            <a:noFill/>
            <a:ln w="9525" cap="flat">
              <a:solidFill>
                <a:srgbClr val="5B9BD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/>
            </a:p>
          </p:txBody>
        </p:sp>
        <p:sp>
          <p:nvSpPr>
            <p:cNvPr id="16" name="Oval 12">
              <a:extLst>
                <a:ext uri="{FF2B5EF4-FFF2-40B4-BE49-F238E27FC236}">
                  <a16:creationId xmlns:a16="http://schemas.microsoft.com/office/drawing/2014/main" id="{BB37206A-616F-4621-AD90-701D67695A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0" y="3212"/>
              <a:ext cx="34" cy="35"/>
            </a:xfrm>
            <a:prstGeom prst="ellipse">
              <a:avLst/>
            </a:prstGeom>
            <a:solidFill>
              <a:srgbClr val="ED7D31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/>
            </a:p>
          </p:txBody>
        </p:sp>
        <p:sp>
          <p:nvSpPr>
            <p:cNvPr id="17" name="Oval 13">
              <a:extLst>
                <a:ext uri="{FF2B5EF4-FFF2-40B4-BE49-F238E27FC236}">
                  <a16:creationId xmlns:a16="http://schemas.microsoft.com/office/drawing/2014/main" id="{E927E582-456F-462B-B8D7-FA4DE1950C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0" y="3212"/>
              <a:ext cx="34" cy="35"/>
            </a:xfrm>
            <a:prstGeom prst="ellipse">
              <a:avLst/>
            </a:prstGeom>
            <a:noFill/>
            <a:ln w="9525" cap="flat">
              <a:solidFill>
                <a:srgbClr val="ED7D3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/>
            </a:p>
          </p:txBody>
        </p:sp>
        <p:sp>
          <p:nvSpPr>
            <p:cNvPr id="18" name="Oval 14">
              <a:extLst>
                <a:ext uri="{FF2B5EF4-FFF2-40B4-BE49-F238E27FC236}">
                  <a16:creationId xmlns:a16="http://schemas.microsoft.com/office/drawing/2014/main" id="{3D5D67A1-F8A8-467E-B4BB-9720E88A3B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52" y="2868"/>
              <a:ext cx="34" cy="35"/>
            </a:xfrm>
            <a:prstGeom prst="ellipse">
              <a:avLst/>
            </a:prstGeom>
            <a:solidFill>
              <a:srgbClr val="A5A5A5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/>
            </a:p>
          </p:txBody>
        </p:sp>
        <p:sp>
          <p:nvSpPr>
            <p:cNvPr id="19" name="Oval 15">
              <a:extLst>
                <a:ext uri="{FF2B5EF4-FFF2-40B4-BE49-F238E27FC236}">
                  <a16:creationId xmlns:a16="http://schemas.microsoft.com/office/drawing/2014/main" id="{9291CB8C-80F1-4B15-AEA1-AB6F132866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52" y="2868"/>
              <a:ext cx="34" cy="35"/>
            </a:xfrm>
            <a:prstGeom prst="ellipse">
              <a:avLst/>
            </a:prstGeom>
            <a:noFill/>
            <a:ln w="9525" cap="flat">
              <a:solidFill>
                <a:srgbClr val="A5A5A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/>
            </a:p>
          </p:txBody>
        </p:sp>
        <p:sp>
          <p:nvSpPr>
            <p:cNvPr id="20" name="Oval 16">
              <a:extLst>
                <a:ext uri="{FF2B5EF4-FFF2-40B4-BE49-F238E27FC236}">
                  <a16:creationId xmlns:a16="http://schemas.microsoft.com/office/drawing/2014/main" id="{D1E3CEBC-5ABD-4464-B736-73276C50B3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16" y="2932"/>
              <a:ext cx="34" cy="34"/>
            </a:xfrm>
            <a:prstGeom prst="ellipse">
              <a:avLst/>
            </a:prstGeom>
            <a:solidFill>
              <a:srgbClr val="FFC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/>
            </a:p>
          </p:txBody>
        </p:sp>
        <p:sp>
          <p:nvSpPr>
            <p:cNvPr id="21" name="Oval 17">
              <a:extLst>
                <a:ext uri="{FF2B5EF4-FFF2-40B4-BE49-F238E27FC236}">
                  <a16:creationId xmlns:a16="http://schemas.microsoft.com/office/drawing/2014/main" id="{0DC2A1EB-80AA-488E-97DB-389AD17BE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16" y="2932"/>
              <a:ext cx="34" cy="34"/>
            </a:xfrm>
            <a:prstGeom prst="ellipse">
              <a:avLst/>
            </a:prstGeom>
            <a:noFill/>
            <a:ln w="9525" cap="flat">
              <a:solidFill>
                <a:srgbClr val="FFC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/>
            </a:p>
          </p:txBody>
        </p:sp>
        <p:sp>
          <p:nvSpPr>
            <p:cNvPr id="22" name="Oval 18">
              <a:extLst>
                <a:ext uri="{FF2B5EF4-FFF2-40B4-BE49-F238E27FC236}">
                  <a16:creationId xmlns:a16="http://schemas.microsoft.com/office/drawing/2014/main" id="{915C9927-EC2E-464A-93E6-A590D28F42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69" y="2788"/>
              <a:ext cx="35" cy="35"/>
            </a:xfrm>
            <a:prstGeom prst="ellipse">
              <a:avLst/>
            </a:prstGeom>
            <a:solidFill>
              <a:srgbClr val="4472C4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/>
            </a:p>
          </p:txBody>
        </p:sp>
        <p:sp>
          <p:nvSpPr>
            <p:cNvPr id="23" name="Oval 19">
              <a:extLst>
                <a:ext uri="{FF2B5EF4-FFF2-40B4-BE49-F238E27FC236}">
                  <a16:creationId xmlns:a16="http://schemas.microsoft.com/office/drawing/2014/main" id="{550F01F5-FF42-42BC-9ABE-D796D4DA70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69" y="2788"/>
              <a:ext cx="35" cy="35"/>
            </a:xfrm>
            <a:prstGeom prst="ellipse">
              <a:avLst/>
            </a:prstGeom>
            <a:noFill/>
            <a:ln w="9525" cap="flat">
              <a:solidFill>
                <a:srgbClr val="4472C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/>
            </a:p>
          </p:txBody>
        </p:sp>
        <p:sp>
          <p:nvSpPr>
            <p:cNvPr id="24" name="Oval 20">
              <a:extLst>
                <a:ext uri="{FF2B5EF4-FFF2-40B4-BE49-F238E27FC236}">
                  <a16:creationId xmlns:a16="http://schemas.microsoft.com/office/drawing/2014/main" id="{18ED3B3C-7D2B-434B-B90B-39CCC15186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53" y="3551"/>
              <a:ext cx="35" cy="34"/>
            </a:xfrm>
            <a:prstGeom prst="ellipse">
              <a:avLst/>
            </a:prstGeom>
            <a:solidFill>
              <a:srgbClr val="70AD47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/>
            </a:p>
          </p:txBody>
        </p:sp>
        <p:sp>
          <p:nvSpPr>
            <p:cNvPr id="25" name="Oval 21">
              <a:extLst>
                <a:ext uri="{FF2B5EF4-FFF2-40B4-BE49-F238E27FC236}">
                  <a16:creationId xmlns:a16="http://schemas.microsoft.com/office/drawing/2014/main" id="{B30E485D-AB75-49D5-AF4D-D2397080D1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53" y="3551"/>
              <a:ext cx="35" cy="34"/>
            </a:xfrm>
            <a:prstGeom prst="ellipse">
              <a:avLst/>
            </a:prstGeom>
            <a:noFill/>
            <a:ln w="9525" cap="flat">
              <a:solidFill>
                <a:srgbClr val="70AD4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/>
            </a:p>
          </p:txBody>
        </p:sp>
        <p:sp>
          <p:nvSpPr>
            <p:cNvPr id="26" name="Oval 22">
              <a:extLst>
                <a:ext uri="{FF2B5EF4-FFF2-40B4-BE49-F238E27FC236}">
                  <a16:creationId xmlns:a16="http://schemas.microsoft.com/office/drawing/2014/main" id="{142972BF-C4C5-4F85-9B5C-A0A4C71304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92" y="3155"/>
              <a:ext cx="34" cy="34"/>
            </a:xfrm>
            <a:prstGeom prst="ellipse">
              <a:avLst/>
            </a:prstGeom>
            <a:solidFill>
              <a:srgbClr val="255E91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/>
            </a:p>
          </p:txBody>
        </p:sp>
        <p:sp>
          <p:nvSpPr>
            <p:cNvPr id="27" name="Oval 23">
              <a:extLst>
                <a:ext uri="{FF2B5EF4-FFF2-40B4-BE49-F238E27FC236}">
                  <a16:creationId xmlns:a16="http://schemas.microsoft.com/office/drawing/2014/main" id="{D09EC03C-8382-4C8D-8F0B-162EE437C0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92" y="3155"/>
              <a:ext cx="34" cy="34"/>
            </a:xfrm>
            <a:prstGeom prst="ellipse">
              <a:avLst/>
            </a:prstGeom>
            <a:noFill/>
            <a:ln w="9525" cap="flat">
              <a:solidFill>
                <a:srgbClr val="255E9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/>
            </a:p>
          </p:txBody>
        </p:sp>
        <p:sp>
          <p:nvSpPr>
            <p:cNvPr id="28" name="Oval 24">
              <a:extLst>
                <a:ext uri="{FF2B5EF4-FFF2-40B4-BE49-F238E27FC236}">
                  <a16:creationId xmlns:a16="http://schemas.microsoft.com/office/drawing/2014/main" id="{DEE6B1F3-CA5F-4D22-B923-C50CA541BA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44" y="2020"/>
              <a:ext cx="34" cy="35"/>
            </a:xfrm>
            <a:prstGeom prst="ellipse">
              <a:avLst/>
            </a:prstGeom>
            <a:solidFill>
              <a:srgbClr val="9E480E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/>
            </a:p>
          </p:txBody>
        </p:sp>
        <p:sp>
          <p:nvSpPr>
            <p:cNvPr id="29" name="Oval 25">
              <a:extLst>
                <a:ext uri="{FF2B5EF4-FFF2-40B4-BE49-F238E27FC236}">
                  <a16:creationId xmlns:a16="http://schemas.microsoft.com/office/drawing/2014/main" id="{F34BC730-4116-45D1-859B-B8478D1BBD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44" y="2020"/>
              <a:ext cx="34" cy="35"/>
            </a:xfrm>
            <a:prstGeom prst="ellipse">
              <a:avLst/>
            </a:prstGeom>
            <a:noFill/>
            <a:ln w="9525" cap="flat">
              <a:solidFill>
                <a:srgbClr val="9E480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/>
            </a:p>
          </p:txBody>
        </p:sp>
        <p:sp>
          <p:nvSpPr>
            <p:cNvPr id="30" name="Oval 26">
              <a:extLst>
                <a:ext uri="{FF2B5EF4-FFF2-40B4-BE49-F238E27FC236}">
                  <a16:creationId xmlns:a16="http://schemas.microsoft.com/office/drawing/2014/main" id="{9EF2165E-B53F-4881-9361-33C9D79D26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1" y="3224"/>
              <a:ext cx="34" cy="34"/>
            </a:xfrm>
            <a:prstGeom prst="ellipse">
              <a:avLst/>
            </a:prstGeom>
            <a:solidFill>
              <a:srgbClr val="636363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/>
            </a:p>
          </p:txBody>
        </p:sp>
        <p:sp>
          <p:nvSpPr>
            <p:cNvPr id="31" name="Oval 27">
              <a:extLst>
                <a:ext uri="{FF2B5EF4-FFF2-40B4-BE49-F238E27FC236}">
                  <a16:creationId xmlns:a16="http://schemas.microsoft.com/office/drawing/2014/main" id="{51D2A716-8767-4D40-86B3-78FB606AFA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1" y="3224"/>
              <a:ext cx="34" cy="34"/>
            </a:xfrm>
            <a:prstGeom prst="ellipse">
              <a:avLst/>
            </a:prstGeom>
            <a:noFill/>
            <a:ln w="9525" cap="flat">
              <a:solidFill>
                <a:srgbClr val="63636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/>
            </a:p>
          </p:txBody>
        </p:sp>
        <p:sp>
          <p:nvSpPr>
            <p:cNvPr id="32" name="Oval 28">
              <a:extLst>
                <a:ext uri="{FF2B5EF4-FFF2-40B4-BE49-F238E27FC236}">
                  <a16:creationId xmlns:a16="http://schemas.microsoft.com/office/drawing/2014/main" id="{BA93A9F3-0208-47B2-874E-A82845B8AA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31" y="3161"/>
              <a:ext cx="34" cy="34"/>
            </a:xfrm>
            <a:prstGeom prst="ellipse">
              <a:avLst/>
            </a:prstGeom>
            <a:solidFill>
              <a:srgbClr val="9973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/>
            </a:p>
          </p:txBody>
        </p:sp>
        <p:sp>
          <p:nvSpPr>
            <p:cNvPr id="33" name="Oval 29">
              <a:extLst>
                <a:ext uri="{FF2B5EF4-FFF2-40B4-BE49-F238E27FC236}">
                  <a16:creationId xmlns:a16="http://schemas.microsoft.com/office/drawing/2014/main" id="{20BB7902-E7BF-46BE-A691-455410F887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31" y="3161"/>
              <a:ext cx="34" cy="34"/>
            </a:xfrm>
            <a:prstGeom prst="ellipse">
              <a:avLst/>
            </a:prstGeom>
            <a:noFill/>
            <a:ln w="9525" cap="flat">
              <a:solidFill>
                <a:srgbClr val="9973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/>
            </a:p>
          </p:txBody>
        </p:sp>
        <p:sp>
          <p:nvSpPr>
            <p:cNvPr id="34" name="Freeform 30">
              <a:extLst>
                <a:ext uri="{FF2B5EF4-FFF2-40B4-BE49-F238E27FC236}">
                  <a16:creationId xmlns:a16="http://schemas.microsoft.com/office/drawing/2014/main" id="{4FE0A6B5-2436-44E6-B3E1-E3EFE9E49919}"/>
                </a:ext>
              </a:extLst>
            </p:cNvPr>
            <p:cNvSpPr>
              <a:spLocks/>
            </p:cNvSpPr>
            <p:nvPr/>
          </p:nvSpPr>
          <p:spPr bwMode="auto">
            <a:xfrm>
              <a:off x="4731" y="2896"/>
              <a:ext cx="52" cy="287"/>
            </a:xfrm>
            <a:custGeom>
              <a:avLst/>
              <a:gdLst>
                <a:gd name="T0" fmla="*/ 0 w 52"/>
                <a:gd name="T1" fmla="*/ 287 h 287"/>
                <a:gd name="T2" fmla="*/ 17 w 52"/>
                <a:gd name="T3" fmla="*/ 0 h 287"/>
                <a:gd name="T4" fmla="*/ 52 w 52"/>
                <a:gd name="T5" fmla="*/ 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287">
                  <a:moveTo>
                    <a:pt x="0" y="287"/>
                  </a:moveTo>
                  <a:lnTo>
                    <a:pt x="17" y="0"/>
                  </a:lnTo>
                  <a:lnTo>
                    <a:pt x="52" y="0"/>
                  </a:lnTo>
                </a:path>
              </a:pathLst>
            </a:custGeom>
            <a:noFill/>
            <a:ln w="9525" cap="flat">
              <a:solidFill>
                <a:srgbClr val="A6A6A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/>
            </a:p>
          </p:txBody>
        </p:sp>
        <p:sp>
          <p:nvSpPr>
            <p:cNvPr id="35" name="Rectangle 31">
              <a:extLst>
                <a:ext uri="{FF2B5EF4-FFF2-40B4-BE49-F238E27FC236}">
                  <a16:creationId xmlns:a16="http://schemas.microsoft.com/office/drawing/2014/main" id="{F24062FC-E64D-4B4B-9F9C-9DA167B30E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12" y="2846"/>
              <a:ext cx="265" cy="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ja-JP" altLang="ja-JP" sz="1600" b="0" i="0" u="none" strike="noStrike" cap="none" normalizeH="0" baseline="0">
                  <a:ln>
                    <a:noFill/>
                  </a:ln>
                  <a:solidFill>
                    <a:srgbClr val="404040"/>
                  </a:solidFill>
                  <a:effectLst/>
                  <a:latin typeface="Calibri" panose="020F0502020204030204" pitchFamily="34" charset="0"/>
                </a:rPr>
                <a:t>MRL </a:t>
              </a:r>
              <a:endParaRPr kumimoji="0" lang="ja-JP" altLang="ja-JP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6" name="Rectangle 32">
              <a:extLst>
                <a:ext uri="{FF2B5EF4-FFF2-40B4-BE49-F238E27FC236}">
                  <a16:creationId xmlns:a16="http://schemas.microsoft.com/office/drawing/2014/main" id="{C025254E-E340-4F76-82CA-F0C56422FD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02" y="2846"/>
              <a:ext cx="62" cy="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ja-JP" altLang="ja-JP" sz="1600" b="0" i="0" u="none" strike="noStrike" cap="none" normalizeH="0" baseline="0">
                  <a:ln>
                    <a:noFill/>
                  </a:ln>
                  <a:solidFill>
                    <a:srgbClr val="404040"/>
                  </a:solidFill>
                  <a:effectLst/>
                  <a:latin typeface="Calibri" panose="020F0502020204030204" pitchFamily="34" charset="0"/>
                </a:rPr>
                <a:t>, </a:t>
              </a:r>
              <a:endParaRPr kumimoji="0" lang="ja-JP" altLang="ja-JP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7" name="Rectangle 33">
              <a:extLst>
                <a:ext uri="{FF2B5EF4-FFF2-40B4-BE49-F238E27FC236}">
                  <a16:creationId xmlns:a16="http://schemas.microsoft.com/office/drawing/2014/main" id="{37B6F48C-431F-4E4E-8F54-7209D8CE5A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42" y="2846"/>
              <a:ext cx="322" cy="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ja-JP" altLang="ja-JP" sz="1600" b="0" i="0" u="none" strike="noStrike" cap="none" normalizeH="0" baseline="0">
                  <a:ln>
                    <a:noFill/>
                  </a:ln>
                  <a:solidFill>
                    <a:srgbClr val="404040"/>
                  </a:solidFill>
                  <a:effectLst/>
                  <a:latin typeface="Calibri" panose="020F0502020204030204" pitchFamily="34" charset="0"/>
                </a:rPr>
                <a:t>0.08%</a:t>
              </a:r>
              <a:endParaRPr kumimoji="0" lang="ja-JP" altLang="ja-JP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8" name="Freeform 34">
              <a:extLst>
                <a:ext uri="{FF2B5EF4-FFF2-40B4-BE49-F238E27FC236}">
                  <a16:creationId xmlns:a16="http://schemas.microsoft.com/office/drawing/2014/main" id="{07C64393-19C7-41E8-AF68-E55615ADCDA9}"/>
                </a:ext>
              </a:extLst>
            </p:cNvPr>
            <p:cNvSpPr>
              <a:spLocks/>
            </p:cNvSpPr>
            <p:nvPr/>
          </p:nvSpPr>
          <p:spPr bwMode="auto">
            <a:xfrm>
              <a:off x="4278" y="3034"/>
              <a:ext cx="86" cy="195"/>
            </a:xfrm>
            <a:custGeom>
              <a:avLst/>
              <a:gdLst>
                <a:gd name="T0" fmla="*/ 86 w 86"/>
                <a:gd name="T1" fmla="*/ 195 h 195"/>
                <a:gd name="T2" fmla="*/ 35 w 86"/>
                <a:gd name="T3" fmla="*/ 0 h 195"/>
                <a:gd name="T4" fmla="*/ 0 w 86"/>
                <a:gd name="T5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6" h="195">
                  <a:moveTo>
                    <a:pt x="86" y="195"/>
                  </a:moveTo>
                  <a:lnTo>
                    <a:pt x="35" y="0"/>
                  </a:lnTo>
                  <a:lnTo>
                    <a:pt x="0" y="0"/>
                  </a:lnTo>
                </a:path>
              </a:pathLst>
            </a:custGeom>
            <a:noFill/>
            <a:ln w="9525" cap="flat">
              <a:solidFill>
                <a:srgbClr val="A6A6A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/>
            </a:p>
          </p:txBody>
        </p:sp>
        <p:sp>
          <p:nvSpPr>
            <p:cNvPr id="39" name="Rectangle 35">
              <a:extLst>
                <a:ext uri="{FF2B5EF4-FFF2-40B4-BE49-F238E27FC236}">
                  <a16:creationId xmlns:a16="http://schemas.microsoft.com/office/drawing/2014/main" id="{9D1879E4-654B-40B6-B7A0-E9B32B218E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86" y="2983"/>
              <a:ext cx="159" cy="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ja-JP" altLang="ja-JP" sz="1600" b="0" i="0" u="none" strike="noStrike" cap="none" normalizeH="0" baseline="0">
                  <a:ln>
                    <a:noFill/>
                  </a:ln>
                  <a:solidFill>
                    <a:srgbClr val="404040"/>
                  </a:solidFill>
                  <a:effectLst/>
                  <a:latin typeface="Calibri" panose="020F0502020204030204" pitchFamily="34" charset="0"/>
                </a:rPr>
                <a:t>ISP</a:t>
              </a:r>
              <a:endParaRPr kumimoji="0" lang="ja-JP" altLang="ja-JP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0" name="Rectangle 36">
              <a:extLst>
                <a:ext uri="{FF2B5EF4-FFF2-40B4-BE49-F238E27FC236}">
                  <a16:creationId xmlns:a16="http://schemas.microsoft.com/office/drawing/2014/main" id="{4C11FB0A-345C-47A4-B021-E1553CD870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83" y="2983"/>
              <a:ext cx="62" cy="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ja-JP" altLang="ja-JP" sz="1600" b="0" i="0" u="none" strike="noStrike" cap="none" normalizeH="0" baseline="0">
                  <a:ln>
                    <a:noFill/>
                  </a:ln>
                  <a:solidFill>
                    <a:srgbClr val="404040"/>
                  </a:solidFill>
                  <a:effectLst/>
                  <a:latin typeface="Calibri" panose="020F0502020204030204" pitchFamily="34" charset="0"/>
                </a:rPr>
                <a:t>, </a:t>
              </a:r>
              <a:endParaRPr kumimoji="0" lang="ja-JP" altLang="ja-JP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1" name="Rectangle 37">
              <a:extLst>
                <a:ext uri="{FF2B5EF4-FFF2-40B4-BE49-F238E27FC236}">
                  <a16:creationId xmlns:a16="http://schemas.microsoft.com/office/drawing/2014/main" id="{927FF330-A3AE-4716-9115-9C7FA3C7B5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29" y="2983"/>
              <a:ext cx="322" cy="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ja-JP" altLang="ja-JP" sz="1600" b="0" i="0" u="none" strike="noStrike" cap="none" normalizeH="0" baseline="0">
                  <a:ln>
                    <a:noFill/>
                  </a:ln>
                  <a:solidFill>
                    <a:srgbClr val="404040"/>
                  </a:solidFill>
                  <a:effectLst/>
                  <a:latin typeface="Calibri" panose="020F0502020204030204" pitchFamily="34" charset="0"/>
                </a:rPr>
                <a:t>0.02%</a:t>
              </a:r>
              <a:endParaRPr kumimoji="0" lang="ja-JP" altLang="ja-JP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2" name="Line 38">
              <a:extLst>
                <a:ext uri="{FF2B5EF4-FFF2-40B4-BE49-F238E27FC236}">
                  <a16:creationId xmlns:a16="http://schemas.microsoft.com/office/drawing/2014/main" id="{9B9D2929-2521-4610-BDDE-772D971F9D4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066" y="2484"/>
              <a:ext cx="292" cy="401"/>
            </a:xfrm>
            <a:prstGeom prst="line">
              <a:avLst/>
            </a:prstGeom>
            <a:noFill/>
            <a:ln w="9525" cap="flat">
              <a:solidFill>
                <a:srgbClr val="A6A6A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/>
            </a:p>
          </p:txBody>
        </p:sp>
        <p:sp>
          <p:nvSpPr>
            <p:cNvPr id="43" name="Rectangle 39">
              <a:extLst>
                <a:ext uri="{FF2B5EF4-FFF2-40B4-BE49-F238E27FC236}">
                  <a16:creationId xmlns:a16="http://schemas.microsoft.com/office/drawing/2014/main" id="{117C9372-F916-47B2-A15B-4C7E8108E9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7" y="2362"/>
              <a:ext cx="302" cy="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ja-JP" altLang="ja-JP" sz="1600" b="0" i="0" u="none" strike="noStrike" cap="none" normalizeH="0" baseline="0">
                  <a:ln>
                    <a:noFill/>
                  </a:ln>
                  <a:solidFill>
                    <a:srgbClr val="404040"/>
                  </a:solidFill>
                  <a:effectLst/>
                  <a:latin typeface="Calibri" panose="020F0502020204030204" pitchFamily="34" charset="0"/>
                </a:rPr>
                <a:t>CCLM</a:t>
              </a:r>
              <a:endParaRPr kumimoji="0" lang="ja-JP" altLang="ja-JP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4" name="Rectangle 40">
              <a:extLst>
                <a:ext uri="{FF2B5EF4-FFF2-40B4-BE49-F238E27FC236}">
                  <a16:creationId xmlns:a16="http://schemas.microsoft.com/office/drawing/2014/main" id="{4CD3B4ED-2A05-487B-8D12-9821ABE323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35" y="2362"/>
              <a:ext cx="62" cy="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ja-JP" altLang="ja-JP" sz="1600" b="0" i="0" u="none" strike="noStrike" cap="none" normalizeH="0" baseline="0">
                  <a:ln>
                    <a:noFill/>
                  </a:ln>
                  <a:solidFill>
                    <a:srgbClr val="404040"/>
                  </a:solidFill>
                  <a:effectLst/>
                  <a:latin typeface="Calibri" panose="020F0502020204030204" pitchFamily="34" charset="0"/>
                </a:rPr>
                <a:t>, </a:t>
              </a:r>
              <a:endParaRPr kumimoji="0" lang="ja-JP" altLang="ja-JP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5" name="Rectangle 41">
              <a:extLst>
                <a:ext uri="{FF2B5EF4-FFF2-40B4-BE49-F238E27FC236}">
                  <a16:creationId xmlns:a16="http://schemas.microsoft.com/office/drawing/2014/main" id="{90DD7D99-2904-4881-A96C-010A0F8DC5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75" y="2362"/>
              <a:ext cx="322" cy="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ja-JP" altLang="ja-JP" sz="1600" b="0" i="0" u="none" strike="noStrike" cap="none" normalizeH="0" baseline="0">
                  <a:ln>
                    <a:noFill/>
                  </a:ln>
                  <a:solidFill>
                    <a:srgbClr val="404040"/>
                  </a:solidFill>
                  <a:effectLst/>
                  <a:latin typeface="Calibri" panose="020F0502020204030204" pitchFamily="34" charset="0"/>
                </a:rPr>
                <a:t>0.53%</a:t>
              </a:r>
              <a:endParaRPr kumimoji="0" lang="ja-JP" altLang="ja-JP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6" name="Line 42">
              <a:extLst>
                <a:ext uri="{FF2B5EF4-FFF2-40B4-BE49-F238E27FC236}">
                  <a16:creationId xmlns:a16="http://schemas.microsoft.com/office/drawing/2014/main" id="{92D1D401-8DF9-4F0D-B0AD-965949591DC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630" y="2616"/>
              <a:ext cx="126" cy="332"/>
            </a:xfrm>
            <a:prstGeom prst="line">
              <a:avLst/>
            </a:prstGeom>
            <a:noFill/>
            <a:ln w="9525" cap="flat">
              <a:solidFill>
                <a:srgbClr val="A6A6A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/>
            </a:p>
          </p:txBody>
        </p:sp>
        <p:sp>
          <p:nvSpPr>
            <p:cNvPr id="47" name="Rectangle 43">
              <a:extLst>
                <a:ext uri="{FF2B5EF4-FFF2-40B4-BE49-F238E27FC236}">
                  <a16:creationId xmlns:a16="http://schemas.microsoft.com/office/drawing/2014/main" id="{AA6DEC98-ED2C-4B83-AAF8-8167540CB2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56" y="2496"/>
              <a:ext cx="209" cy="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ja-JP" altLang="ja-JP" sz="1600" b="0" i="0" u="none" strike="noStrike" cap="none" normalizeH="0" baseline="0">
                  <a:ln>
                    <a:noFill/>
                  </a:ln>
                  <a:solidFill>
                    <a:srgbClr val="404040"/>
                  </a:solidFill>
                  <a:effectLst/>
                  <a:latin typeface="Calibri" panose="020F0502020204030204" pitchFamily="34" charset="0"/>
                </a:rPr>
                <a:t>MIP</a:t>
              </a:r>
              <a:endParaRPr kumimoji="0" lang="ja-JP" altLang="ja-JP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8" name="Rectangle 44">
              <a:extLst>
                <a:ext uri="{FF2B5EF4-FFF2-40B4-BE49-F238E27FC236}">
                  <a16:creationId xmlns:a16="http://schemas.microsoft.com/office/drawing/2014/main" id="{F77A5BA2-2B73-4EFA-81C1-8E5DF209E9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87" y="2496"/>
              <a:ext cx="62" cy="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ja-JP" altLang="ja-JP" sz="1600" b="0" i="0" u="none" strike="noStrike" cap="none" normalizeH="0" baseline="0">
                  <a:ln>
                    <a:noFill/>
                  </a:ln>
                  <a:solidFill>
                    <a:srgbClr val="404040"/>
                  </a:solidFill>
                  <a:effectLst/>
                  <a:latin typeface="Calibri" panose="020F0502020204030204" pitchFamily="34" charset="0"/>
                </a:rPr>
                <a:t>, </a:t>
              </a:r>
              <a:endParaRPr kumimoji="0" lang="ja-JP" altLang="ja-JP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9" name="Rectangle 45">
              <a:extLst>
                <a:ext uri="{FF2B5EF4-FFF2-40B4-BE49-F238E27FC236}">
                  <a16:creationId xmlns:a16="http://schemas.microsoft.com/office/drawing/2014/main" id="{4FEA125B-187F-4565-8EDE-90083C6692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39" y="2496"/>
              <a:ext cx="322" cy="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ja-JP" altLang="ja-JP" sz="1600" b="0" i="0" u="none" strike="noStrike" cap="none" normalizeH="0" baseline="0">
                  <a:ln>
                    <a:noFill/>
                  </a:ln>
                  <a:solidFill>
                    <a:srgbClr val="404040"/>
                  </a:solidFill>
                  <a:effectLst/>
                  <a:latin typeface="Calibri" panose="020F0502020204030204" pitchFamily="34" charset="0"/>
                </a:rPr>
                <a:t>0.43%</a:t>
              </a:r>
              <a:endParaRPr kumimoji="0" lang="ja-JP" altLang="ja-JP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0" name="Freeform 46">
              <a:extLst>
                <a:ext uri="{FF2B5EF4-FFF2-40B4-BE49-F238E27FC236}">
                  <a16:creationId xmlns:a16="http://schemas.microsoft.com/office/drawing/2014/main" id="{D500098B-E849-4624-BBB8-329784A4611D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4" y="2661"/>
              <a:ext cx="51" cy="144"/>
            </a:xfrm>
            <a:custGeom>
              <a:avLst/>
              <a:gdLst>
                <a:gd name="T0" fmla="*/ 0 w 51"/>
                <a:gd name="T1" fmla="*/ 144 h 144"/>
                <a:gd name="T2" fmla="*/ 17 w 51"/>
                <a:gd name="T3" fmla="*/ 0 h 144"/>
                <a:gd name="T4" fmla="*/ 51 w 51"/>
                <a:gd name="T5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" h="144">
                  <a:moveTo>
                    <a:pt x="0" y="144"/>
                  </a:moveTo>
                  <a:lnTo>
                    <a:pt x="17" y="0"/>
                  </a:lnTo>
                  <a:lnTo>
                    <a:pt x="51" y="0"/>
                  </a:lnTo>
                </a:path>
              </a:pathLst>
            </a:custGeom>
            <a:noFill/>
            <a:ln w="9525" cap="flat">
              <a:solidFill>
                <a:srgbClr val="A6A6A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/>
            </a:p>
          </p:txBody>
        </p:sp>
        <p:sp>
          <p:nvSpPr>
            <p:cNvPr id="51" name="Rectangle 47">
              <a:extLst>
                <a:ext uri="{FF2B5EF4-FFF2-40B4-BE49-F238E27FC236}">
                  <a16:creationId xmlns:a16="http://schemas.microsoft.com/office/drawing/2014/main" id="{BE3E55D9-3D73-46F3-98B0-B2B6A50514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63" y="2610"/>
              <a:ext cx="261" cy="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ja-JP" altLang="ja-JP" sz="1600" b="0" i="0" u="none" strike="noStrike" cap="none" normalizeH="0" baseline="0">
                  <a:ln>
                    <a:noFill/>
                  </a:ln>
                  <a:solidFill>
                    <a:srgbClr val="404040"/>
                  </a:solidFill>
                  <a:effectLst/>
                  <a:latin typeface="Calibri" panose="020F0502020204030204" pitchFamily="34" charset="0"/>
                </a:rPr>
                <a:t>MTS </a:t>
              </a:r>
              <a:endParaRPr kumimoji="0" lang="ja-JP" altLang="ja-JP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2" name="Rectangle 48">
              <a:extLst>
                <a:ext uri="{FF2B5EF4-FFF2-40B4-BE49-F238E27FC236}">
                  <a16:creationId xmlns:a16="http://schemas.microsoft.com/office/drawing/2014/main" id="{EEDA30DB-C7DA-405F-8572-AA2E661B79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47" y="2610"/>
              <a:ext cx="62" cy="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ja-JP" altLang="ja-JP" sz="1600" b="0" i="0" u="none" strike="noStrike" cap="none" normalizeH="0" baseline="0">
                  <a:ln>
                    <a:noFill/>
                  </a:ln>
                  <a:solidFill>
                    <a:srgbClr val="404040"/>
                  </a:solidFill>
                  <a:effectLst/>
                  <a:latin typeface="Calibri" panose="020F0502020204030204" pitchFamily="34" charset="0"/>
                </a:rPr>
                <a:t>, </a:t>
              </a:r>
              <a:endParaRPr kumimoji="0" lang="ja-JP" altLang="ja-JP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3" name="Rectangle 49">
              <a:extLst>
                <a:ext uri="{FF2B5EF4-FFF2-40B4-BE49-F238E27FC236}">
                  <a16:creationId xmlns:a16="http://schemas.microsoft.com/office/drawing/2014/main" id="{8FA9A76E-6B2E-46E9-9F01-6D93CE1A02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93" y="2610"/>
              <a:ext cx="322" cy="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ja-JP" altLang="ja-JP" sz="1600" b="0" i="0" u="none" strike="noStrike" cap="none" normalizeH="0" baseline="0">
                  <a:ln>
                    <a:noFill/>
                  </a:ln>
                  <a:solidFill>
                    <a:srgbClr val="404040"/>
                  </a:solidFill>
                  <a:effectLst/>
                  <a:latin typeface="Calibri" panose="020F0502020204030204" pitchFamily="34" charset="0"/>
                </a:rPr>
                <a:t>0.65%</a:t>
              </a:r>
              <a:endParaRPr kumimoji="0" lang="ja-JP" altLang="ja-JP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4" name="Freeform 50">
              <a:extLst>
                <a:ext uri="{FF2B5EF4-FFF2-40B4-BE49-F238E27FC236}">
                  <a16:creationId xmlns:a16="http://schemas.microsoft.com/office/drawing/2014/main" id="{CBA94213-ABFE-4B40-A111-31F0678B60F0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8" y="3567"/>
              <a:ext cx="172" cy="126"/>
            </a:xfrm>
            <a:custGeom>
              <a:avLst/>
              <a:gdLst>
                <a:gd name="T0" fmla="*/ 0 w 172"/>
                <a:gd name="T1" fmla="*/ 0 h 126"/>
                <a:gd name="T2" fmla="*/ 137 w 172"/>
                <a:gd name="T3" fmla="*/ 126 h 126"/>
                <a:gd name="T4" fmla="*/ 172 w 172"/>
                <a:gd name="T5" fmla="*/ 12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2" h="126">
                  <a:moveTo>
                    <a:pt x="0" y="0"/>
                  </a:moveTo>
                  <a:lnTo>
                    <a:pt x="137" y="126"/>
                  </a:lnTo>
                  <a:lnTo>
                    <a:pt x="172" y="126"/>
                  </a:lnTo>
                </a:path>
              </a:pathLst>
            </a:custGeom>
            <a:noFill/>
            <a:ln w="9525" cap="flat">
              <a:solidFill>
                <a:srgbClr val="A6A6A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/>
            </a:p>
          </p:txBody>
        </p:sp>
        <p:sp>
          <p:nvSpPr>
            <p:cNvPr id="55" name="Rectangle 51">
              <a:extLst>
                <a:ext uri="{FF2B5EF4-FFF2-40B4-BE49-F238E27FC236}">
                  <a16:creationId xmlns:a16="http://schemas.microsoft.com/office/drawing/2014/main" id="{C0F82BB1-C9B6-434D-9BA7-3A0F5BDA79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70" y="3641"/>
              <a:ext cx="319" cy="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ja-JP" altLang="ja-JP" sz="1600" b="0" i="0" u="none" strike="noStrike" cap="none" normalizeH="0" baseline="0">
                  <a:ln>
                    <a:noFill/>
                  </a:ln>
                  <a:solidFill>
                    <a:srgbClr val="404040"/>
                  </a:solidFill>
                  <a:effectLst/>
                  <a:latin typeface="Calibri" panose="020F0502020204030204" pitchFamily="34" charset="0"/>
                </a:rPr>
                <a:t>LFNST</a:t>
              </a:r>
              <a:endParaRPr kumimoji="0" lang="ja-JP" altLang="ja-JP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6" name="Rectangle 52">
              <a:extLst>
                <a:ext uri="{FF2B5EF4-FFF2-40B4-BE49-F238E27FC236}">
                  <a16:creationId xmlns:a16="http://schemas.microsoft.com/office/drawing/2014/main" id="{3AC16EEE-E938-4853-8668-53E85608BF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83" y="3641"/>
              <a:ext cx="62" cy="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ja-JP" altLang="ja-JP" sz="1600" b="0" i="0" u="none" strike="noStrike" cap="none" normalizeH="0" baseline="0">
                  <a:ln>
                    <a:noFill/>
                  </a:ln>
                  <a:solidFill>
                    <a:srgbClr val="404040"/>
                  </a:solidFill>
                  <a:effectLst/>
                  <a:latin typeface="Calibri" panose="020F0502020204030204" pitchFamily="34" charset="0"/>
                </a:rPr>
                <a:t>, </a:t>
              </a:r>
              <a:endParaRPr kumimoji="0" lang="ja-JP" altLang="ja-JP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7" name="Rectangle 53">
              <a:extLst>
                <a:ext uri="{FF2B5EF4-FFF2-40B4-BE49-F238E27FC236}">
                  <a16:creationId xmlns:a16="http://schemas.microsoft.com/office/drawing/2014/main" id="{0E99EA1F-9E38-4E2D-8CCF-A8C78D9142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28" y="3641"/>
              <a:ext cx="39" cy="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ja-JP" altLang="ja-JP" sz="1600" b="0" i="0" u="none" strike="noStrike" cap="none" normalizeH="0" baseline="0">
                  <a:ln>
                    <a:noFill/>
                  </a:ln>
                  <a:solidFill>
                    <a:srgbClr val="404040"/>
                  </a:solidFill>
                  <a:effectLst/>
                  <a:latin typeface="Calibri" panose="020F0502020204030204" pitchFamily="34" charset="0"/>
                </a:rPr>
                <a:t>-</a:t>
              </a:r>
              <a:endParaRPr kumimoji="0" lang="ja-JP" altLang="ja-JP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8" name="Rectangle 54">
              <a:extLst>
                <a:ext uri="{FF2B5EF4-FFF2-40B4-BE49-F238E27FC236}">
                  <a16:creationId xmlns:a16="http://schemas.microsoft.com/office/drawing/2014/main" id="{09267DB2-D800-4B9C-8C05-88BD34E11F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57" y="3641"/>
              <a:ext cx="322" cy="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ja-JP" altLang="ja-JP" sz="1600" b="0" i="0" u="none" strike="noStrike" cap="none" normalizeH="0" baseline="0">
                  <a:ln>
                    <a:noFill/>
                  </a:ln>
                  <a:solidFill>
                    <a:srgbClr val="404040"/>
                  </a:solidFill>
                  <a:effectLst/>
                  <a:latin typeface="Calibri" panose="020F0502020204030204" pitchFamily="34" charset="0"/>
                </a:rPr>
                <a:t>0.48%</a:t>
              </a:r>
              <a:endParaRPr kumimoji="0" lang="ja-JP" altLang="ja-JP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9" name="Line 55">
              <a:extLst>
                <a:ext uri="{FF2B5EF4-FFF2-40B4-BE49-F238E27FC236}">
                  <a16:creationId xmlns:a16="http://schemas.microsoft.com/office/drawing/2014/main" id="{203F61D0-787D-4AA2-9298-38B7040E447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206" y="3108"/>
              <a:ext cx="109" cy="64"/>
            </a:xfrm>
            <a:prstGeom prst="line">
              <a:avLst/>
            </a:prstGeom>
            <a:noFill/>
            <a:ln w="9525" cap="flat">
              <a:solidFill>
                <a:srgbClr val="A6A6A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/>
            </a:p>
          </p:txBody>
        </p:sp>
        <p:sp>
          <p:nvSpPr>
            <p:cNvPr id="60" name="Rectangle 56">
              <a:extLst>
                <a:ext uri="{FF2B5EF4-FFF2-40B4-BE49-F238E27FC236}">
                  <a16:creationId xmlns:a16="http://schemas.microsoft.com/office/drawing/2014/main" id="{309502C0-7BDE-4507-AE40-5E957B8F0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91" y="2990"/>
              <a:ext cx="249" cy="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ja-JP" altLang="ja-JP" sz="1600" b="0" i="0" u="none" strike="noStrike" cap="none" normalizeH="0" baseline="0">
                  <a:ln>
                    <a:noFill/>
                  </a:ln>
                  <a:solidFill>
                    <a:srgbClr val="404040"/>
                  </a:solidFill>
                  <a:effectLst/>
                  <a:latin typeface="Calibri" panose="020F0502020204030204" pitchFamily="34" charset="0"/>
                </a:rPr>
                <a:t>JCCR</a:t>
              </a:r>
              <a:endParaRPr kumimoji="0" lang="ja-JP" altLang="ja-JP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1" name="Rectangle 57">
              <a:extLst>
                <a:ext uri="{FF2B5EF4-FFF2-40B4-BE49-F238E27FC236}">
                  <a16:creationId xmlns:a16="http://schemas.microsoft.com/office/drawing/2014/main" id="{5B421D26-8B50-4CCA-B13C-54EB16CE40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74" y="2990"/>
              <a:ext cx="62" cy="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ja-JP" altLang="ja-JP" sz="1600" b="0" i="0" u="none" strike="noStrike" cap="none" normalizeH="0" baseline="0">
                  <a:ln>
                    <a:noFill/>
                  </a:ln>
                  <a:solidFill>
                    <a:srgbClr val="404040"/>
                  </a:solidFill>
                  <a:effectLst/>
                  <a:latin typeface="Calibri" panose="020F0502020204030204" pitchFamily="34" charset="0"/>
                </a:rPr>
                <a:t>, </a:t>
              </a:r>
              <a:endParaRPr kumimoji="0" lang="ja-JP" altLang="ja-JP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2" name="Rectangle 58">
              <a:extLst>
                <a:ext uri="{FF2B5EF4-FFF2-40B4-BE49-F238E27FC236}">
                  <a16:creationId xmlns:a16="http://schemas.microsoft.com/office/drawing/2014/main" id="{4999125C-0A1D-409B-B89B-12AE94E18E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14" y="2990"/>
              <a:ext cx="322" cy="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ja-JP" altLang="ja-JP" sz="1600" b="0" i="0" u="none" strike="noStrike" cap="none" normalizeH="0" baseline="0">
                  <a:ln>
                    <a:noFill/>
                  </a:ln>
                  <a:solidFill>
                    <a:srgbClr val="404040"/>
                  </a:solidFill>
                  <a:effectLst/>
                  <a:latin typeface="Calibri" panose="020F0502020204030204" pitchFamily="34" charset="0"/>
                </a:rPr>
                <a:t>0.10%</a:t>
              </a:r>
              <a:endParaRPr kumimoji="0" lang="ja-JP" altLang="ja-JP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3" name="Freeform 59">
              <a:extLst>
                <a:ext uri="{FF2B5EF4-FFF2-40B4-BE49-F238E27FC236}">
                  <a16:creationId xmlns:a16="http://schemas.microsoft.com/office/drawing/2014/main" id="{AC52268D-F677-4F3D-901F-5D7A9F6D6196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8" y="1951"/>
              <a:ext cx="189" cy="86"/>
            </a:xfrm>
            <a:custGeom>
              <a:avLst/>
              <a:gdLst>
                <a:gd name="T0" fmla="*/ 0 w 189"/>
                <a:gd name="T1" fmla="*/ 86 h 86"/>
                <a:gd name="T2" fmla="*/ 155 w 189"/>
                <a:gd name="T3" fmla="*/ 0 h 86"/>
                <a:gd name="T4" fmla="*/ 189 w 189"/>
                <a:gd name="T5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9" h="86">
                  <a:moveTo>
                    <a:pt x="0" y="86"/>
                  </a:moveTo>
                  <a:lnTo>
                    <a:pt x="155" y="0"/>
                  </a:lnTo>
                  <a:lnTo>
                    <a:pt x="189" y="0"/>
                  </a:lnTo>
                </a:path>
              </a:pathLst>
            </a:custGeom>
            <a:noFill/>
            <a:ln w="9525" cap="flat">
              <a:solidFill>
                <a:srgbClr val="A6A6A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/>
            </a:p>
          </p:txBody>
        </p:sp>
        <p:sp>
          <p:nvSpPr>
            <p:cNvPr id="64" name="Rectangle 60">
              <a:extLst>
                <a:ext uri="{FF2B5EF4-FFF2-40B4-BE49-F238E27FC236}">
                  <a16:creationId xmlns:a16="http://schemas.microsoft.com/office/drawing/2014/main" id="{78E97366-49D4-4793-96A5-C5128E4E92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76" y="1898"/>
              <a:ext cx="613" cy="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ja-JP" altLang="ja-JP" sz="1600" b="0" i="0" u="none" strike="noStrike" cap="none" normalizeH="0" baseline="0">
                  <a:ln>
                    <a:noFill/>
                  </a:ln>
                  <a:solidFill>
                    <a:srgbClr val="404040"/>
                  </a:solidFill>
                  <a:effectLst/>
                  <a:latin typeface="Calibri" panose="020F0502020204030204" pitchFamily="34" charset="0"/>
                </a:rPr>
                <a:t>DEPQUQNT</a:t>
              </a:r>
              <a:endParaRPr kumimoji="0" lang="ja-JP" altLang="ja-JP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5" name="Rectangle 61">
              <a:extLst>
                <a:ext uri="{FF2B5EF4-FFF2-40B4-BE49-F238E27FC236}">
                  <a16:creationId xmlns:a16="http://schemas.microsoft.com/office/drawing/2014/main" id="{06157C85-C290-429E-9259-2B190B033D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00" y="1898"/>
              <a:ext cx="62" cy="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ja-JP" altLang="ja-JP" sz="1600" b="0" i="0" u="none" strike="noStrike" cap="none" normalizeH="0" baseline="0">
                  <a:ln>
                    <a:noFill/>
                  </a:ln>
                  <a:solidFill>
                    <a:srgbClr val="404040"/>
                  </a:solidFill>
                  <a:effectLst/>
                  <a:latin typeface="Calibri" panose="020F0502020204030204" pitchFamily="34" charset="0"/>
                </a:rPr>
                <a:t>, </a:t>
              </a:r>
              <a:endParaRPr kumimoji="0" lang="ja-JP" altLang="ja-JP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6" name="Rectangle 62">
              <a:extLst>
                <a:ext uri="{FF2B5EF4-FFF2-40B4-BE49-F238E27FC236}">
                  <a16:creationId xmlns:a16="http://schemas.microsoft.com/office/drawing/2014/main" id="{14F79ECF-726A-4ECD-8C06-85F696FF94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46" y="1898"/>
              <a:ext cx="322" cy="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ja-JP" altLang="ja-JP" sz="1600" b="0" i="0" u="none" strike="noStrike" cap="none" normalizeH="0" baseline="0">
                  <a:ln>
                    <a:noFill/>
                  </a:ln>
                  <a:solidFill>
                    <a:srgbClr val="404040"/>
                  </a:solidFill>
                  <a:effectLst/>
                  <a:latin typeface="Calibri" panose="020F0502020204030204" pitchFamily="34" charset="0"/>
                </a:rPr>
                <a:t>1.78%</a:t>
              </a:r>
              <a:endParaRPr kumimoji="0" lang="ja-JP" altLang="ja-JP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7" name="Freeform 63">
              <a:extLst>
                <a:ext uri="{FF2B5EF4-FFF2-40B4-BE49-F238E27FC236}">
                  <a16:creationId xmlns:a16="http://schemas.microsoft.com/office/drawing/2014/main" id="{7F1FA72D-D05A-4337-9CED-9A83A02D5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4685" y="3240"/>
              <a:ext cx="92" cy="264"/>
            </a:xfrm>
            <a:custGeom>
              <a:avLst/>
              <a:gdLst>
                <a:gd name="T0" fmla="*/ 0 w 92"/>
                <a:gd name="T1" fmla="*/ 0 h 264"/>
                <a:gd name="T2" fmla="*/ 58 w 92"/>
                <a:gd name="T3" fmla="*/ 264 h 264"/>
                <a:gd name="T4" fmla="*/ 92 w 92"/>
                <a:gd name="T5" fmla="*/ 264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2" h="264">
                  <a:moveTo>
                    <a:pt x="0" y="0"/>
                  </a:moveTo>
                  <a:lnTo>
                    <a:pt x="58" y="264"/>
                  </a:lnTo>
                  <a:lnTo>
                    <a:pt x="92" y="264"/>
                  </a:lnTo>
                </a:path>
              </a:pathLst>
            </a:custGeom>
            <a:noFill/>
            <a:ln w="9525" cap="flat">
              <a:solidFill>
                <a:srgbClr val="A6A6A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/>
            </a:p>
          </p:txBody>
        </p:sp>
        <p:sp>
          <p:nvSpPr>
            <p:cNvPr id="68" name="Rectangle 64">
              <a:extLst>
                <a:ext uri="{FF2B5EF4-FFF2-40B4-BE49-F238E27FC236}">
                  <a16:creationId xmlns:a16="http://schemas.microsoft.com/office/drawing/2014/main" id="{AD155ED2-0DD2-4454-96AE-A9A8D0C810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07" y="3449"/>
              <a:ext cx="218" cy="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ja-JP" altLang="ja-JP" sz="1600" b="0" i="0" u="none" strike="noStrike" cap="none" normalizeH="0" baseline="0">
                  <a:ln>
                    <a:noFill/>
                  </a:ln>
                  <a:solidFill>
                    <a:srgbClr val="404040"/>
                  </a:solidFill>
                  <a:effectLst/>
                  <a:latin typeface="Calibri" panose="020F0502020204030204" pitchFamily="34" charset="0"/>
                </a:rPr>
                <a:t>SAO</a:t>
              </a:r>
              <a:endParaRPr kumimoji="0" lang="ja-JP" altLang="ja-JP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9" name="Rectangle 65">
              <a:extLst>
                <a:ext uri="{FF2B5EF4-FFF2-40B4-BE49-F238E27FC236}">
                  <a16:creationId xmlns:a16="http://schemas.microsoft.com/office/drawing/2014/main" id="{9B5774E2-B1B7-47E0-B935-3D3D058D7E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62" y="3449"/>
              <a:ext cx="62" cy="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ja-JP" altLang="ja-JP" sz="1600" b="0" i="0" u="none" strike="noStrike" cap="none" normalizeH="0" baseline="0">
                  <a:ln>
                    <a:noFill/>
                  </a:ln>
                  <a:solidFill>
                    <a:srgbClr val="404040"/>
                  </a:solidFill>
                  <a:effectLst/>
                  <a:latin typeface="Calibri" panose="020F0502020204030204" pitchFamily="34" charset="0"/>
                </a:rPr>
                <a:t>, </a:t>
              </a:r>
              <a:endParaRPr kumimoji="0" lang="ja-JP" altLang="ja-JP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0" name="Rectangle 66">
              <a:extLst>
                <a:ext uri="{FF2B5EF4-FFF2-40B4-BE49-F238E27FC236}">
                  <a16:creationId xmlns:a16="http://schemas.microsoft.com/office/drawing/2014/main" id="{223835FB-C971-4031-AC89-F7FDCE2D29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02" y="3449"/>
              <a:ext cx="322" cy="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ja-JP" altLang="ja-JP" sz="1600" b="0" i="0" u="none" strike="noStrike" cap="none" normalizeH="0" baseline="0">
                  <a:ln>
                    <a:noFill/>
                  </a:ln>
                  <a:solidFill>
                    <a:srgbClr val="404040"/>
                  </a:solidFill>
                  <a:effectLst/>
                  <a:latin typeface="Calibri" panose="020F0502020204030204" pitchFamily="34" charset="0"/>
                </a:rPr>
                <a:t>0.00%</a:t>
              </a:r>
              <a:endParaRPr kumimoji="0" lang="ja-JP" altLang="ja-JP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1" name="Freeform 67">
              <a:extLst>
                <a:ext uri="{FF2B5EF4-FFF2-40B4-BE49-F238E27FC236}">
                  <a16:creationId xmlns:a16="http://schemas.microsoft.com/office/drawing/2014/main" id="{8C497D84-2F1E-4741-960C-2152FC93C0E0}"/>
                </a:ext>
              </a:extLst>
            </p:cNvPr>
            <p:cNvSpPr>
              <a:spLocks/>
            </p:cNvSpPr>
            <p:nvPr/>
          </p:nvSpPr>
          <p:spPr bwMode="auto">
            <a:xfrm>
              <a:off x="4645" y="2644"/>
              <a:ext cx="69" cy="533"/>
            </a:xfrm>
            <a:custGeom>
              <a:avLst/>
              <a:gdLst>
                <a:gd name="T0" fmla="*/ 0 w 69"/>
                <a:gd name="T1" fmla="*/ 533 h 533"/>
                <a:gd name="T2" fmla="*/ 34 w 69"/>
                <a:gd name="T3" fmla="*/ 0 h 533"/>
                <a:gd name="T4" fmla="*/ 69 w 69"/>
                <a:gd name="T5" fmla="*/ 0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533">
                  <a:moveTo>
                    <a:pt x="0" y="533"/>
                  </a:moveTo>
                  <a:lnTo>
                    <a:pt x="34" y="0"/>
                  </a:lnTo>
                  <a:lnTo>
                    <a:pt x="69" y="0"/>
                  </a:lnTo>
                </a:path>
              </a:pathLst>
            </a:custGeom>
            <a:noFill/>
            <a:ln w="9525" cap="flat">
              <a:solidFill>
                <a:srgbClr val="A6A6A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/>
            </a:p>
          </p:txBody>
        </p:sp>
        <p:sp>
          <p:nvSpPr>
            <p:cNvPr id="72" name="Rectangle 68">
              <a:extLst>
                <a:ext uri="{FF2B5EF4-FFF2-40B4-BE49-F238E27FC236}">
                  <a16:creationId xmlns:a16="http://schemas.microsoft.com/office/drawing/2014/main" id="{80EF3F6F-911B-4063-A19A-07D8B133C3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1" y="2592"/>
              <a:ext cx="189" cy="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ja-JP" altLang="ja-JP" sz="1600" b="0" i="0" u="none" strike="noStrike" cap="none" normalizeH="0" baseline="0">
                  <a:ln>
                    <a:noFill/>
                  </a:ln>
                  <a:solidFill>
                    <a:srgbClr val="404040"/>
                  </a:solidFill>
                  <a:effectLst/>
                  <a:latin typeface="Calibri" panose="020F0502020204030204" pitchFamily="34" charset="0"/>
                </a:rPr>
                <a:t>ALF</a:t>
              </a:r>
              <a:endParaRPr kumimoji="0" lang="ja-JP" altLang="ja-JP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3" name="Rectangle 69">
              <a:extLst>
                <a:ext uri="{FF2B5EF4-FFF2-40B4-BE49-F238E27FC236}">
                  <a16:creationId xmlns:a16="http://schemas.microsoft.com/office/drawing/2014/main" id="{4122CD2D-1ED6-4361-8140-9CB04C0EAB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61" y="2592"/>
              <a:ext cx="62" cy="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ja-JP" altLang="ja-JP" sz="1600" b="0" i="0" u="none" strike="noStrike" cap="none" normalizeH="0" baseline="0">
                  <a:ln>
                    <a:noFill/>
                  </a:ln>
                  <a:solidFill>
                    <a:srgbClr val="404040"/>
                  </a:solidFill>
                  <a:effectLst/>
                  <a:latin typeface="Calibri" panose="020F0502020204030204" pitchFamily="34" charset="0"/>
                </a:rPr>
                <a:t>, </a:t>
              </a:r>
              <a:endParaRPr kumimoji="0" lang="ja-JP" altLang="ja-JP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4" name="Rectangle 70">
              <a:extLst>
                <a:ext uri="{FF2B5EF4-FFF2-40B4-BE49-F238E27FC236}">
                  <a16:creationId xmlns:a16="http://schemas.microsoft.com/office/drawing/2014/main" id="{66B5D7C9-CA3C-47A4-98CD-CC0D5B7E41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7" y="2592"/>
              <a:ext cx="322" cy="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ja-JP" altLang="ja-JP" sz="1600" b="0" i="0" u="none" strike="noStrike" cap="none" normalizeH="0" baseline="0">
                  <a:ln>
                    <a:noFill/>
                  </a:ln>
                  <a:solidFill>
                    <a:srgbClr val="404040"/>
                  </a:solidFill>
                  <a:effectLst/>
                  <a:latin typeface="Calibri" panose="020F0502020204030204" pitchFamily="34" charset="0"/>
                </a:rPr>
                <a:t>0.10%</a:t>
              </a:r>
              <a:endParaRPr kumimoji="0" lang="ja-JP" altLang="ja-JP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5" name="Rectangle 71">
              <a:extLst>
                <a:ext uri="{FF2B5EF4-FFF2-40B4-BE49-F238E27FC236}">
                  <a16:creationId xmlns:a16="http://schemas.microsoft.com/office/drawing/2014/main" id="{3A6D8C7A-4A2B-4324-BF3C-02E2D55F32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24" y="3858"/>
              <a:ext cx="361" cy="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ja-JP" altLang="ja-JP" sz="1600" b="0" i="0" u="none" strike="noStrike" cap="none" normalizeH="0" baseline="0">
                  <a:ln>
                    <a:noFill/>
                  </a:ln>
                  <a:solidFill>
                    <a:srgbClr val="595959"/>
                  </a:solidFill>
                  <a:effectLst/>
                  <a:latin typeface="Calibri" panose="020F0502020204030204" pitchFamily="34" charset="0"/>
                </a:rPr>
                <a:t>-1.00%</a:t>
              </a:r>
              <a:endParaRPr kumimoji="0" lang="ja-JP" altLang="ja-JP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6" name="Rectangle 72">
              <a:extLst>
                <a:ext uri="{FF2B5EF4-FFF2-40B4-BE49-F238E27FC236}">
                  <a16:creationId xmlns:a16="http://schemas.microsoft.com/office/drawing/2014/main" id="{5A24C9DD-4F2A-4262-AFD9-DB348351D2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24" y="3521"/>
              <a:ext cx="316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ja-JP" altLang="ja-JP" sz="1400" b="0" i="0" u="none" strike="noStrike" cap="none" normalizeH="0" baseline="0">
                  <a:ln>
                    <a:noFill/>
                  </a:ln>
                  <a:solidFill>
                    <a:srgbClr val="595959"/>
                  </a:solidFill>
                  <a:effectLst/>
                  <a:latin typeface="Calibri" panose="020F0502020204030204" pitchFamily="34" charset="0"/>
                </a:rPr>
                <a:t>-0.50%</a:t>
              </a:r>
              <a:endParaRPr kumimoji="0" lang="ja-JP" altLang="ja-JP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7" name="Rectangle 73">
              <a:extLst>
                <a:ext uri="{FF2B5EF4-FFF2-40B4-BE49-F238E27FC236}">
                  <a16:creationId xmlns:a16="http://schemas.microsoft.com/office/drawing/2014/main" id="{2DBE20C2-E1AB-4495-8060-A45BCD0D8C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52" y="3183"/>
              <a:ext cx="322" cy="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ja-JP" altLang="ja-JP" sz="1600" b="0" i="0" u="none" strike="noStrike" cap="none" normalizeH="0" baseline="0">
                  <a:ln>
                    <a:noFill/>
                  </a:ln>
                  <a:solidFill>
                    <a:srgbClr val="595959"/>
                  </a:solidFill>
                  <a:effectLst/>
                  <a:latin typeface="Calibri" panose="020F0502020204030204" pitchFamily="34" charset="0"/>
                </a:rPr>
                <a:t>0.00%</a:t>
              </a:r>
              <a:endParaRPr kumimoji="0" lang="ja-JP" altLang="ja-JP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8" name="Rectangle 74">
              <a:extLst>
                <a:ext uri="{FF2B5EF4-FFF2-40B4-BE49-F238E27FC236}">
                  <a16:creationId xmlns:a16="http://schemas.microsoft.com/office/drawing/2014/main" id="{6D6C6C39-FD86-4A67-A3BF-2E94674477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52" y="2847"/>
              <a:ext cx="282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ja-JP" altLang="ja-JP" sz="1400" b="0" i="0" u="none" strike="noStrike" cap="none" normalizeH="0" baseline="0">
                  <a:ln>
                    <a:noFill/>
                  </a:ln>
                  <a:solidFill>
                    <a:srgbClr val="595959"/>
                  </a:solidFill>
                  <a:effectLst/>
                  <a:latin typeface="Calibri" panose="020F0502020204030204" pitchFamily="34" charset="0"/>
                </a:rPr>
                <a:t>0.50%</a:t>
              </a:r>
              <a:endParaRPr kumimoji="0" lang="ja-JP" altLang="ja-JP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9" name="Rectangle 75">
              <a:extLst>
                <a:ext uri="{FF2B5EF4-FFF2-40B4-BE49-F238E27FC236}">
                  <a16:creationId xmlns:a16="http://schemas.microsoft.com/office/drawing/2014/main" id="{90FECF66-8B49-406F-8CFF-C72EB90D56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52" y="2508"/>
              <a:ext cx="322" cy="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ja-JP" altLang="ja-JP" sz="1600" b="0" i="0" u="none" strike="noStrike" cap="none" normalizeH="0" baseline="0">
                  <a:ln>
                    <a:noFill/>
                  </a:ln>
                  <a:solidFill>
                    <a:srgbClr val="595959"/>
                  </a:solidFill>
                  <a:effectLst/>
                  <a:latin typeface="Calibri" panose="020F0502020204030204" pitchFamily="34" charset="0"/>
                </a:rPr>
                <a:t>1.00%</a:t>
              </a:r>
              <a:endParaRPr kumimoji="0" lang="ja-JP" altLang="ja-JP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0" name="Rectangle 76">
              <a:extLst>
                <a:ext uri="{FF2B5EF4-FFF2-40B4-BE49-F238E27FC236}">
                  <a16:creationId xmlns:a16="http://schemas.microsoft.com/office/drawing/2014/main" id="{C0FF3029-CC19-4789-AF00-1546158E6C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52" y="2170"/>
              <a:ext cx="322" cy="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ja-JP" altLang="ja-JP" sz="1600" b="0" i="0" u="none" strike="noStrike" cap="none" normalizeH="0" baseline="0">
                  <a:ln>
                    <a:noFill/>
                  </a:ln>
                  <a:solidFill>
                    <a:srgbClr val="595959"/>
                  </a:solidFill>
                  <a:effectLst/>
                  <a:latin typeface="Calibri" panose="020F0502020204030204" pitchFamily="34" charset="0"/>
                </a:rPr>
                <a:t>1.50%</a:t>
              </a:r>
              <a:endParaRPr kumimoji="0" lang="ja-JP" altLang="ja-JP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1" name="Rectangle 77">
              <a:extLst>
                <a:ext uri="{FF2B5EF4-FFF2-40B4-BE49-F238E27FC236}">
                  <a16:creationId xmlns:a16="http://schemas.microsoft.com/office/drawing/2014/main" id="{31345BC3-F19F-46C1-981F-4999220F7F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52" y="1833"/>
              <a:ext cx="282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ja-JP" altLang="ja-JP" sz="1400" b="0" i="0" u="none" strike="noStrike" cap="none" normalizeH="0" baseline="0">
                  <a:ln>
                    <a:noFill/>
                  </a:ln>
                  <a:solidFill>
                    <a:srgbClr val="595959"/>
                  </a:solidFill>
                  <a:effectLst/>
                  <a:latin typeface="Calibri" panose="020F0502020204030204" pitchFamily="34" charset="0"/>
                </a:rPr>
                <a:t>2.00%</a:t>
              </a:r>
              <a:endParaRPr kumimoji="0" lang="ja-JP" altLang="ja-JP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2" name="Rectangle 78">
              <a:extLst>
                <a:ext uri="{FF2B5EF4-FFF2-40B4-BE49-F238E27FC236}">
                  <a16:creationId xmlns:a16="http://schemas.microsoft.com/office/drawing/2014/main" id="{EDEAC672-5603-4139-8A7F-D84C7488B0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86" y="3302"/>
              <a:ext cx="224" cy="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ja-JP" altLang="ja-JP" sz="1600" b="0" i="0" u="none" strike="noStrike" cap="none" normalizeH="0" baseline="0">
                  <a:ln>
                    <a:noFill/>
                  </a:ln>
                  <a:solidFill>
                    <a:srgbClr val="595959"/>
                  </a:solidFill>
                  <a:effectLst/>
                  <a:latin typeface="Calibri" panose="020F0502020204030204" pitchFamily="34" charset="0"/>
                </a:rPr>
                <a:t>70%</a:t>
              </a:r>
              <a:endParaRPr kumimoji="0" lang="ja-JP" altLang="ja-JP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3" name="Rectangle 79">
              <a:extLst>
                <a:ext uri="{FF2B5EF4-FFF2-40B4-BE49-F238E27FC236}">
                  <a16:creationId xmlns:a16="http://schemas.microsoft.com/office/drawing/2014/main" id="{38C96927-D4F3-48FC-93D7-DFD02EF2A6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07" y="3302"/>
              <a:ext cx="224" cy="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ja-JP" altLang="ja-JP" sz="1600" b="0" i="0" u="none" strike="noStrike" cap="none" normalizeH="0" baseline="0">
                  <a:ln>
                    <a:noFill/>
                  </a:ln>
                  <a:solidFill>
                    <a:srgbClr val="595959"/>
                  </a:solidFill>
                  <a:effectLst/>
                  <a:latin typeface="Calibri" panose="020F0502020204030204" pitchFamily="34" charset="0"/>
                </a:rPr>
                <a:t>75%</a:t>
              </a:r>
              <a:endParaRPr kumimoji="0" lang="ja-JP" altLang="ja-JP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4" name="Rectangle 80">
              <a:extLst>
                <a:ext uri="{FF2B5EF4-FFF2-40B4-BE49-F238E27FC236}">
                  <a16:creationId xmlns:a16="http://schemas.microsoft.com/office/drawing/2014/main" id="{4052F5C3-1B1B-43FC-AB42-E530EE7C9D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28" y="3302"/>
              <a:ext cx="224" cy="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ja-JP" altLang="ja-JP" sz="1600" b="0" i="0" u="none" strike="noStrike" cap="none" normalizeH="0" baseline="0">
                  <a:ln>
                    <a:noFill/>
                  </a:ln>
                  <a:solidFill>
                    <a:srgbClr val="595959"/>
                  </a:solidFill>
                  <a:effectLst/>
                  <a:latin typeface="Calibri" panose="020F0502020204030204" pitchFamily="34" charset="0"/>
                </a:rPr>
                <a:t>80%</a:t>
              </a:r>
              <a:endParaRPr kumimoji="0" lang="ja-JP" altLang="ja-JP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5" name="Rectangle 81">
              <a:extLst>
                <a:ext uri="{FF2B5EF4-FFF2-40B4-BE49-F238E27FC236}">
                  <a16:creationId xmlns:a16="http://schemas.microsoft.com/office/drawing/2014/main" id="{09F808A4-1D77-405E-BEBE-BEDE6A23AD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48" y="3302"/>
              <a:ext cx="224" cy="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ja-JP" altLang="ja-JP" sz="1600" b="0" i="0" u="none" strike="noStrike" cap="none" normalizeH="0" baseline="0">
                  <a:ln>
                    <a:noFill/>
                  </a:ln>
                  <a:solidFill>
                    <a:srgbClr val="595959"/>
                  </a:solidFill>
                  <a:effectLst/>
                  <a:latin typeface="Calibri" panose="020F0502020204030204" pitchFamily="34" charset="0"/>
                </a:rPr>
                <a:t>85%</a:t>
              </a:r>
              <a:endParaRPr kumimoji="0" lang="ja-JP" altLang="ja-JP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6" name="Rectangle 82">
              <a:extLst>
                <a:ext uri="{FF2B5EF4-FFF2-40B4-BE49-F238E27FC236}">
                  <a16:creationId xmlns:a16="http://schemas.microsoft.com/office/drawing/2014/main" id="{614C800F-C49D-40F6-BDB9-36018CD752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69" y="3302"/>
              <a:ext cx="224" cy="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ja-JP" altLang="ja-JP" sz="1600" b="0" i="0" u="none" strike="noStrike" cap="none" normalizeH="0" baseline="0">
                  <a:ln>
                    <a:noFill/>
                  </a:ln>
                  <a:solidFill>
                    <a:srgbClr val="595959"/>
                  </a:solidFill>
                  <a:effectLst/>
                  <a:latin typeface="Calibri" panose="020F0502020204030204" pitchFamily="34" charset="0"/>
                </a:rPr>
                <a:t>90%</a:t>
              </a:r>
              <a:endParaRPr kumimoji="0" lang="ja-JP" altLang="ja-JP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7" name="Rectangle 83">
              <a:extLst>
                <a:ext uri="{FF2B5EF4-FFF2-40B4-BE49-F238E27FC236}">
                  <a16:creationId xmlns:a16="http://schemas.microsoft.com/office/drawing/2014/main" id="{D7E0B702-725E-4534-BF5D-EEC1E1F658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0" y="3302"/>
              <a:ext cx="224" cy="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ja-JP" altLang="ja-JP" sz="1600" b="0" i="0" u="none" strike="noStrike" cap="none" normalizeH="0" baseline="0">
                  <a:ln>
                    <a:noFill/>
                  </a:ln>
                  <a:solidFill>
                    <a:srgbClr val="595959"/>
                  </a:solidFill>
                  <a:effectLst/>
                  <a:latin typeface="Calibri" panose="020F0502020204030204" pitchFamily="34" charset="0"/>
                </a:rPr>
                <a:t>95%</a:t>
              </a:r>
              <a:endParaRPr kumimoji="0" lang="ja-JP" altLang="ja-JP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8" name="Rectangle 84">
              <a:extLst>
                <a:ext uri="{FF2B5EF4-FFF2-40B4-BE49-F238E27FC236}">
                  <a16:creationId xmlns:a16="http://schemas.microsoft.com/office/drawing/2014/main" id="{038CEEA3-1583-4A28-A453-95D6D166B6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88" y="3302"/>
              <a:ext cx="290" cy="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ja-JP" altLang="ja-JP" sz="1600" b="0" i="0" u="none" strike="noStrike" cap="none" normalizeH="0" baseline="0">
                  <a:ln>
                    <a:noFill/>
                  </a:ln>
                  <a:solidFill>
                    <a:srgbClr val="595959"/>
                  </a:solidFill>
                  <a:effectLst/>
                  <a:latin typeface="Calibri" panose="020F0502020204030204" pitchFamily="34" charset="0"/>
                </a:rPr>
                <a:t>100%</a:t>
              </a:r>
              <a:endParaRPr kumimoji="0" lang="ja-JP" altLang="ja-JP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9" name="Rectangle 85">
              <a:extLst>
                <a:ext uri="{FF2B5EF4-FFF2-40B4-BE49-F238E27FC236}">
                  <a16:creationId xmlns:a16="http://schemas.microsoft.com/office/drawing/2014/main" id="{35FEFFDC-AEC3-4DFD-B085-F742CF9EB1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09" y="3302"/>
              <a:ext cx="290" cy="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ja-JP" altLang="ja-JP" sz="1600" b="0" i="0" u="none" strike="noStrike" cap="none" normalizeH="0" baseline="0">
                  <a:ln>
                    <a:noFill/>
                  </a:ln>
                  <a:solidFill>
                    <a:srgbClr val="595959"/>
                  </a:solidFill>
                  <a:effectLst/>
                  <a:latin typeface="Calibri" panose="020F0502020204030204" pitchFamily="34" charset="0"/>
                </a:rPr>
                <a:t>105%</a:t>
              </a:r>
              <a:endParaRPr kumimoji="0" lang="ja-JP" altLang="ja-JP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0" name="Rectangle 86">
              <a:extLst>
                <a:ext uri="{FF2B5EF4-FFF2-40B4-BE49-F238E27FC236}">
                  <a16:creationId xmlns:a16="http://schemas.microsoft.com/office/drawing/2014/main" id="{9B6DA388-2F20-4FA7-806E-C3E055E85E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46" y="1554"/>
              <a:ext cx="1078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ja-JP" altLang="ja-JP" sz="2400" b="0" i="0" u="none" strike="noStrike" cap="none" normalizeH="0" baseline="0" dirty="0">
                  <a:ln>
                    <a:noFill/>
                  </a:ln>
                  <a:solidFill>
                    <a:srgbClr val="595959"/>
                  </a:solidFill>
                  <a:effectLst/>
                  <a:latin typeface="Calibri" panose="020F0502020204030204" pitchFamily="34" charset="0"/>
                </a:rPr>
                <a:t>Bdrate (Y) [%]</a:t>
              </a:r>
              <a:endParaRPr kumimoji="0" lang="ja-JP" altLang="ja-JP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91" name="Rectangle 87">
              <a:extLst>
                <a:ext uri="{FF2B5EF4-FFF2-40B4-BE49-F238E27FC236}">
                  <a16:creationId xmlns:a16="http://schemas.microsoft.com/office/drawing/2014/main" id="{46809639-D2BA-46DC-BC89-74C000E96D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30" y="3970"/>
              <a:ext cx="449" cy="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ja-JP" altLang="ja-JP" sz="1600" b="0" i="0" u="none" strike="noStrike" cap="none" normalizeH="0" baseline="0" dirty="0">
                  <a:ln>
                    <a:noFill/>
                  </a:ln>
                  <a:solidFill>
                    <a:srgbClr val="595959"/>
                  </a:solidFill>
                  <a:effectLst/>
                  <a:latin typeface="Calibri" panose="020F0502020204030204" pitchFamily="34" charset="0"/>
                </a:rPr>
                <a:t>EncT [%]</a:t>
              </a:r>
              <a:endParaRPr kumimoji="0" lang="ja-JP" altLang="ja-JP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2" name="Rectangle 88">
              <a:extLst>
                <a:ext uri="{FF2B5EF4-FFF2-40B4-BE49-F238E27FC236}">
                  <a16:creationId xmlns:a16="http://schemas.microsoft.com/office/drawing/2014/main" id="{BC66FD54-A336-4005-AD8F-70D973F190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71" y="1510"/>
              <a:ext cx="740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ja-JP" altLang="ja-JP" b="0" i="0" u="none" strike="noStrike" cap="none" normalizeH="0" baseline="0">
                  <a:ln>
                    <a:noFill/>
                  </a:ln>
                  <a:solidFill>
                    <a:srgbClr val="595959"/>
                  </a:solidFill>
                  <a:effectLst/>
                  <a:latin typeface="Calibri" panose="020F0502020204030204" pitchFamily="34" charset="0"/>
                </a:rPr>
                <a:t>EncT vs Gain</a:t>
              </a:r>
              <a:endParaRPr kumimoji="0" lang="ja-JP" altLang="ja-JP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3" name="Rectangle 89">
              <a:extLst>
                <a:ext uri="{FF2B5EF4-FFF2-40B4-BE49-F238E27FC236}">
                  <a16:creationId xmlns:a16="http://schemas.microsoft.com/office/drawing/2014/main" id="{99B18FAA-E91F-4FCB-B67F-3EAB2BF76C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72" y="1452"/>
              <a:ext cx="3744" cy="2694"/>
            </a:xfrm>
            <a:prstGeom prst="rect">
              <a:avLst/>
            </a:prstGeom>
            <a:noFill/>
            <a:ln w="9525" cap="flat">
              <a:solidFill>
                <a:srgbClr val="D9D9D9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2400"/>
            </a:p>
          </p:txBody>
        </p:sp>
      </p:grpSp>
      <p:cxnSp>
        <p:nvCxnSpPr>
          <p:cNvPr id="95" name="直線コネクタ 94">
            <a:extLst>
              <a:ext uri="{FF2B5EF4-FFF2-40B4-BE49-F238E27FC236}">
                <a16:creationId xmlns:a16="http://schemas.microsoft.com/office/drawing/2014/main" id="{8A871F37-8D65-4907-B1D8-45D05F8D1ECC}"/>
              </a:ext>
            </a:extLst>
          </p:cNvPr>
          <p:cNvCxnSpPr>
            <a:stCxn id="67" idx="0"/>
          </p:cNvCxnSpPr>
          <p:nvPr/>
        </p:nvCxnSpPr>
        <p:spPr>
          <a:xfrm flipH="1" flipV="1">
            <a:off x="1163453" y="4380154"/>
            <a:ext cx="7461716" cy="12203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38790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>
            <a:extLst>
              <a:ext uri="{FF2B5EF4-FFF2-40B4-BE49-F238E27FC236}">
                <a16:creationId xmlns:a16="http://schemas.microsoft.com/office/drawing/2014/main" id="{B8DFC55F-6652-4C38-B837-605A5AA14C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/>
              <a:t>Total/Max encoding time slow down </a:t>
            </a:r>
            <a:r>
              <a:rPr lang="en-US" altLang="ja-JP" dirty="0"/>
              <a:t>study</a:t>
            </a:r>
          </a:p>
          <a:p>
            <a:pPr lvl="1"/>
            <a:r>
              <a:rPr kumimoji="1" lang="en-US" altLang="ja-JP" dirty="0"/>
              <a:t>More sequences are anticipated and preferred</a:t>
            </a:r>
          </a:p>
          <a:p>
            <a:pPr lvl="1"/>
            <a:r>
              <a:rPr lang="en-US" altLang="ja-JP" dirty="0"/>
              <a:t>3.7 days for HD sequences.</a:t>
            </a:r>
            <a:endParaRPr kumimoji="1" lang="en-US" altLang="ja-JP" dirty="0"/>
          </a:p>
          <a:p>
            <a:r>
              <a:rPr kumimoji="1" lang="en-US" altLang="ja-JP" dirty="0"/>
              <a:t>In </a:t>
            </a:r>
            <a:r>
              <a:rPr lang="en-US" altLang="ja-JP" dirty="0"/>
              <a:t>low QP ranges, most of blocks could be small</a:t>
            </a:r>
          </a:p>
          <a:p>
            <a:endParaRPr lang="en-US" altLang="ja-JP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62E6D63C-BA6B-499C-9B8F-515183153D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lang="ja-JP" altLang="en-US" smtClean="0"/>
              <a:pPr/>
              <a:t>6</a:t>
            </a:fld>
            <a:endParaRPr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5D88AB53-F30D-45F7-ADFF-8431BA0F0F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Fast CTC proposal (1) - Motivation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9187470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E6B4F81D-551F-450B-9A2E-20408C109D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lang="ja-JP" altLang="en-US" smtClean="0"/>
              <a:pPr/>
              <a:t>7</a:t>
            </a:fld>
            <a:endParaRPr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93024F77-55B7-4E55-B9FE-A793018E6E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Fast CTC proposal (2) - Configuration</a:t>
            </a:r>
            <a:endParaRPr kumimoji="1" lang="ja-JP" altLang="en-US" dirty="0"/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FC36131C-9499-4719-9640-D5CD96845F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/>
              <a:t>Tested configuration</a:t>
            </a:r>
            <a:endParaRPr kumimoji="1" lang="ja-JP" altLang="en-US" dirty="0"/>
          </a:p>
        </p:txBody>
      </p:sp>
      <p:graphicFrame>
        <p:nvGraphicFramePr>
          <p:cNvPr id="7" name="コンテンツ プレースホルダー 4">
            <a:extLst>
              <a:ext uri="{FF2B5EF4-FFF2-40B4-BE49-F238E27FC236}">
                <a16:creationId xmlns:a16="http://schemas.microsoft.com/office/drawing/2014/main" id="{A443365A-6F7A-44DE-B157-764C2DCF120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05368380"/>
              </p:ext>
            </p:extLst>
          </p:nvPr>
        </p:nvGraphicFramePr>
        <p:xfrm>
          <a:off x="348997" y="1484784"/>
          <a:ext cx="11518504" cy="32918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309135">
                  <a:extLst>
                    <a:ext uri="{9D8B030D-6E8A-4147-A177-3AD203B41FA5}">
                      <a16:colId xmlns:a16="http://schemas.microsoft.com/office/drawing/2014/main" val="1457530310"/>
                    </a:ext>
                  </a:extLst>
                </a:gridCol>
                <a:gridCol w="2155122">
                  <a:extLst>
                    <a:ext uri="{9D8B030D-6E8A-4147-A177-3AD203B41FA5}">
                      <a16:colId xmlns:a16="http://schemas.microsoft.com/office/drawing/2014/main" val="1320338903"/>
                    </a:ext>
                  </a:extLst>
                </a:gridCol>
                <a:gridCol w="1976249">
                  <a:extLst>
                    <a:ext uri="{9D8B030D-6E8A-4147-A177-3AD203B41FA5}">
                      <a16:colId xmlns:a16="http://schemas.microsoft.com/office/drawing/2014/main" val="3609792706"/>
                    </a:ext>
                  </a:extLst>
                </a:gridCol>
                <a:gridCol w="2015198">
                  <a:extLst>
                    <a:ext uri="{9D8B030D-6E8A-4147-A177-3AD203B41FA5}">
                      <a16:colId xmlns:a16="http://schemas.microsoft.com/office/drawing/2014/main" val="3460739867"/>
                    </a:ext>
                  </a:extLst>
                </a:gridCol>
                <a:gridCol w="2062800">
                  <a:extLst>
                    <a:ext uri="{9D8B030D-6E8A-4147-A177-3AD203B41FA5}">
                      <a16:colId xmlns:a16="http://schemas.microsoft.com/office/drawing/2014/main" val="96830185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>
                          <a:effectLst/>
                        </a:rPr>
                        <a:t> 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1643" marR="8164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>
                          <a:effectLst/>
                        </a:rPr>
                        <a:t>CTC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1643" marR="8164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>
                          <a:effectLst/>
                        </a:rPr>
                        <a:t>CTU32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1643" marR="8164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>
                          <a:effectLst/>
                        </a:rPr>
                        <a:t>maxmtt8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1643" marR="8164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>
                          <a:effectLst/>
                        </a:rPr>
                        <a:t>maxmtt16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1643" marR="81643" marT="0" marB="0"/>
                </a:tc>
                <a:extLst>
                  <a:ext uri="{0D108BD9-81ED-4DB2-BD59-A6C34878D82A}">
                    <a16:rowId xmlns:a16="http://schemas.microsoft.com/office/drawing/2014/main" val="23063874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>
                          <a:effectLst/>
                        </a:rPr>
                        <a:t>CTUSize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1643" marR="8164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>
                          <a:effectLst/>
                        </a:rPr>
                        <a:t>128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1643" marR="8164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>
                          <a:effectLst/>
                        </a:rPr>
                        <a:t>32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1643" marR="8164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>
                          <a:effectLst/>
                        </a:rPr>
                        <a:t>128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1643" marR="8164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>
                          <a:effectLst/>
                        </a:rPr>
                        <a:t>128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1643" marR="81643" marT="0" marB="0"/>
                </a:tc>
                <a:extLst>
                  <a:ext uri="{0D108BD9-81ED-4DB2-BD59-A6C34878D82A}">
                    <a16:rowId xmlns:a16="http://schemas.microsoft.com/office/drawing/2014/main" val="35920988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>
                          <a:effectLst/>
                        </a:rPr>
                        <a:t>MaxBTlumaISlice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1643" marR="8164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>
                          <a:effectLst/>
                        </a:rPr>
                        <a:t>32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1643" marR="8164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>
                          <a:effectLst/>
                        </a:rPr>
                        <a:t>32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1643" marR="8164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>
                          <a:effectLst/>
                        </a:rPr>
                        <a:t>8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1643" marR="8164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 dirty="0">
                          <a:effectLst/>
                          <a:highlight>
                            <a:srgbClr val="FFFF00"/>
                          </a:highlight>
                        </a:rPr>
                        <a:t>16</a:t>
                      </a:r>
                      <a:endParaRPr lang="ja-JP" sz="24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1643" marR="81643" marT="0" marB="0"/>
                </a:tc>
                <a:extLst>
                  <a:ext uri="{0D108BD9-81ED-4DB2-BD59-A6C34878D82A}">
                    <a16:rowId xmlns:a16="http://schemas.microsoft.com/office/drawing/2014/main" val="36588217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>
                          <a:effectLst/>
                        </a:rPr>
                        <a:t>MaxBTChromaISlice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1643" marR="8164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>
                          <a:effectLst/>
                        </a:rPr>
                        <a:t>64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1643" marR="8164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>
                          <a:effectLst/>
                        </a:rPr>
                        <a:t>32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1643" marR="8164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>
                          <a:effectLst/>
                        </a:rPr>
                        <a:t>-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1643" marR="8164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 dirty="0">
                          <a:effectLst/>
                        </a:rPr>
                        <a:t>-</a:t>
                      </a:r>
                      <a:endParaRPr lang="ja-JP" sz="2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1643" marR="81643" marT="0" marB="0"/>
                </a:tc>
                <a:extLst>
                  <a:ext uri="{0D108BD9-81ED-4DB2-BD59-A6C34878D82A}">
                    <a16:rowId xmlns:a16="http://schemas.microsoft.com/office/drawing/2014/main" val="187174048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>
                          <a:effectLst/>
                        </a:rPr>
                        <a:t>MaxBTNonISlice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1643" marR="8164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>
                          <a:effectLst/>
                        </a:rPr>
                        <a:t>128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1643" marR="8164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>
                          <a:effectLst/>
                        </a:rPr>
                        <a:t>32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1643" marR="8164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>
                          <a:effectLst/>
                        </a:rPr>
                        <a:t>8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1643" marR="8164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 dirty="0">
                          <a:effectLst/>
                          <a:highlight>
                            <a:srgbClr val="FFFF00"/>
                          </a:highlight>
                        </a:rPr>
                        <a:t>16</a:t>
                      </a:r>
                      <a:endParaRPr lang="ja-JP" sz="24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1643" marR="81643" marT="0" marB="0"/>
                </a:tc>
                <a:extLst>
                  <a:ext uri="{0D108BD9-81ED-4DB2-BD59-A6C34878D82A}">
                    <a16:rowId xmlns:a16="http://schemas.microsoft.com/office/drawing/2014/main" val="22198657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>
                          <a:effectLst/>
                        </a:rPr>
                        <a:t>MaxTTLumaISlice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1643" marR="8164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>
                          <a:effectLst/>
                        </a:rPr>
                        <a:t>32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1643" marR="8164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>
                          <a:effectLst/>
                        </a:rPr>
                        <a:t>32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1643" marR="8164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>
                          <a:effectLst/>
                        </a:rPr>
                        <a:t>8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1643" marR="8164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 dirty="0">
                          <a:effectLst/>
                          <a:highlight>
                            <a:srgbClr val="FFFF00"/>
                          </a:highlight>
                        </a:rPr>
                        <a:t>16</a:t>
                      </a:r>
                      <a:endParaRPr lang="ja-JP" sz="24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1643" marR="81643" marT="0" marB="0"/>
                </a:tc>
                <a:extLst>
                  <a:ext uri="{0D108BD9-81ED-4DB2-BD59-A6C34878D82A}">
                    <a16:rowId xmlns:a16="http://schemas.microsoft.com/office/drawing/2014/main" val="330676075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>
                          <a:effectLst/>
                        </a:rPr>
                        <a:t>MaxBTChromaISlice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1643" marR="8164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>
                          <a:effectLst/>
                        </a:rPr>
                        <a:t>32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1643" marR="8164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>
                          <a:effectLst/>
                        </a:rPr>
                        <a:t>32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1643" marR="8164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>
                          <a:effectLst/>
                        </a:rPr>
                        <a:t>-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1643" marR="8164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 dirty="0">
                          <a:effectLst/>
                        </a:rPr>
                        <a:t>-</a:t>
                      </a:r>
                      <a:endParaRPr lang="ja-JP" sz="2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1643" marR="81643" marT="0" marB="0"/>
                </a:tc>
                <a:extLst>
                  <a:ext uri="{0D108BD9-81ED-4DB2-BD59-A6C34878D82A}">
                    <a16:rowId xmlns:a16="http://schemas.microsoft.com/office/drawing/2014/main" val="1500962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>
                          <a:effectLst/>
                        </a:rPr>
                        <a:t>MaxTTNonISlice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1643" marR="8164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>
                          <a:effectLst/>
                        </a:rPr>
                        <a:t>64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1643" marR="8164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>
                          <a:effectLst/>
                        </a:rPr>
                        <a:t>32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1643" marR="8164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>
                          <a:effectLst/>
                        </a:rPr>
                        <a:t>8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1643" marR="8164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 dirty="0">
                          <a:effectLst/>
                          <a:highlight>
                            <a:srgbClr val="FFFF00"/>
                          </a:highlight>
                        </a:rPr>
                        <a:t>16</a:t>
                      </a:r>
                      <a:endParaRPr lang="ja-JP" sz="24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1643" marR="81643" marT="0" marB="0"/>
                </a:tc>
                <a:extLst>
                  <a:ext uri="{0D108BD9-81ED-4DB2-BD59-A6C34878D82A}">
                    <a16:rowId xmlns:a16="http://schemas.microsoft.com/office/drawing/2014/main" val="408414687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>
                          <a:effectLst/>
                        </a:rPr>
                        <a:t>Log2MaxTbSize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1643" marR="8164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>
                          <a:effectLst/>
                        </a:rPr>
                        <a:t>6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1643" marR="8164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>
                          <a:effectLst/>
                        </a:rPr>
                        <a:t>5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1643" marR="8164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>
                          <a:effectLst/>
                        </a:rPr>
                        <a:t>-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1643" marR="81643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400" dirty="0">
                          <a:effectLst/>
                        </a:rPr>
                        <a:t>-</a:t>
                      </a:r>
                      <a:endParaRPr lang="ja-JP" sz="2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1643" marR="81643" marT="0" marB="0"/>
                </a:tc>
                <a:extLst>
                  <a:ext uri="{0D108BD9-81ED-4DB2-BD59-A6C34878D82A}">
                    <a16:rowId xmlns:a16="http://schemas.microsoft.com/office/drawing/2014/main" val="3223502168"/>
                  </a:ext>
                </a:extLst>
              </a:tr>
            </a:tbl>
          </a:graphicData>
        </a:graphic>
      </p:graphicFrame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395426D6-180B-4AD5-AD1E-4B81A475A90F}"/>
              </a:ext>
            </a:extLst>
          </p:cNvPr>
          <p:cNvSpPr/>
          <p:nvPr/>
        </p:nvSpPr>
        <p:spPr>
          <a:xfrm>
            <a:off x="513701" y="4803754"/>
            <a:ext cx="11353800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spcBef>
                <a:spcPts val="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ja-JP" sz="2000" dirty="0">
                <a:latin typeface="Times New Roman" panose="02020603050405020304" pitchFamily="18" charset="0"/>
                <a:ea typeface="游明朝" panose="02020400000000000000" pitchFamily="18" charset="-128"/>
              </a:rPr>
              <a:t>or</a:t>
            </a:r>
            <a:endParaRPr lang="ja-JP" altLang="ja-JP" sz="2000" dirty="0"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33400" algn="l"/>
              </a:tabLst>
            </a:pPr>
            <a:r>
              <a:rPr lang="en-US" altLang="ja-JP" sz="1400" dirty="0">
                <a:latin typeface="Lucida Console" panose="020B0609040504020204" pitchFamily="49" charset="0"/>
                <a:ea typeface="游明朝" panose="02020400000000000000" pitchFamily="18" charset="-128"/>
                <a:cs typeface="Lucida Console" panose="020B0609040504020204" pitchFamily="49" charset="0"/>
              </a:rPr>
              <a:t>[</a:t>
            </a:r>
            <a:r>
              <a:rPr lang="en-US" altLang="ja-JP" sz="1400" dirty="0">
                <a:solidFill>
                  <a:srgbClr val="00BF00"/>
                </a:solidFill>
                <a:latin typeface="Lucida Console" panose="020B0609040504020204" pitchFamily="49" charset="0"/>
                <a:ea typeface="游明朝" panose="02020400000000000000" pitchFamily="18" charset="-128"/>
                <a:cs typeface="Lucida Console" panose="020B0609040504020204" pitchFamily="49" charset="0"/>
              </a:rPr>
              <a:t>ctu32</a:t>
            </a:r>
            <a:r>
              <a:rPr lang="en-US" altLang="ja-JP" sz="1400" dirty="0">
                <a:latin typeface="Lucida Console" panose="020B0609040504020204" pitchFamily="49" charset="0"/>
                <a:ea typeface="游明朝" panose="02020400000000000000" pitchFamily="18" charset="-128"/>
                <a:cs typeface="Lucida Console" panose="020B0609040504020204" pitchFamily="49" charset="0"/>
              </a:rPr>
              <a:t>]</a:t>
            </a:r>
            <a:endParaRPr lang="ja-JP" altLang="ja-JP" sz="2000" dirty="0"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33400" algn="l"/>
              </a:tabLst>
            </a:pPr>
            <a:r>
              <a:rPr lang="en-US" altLang="ja-JP" sz="1400" dirty="0">
                <a:latin typeface="Lucida Console" panose="020B0609040504020204" pitchFamily="49" charset="0"/>
                <a:ea typeface="游明朝" panose="02020400000000000000" pitchFamily="18" charset="-128"/>
                <a:cs typeface="Lucida Console" panose="020B0609040504020204" pitchFamily="49" charset="0"/>
              </a:rPr>
              <a:t>--</a:t>
            </a:r>
            <a:r>
              <a:rPr lang="en-US" altLang="ja-JP" sz="1400" dirty="0" err="1">
                <a:latin typeface="Lucida Console" panose="020B0609040504020204" pitchFamily="49" charset="0"/>
                <a:ea typeface="游明朝" panose="02020400000000000000" pitchFamily="18" charset="-128"/>
                <a:cs typeface="Lucida Console" panose="020B0609040504020204" pitchFamily="49" charset="0"/>
              </a:rPr>
              <a:t>CTUSize</a:t>
            </a:r>
            <a:r>
              <a:rPr lang="en-US" altLang="ja-JP" sz="1400" dirty="0">
                <a:latin typeface="Lucida Console" panose="020B0609040504020204" pitchFamily="49" charset="0"/>
                <a:ea typeface="游明朝" panose="02020400000000000000" pitchFamily="18" charset="-128"/>
                <a:cs typeface="Lucida Console" panose="020B0609040504020204" pitchFamily="49" charset="0"/>
              </a:rPr>
              <a:t>=32 --</a:t>
            </a:r>
            <a:r>
              <a:rPr lang="en-US" altLang="ja-JP" sz="1400" dirty="0" err="1">
                <a:latin typeface="Lucida Console" panose="020B0609040504020204" pitchFamily="49" charset="0"/>
                <a:ea typeface="游明朝" panose="02020400000000000000" pitchFamily="18" charset="-128"/>
                <a:cs typeface="Lucida Console" panose="020B0609040504020204" pitchFamily="49" charset="0"/>
              </a:rPr>
              <a:t>MaxBTLumaISlice</a:t>
            </a:r>
            <a:r>
              <a:rPr lang="en-US" altLang="ja-JP" sz="1400" dirty="0">
                <a:latin typeface="Lucida Console" panose="020B0609040504020204" pitchFamily="49" charset="0"/>
                <a:ea typeface="游明朝" panose="02020400000000000000" pitchFamily="18" charset="-128"/>
                <a:cs typeface="Lucida Console" panose="020B0609040504020204" pitchFamily="49" charset="0"/>
              </a:rPr>
              <a:t>=32 --</a:t>
            </a:r>
            <a:r>
              <a:rPr lang="en-US" altLang="ja-JP" sz="1400" dirty="0" err="1">
                <a:latin typeface="Lucida Console" panose="020B0609040504020204" pitchFamily="49" charset="0"/>
                <a:ea typeface="游明朝" panose="02020400000000000000" pitchFamily="18" charset="-128"/>
                <a:cs typeface="Lucida Console" panose="020B0609040504020204" pitchFamily="49" charset="0"/>
              </a:rPr>
              <a:t>MaxBTChromaISlice</a:t>
            </a:r>
            <a:r>
              <a:rPr lang="en-US" altLang="ja-JP" sz="1400" dirty="0">
                <a:latin typeface="Lucida Console" panose="020B0609040504020204" pitchFamily="49" charset="0"/>
                <a:ea typeface="游明朝" panose="02020400000000000000" pitchFamily="18" charset="-128"/>
                <a:cs typeface="Lucida Console" panose="020B0609040504020204" pitchFamily="49" charset="0"/>
              </a:rPr>
              <a:t>=32 --</a:t>
            </a:r>
            <a:r>
              <a:rPr lang="en-US" altLang="ja-JP" sz="1400" dirty="0" err="1">
                <a:latin typeface="Lucida Console" panose="020B0609040504020204" pitchFamily="49" charset="0"/>
                <a:ea typeface="游明朝" panose="02020400000000000000" pitchFamily="18" charset="-128"/>
                <a:cs typeface="Lucida Console" panose="020B0609040504020204" pitchFamily="49" charset="0"/>
              </a:rPr>
              <a:t>MaxBTNonISlice</a:t>
            </a:r>
            <a:r>
              <a:rPr lang="en-US" altLang="ja-JP" sz="1400" dirty="0">
                <a:latin typeface="Lucida Console" panose="020B0609040504020204" pitchFamily="49" charset="0"/>
                <a:ea typeface="游明朝" panose="02020400000000000000" pitchFamily="18" charset="-128"/>
                <a:cs typeface="Lucida Console" panose="020B0609040504020204" pitchFamily="49" charset="0"/>
              </a:rPr>
              <a:t>=32 --</a:t>
            </a:r>
            <a:r>
              <a:rPr lang="en-US" altLang="ja-JP" sz="1400" dirty="0" err="1">
                <a:latin typeface="Lucida Console" panose="020B0609040504020204" pitchFamily="49" charset="0"/>
                <a:ea typeface="游明朝" panose="02020400000000000000" pitchFamily="18" charset="-128"/>
                <a:cs typeface="Lucida Console" panose="020B0609040504020204" pitchFamily="49" charset="0"/>
              </a:rPr>
              <a:t>MaxTTLumaISlice</a:t>
            </a:r>
            <a:r>
              <a:rPr lang="en-US" altLang="ja-JP" sz="1400" dirty="0">
                <a:latin typeface="Lucida Console" panose="020B0609040504020204" pitchFamily="49" charset="0"/>
                <a:ea typeface="游明朝" panose="02020400000000000000" pitchFamily="18" charset="-128"/>
                <a:cs typeface="Lucida Console" panose="020B0609040504020204" pitchFamily="49" charset="0"/>
              </a:rPr>
              <a:t>=32 --</a:t>
            </a:r>
            <a:r>
              <a:rPr lang="en-US" altLang="ja-JP" sz="1400" dirty="0" err="1">
                <a:latin typeface="Lucida Console" panose="020B0609040504020204" pitchFamily="49" charset="0"/>
                <a:ea typeface="游明朝" panose="02020400000000000000" pitchFamily="18" charset="-128"/>
                <a:cs typeface="Lucida Console" panose="020B0609040504020204" pitchFamily="49" charset="0"/>
              </a:rPr>
              <a:t>MaxTTChromaISlice</a:t>
            </a:r>
            <a:r>
              <a:rPr lang="en-US" altLang="ja-JP" sz="1400" dirty="0">
                <a:latin typeface="Lucida Console" panose="020B0609040504020204" pitchFamily="49" charset="0"/>
                <a:ea typeface="游明朝" panose="02020400000000000000" pitchFamily="18" charset="-128"/>
                <a:cs typeface="Lucida Console" panose="020B0609040504020204" pitchFamily="49" charset="0"/>
              </a:rPr>
              <a:t>=32 --</a:t>
            </a:r>
            <a:r>
              <a:rPr lang="en-US" altLang="ja-JP" sz="1400" dirty="0" err="1">
                <a:latin typeface="Lucida Console" panose="020B0609040504020204" pitchFamily="49" charset="0"/>
                <a:ea typeface="游明朝" panose="02020400000000000000" pitchFamily="18" charset="-128"/>
                <a:cs typeface="Lucida Console" panose="020B0609040504020204" pitchFamily="49" charset="0"/>
              </a:rPr>
              <a:t>MaxTTNonISlice</a:t>
            </a:r>
            <a:r>
              <a:rPr lang="en-US" altLang="ja-JP" sz="1400" dirty="0">
                <a:latin typeface="Lucida Console" panose="020B0609040504020204" pitchFamily="49" charset="0"/>
                <a:ea typeface="游明朝" panose="02020400000000000000" pitchFamily="18" charset="-128"/>
                <a:cs typeface="Lucida Console" panose="020B0609040504020204" pitchFamily="49" charset="0"/>
              </a:rPr>
              <a:t>=32 --Log2MaxTbSize=5</a:t>
            </a:r>
            <a:endParaRPr lang="ja-JP" altLang="ja-JP" sz="2000" dirty="0"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33400" algn="l"/>
              </a:tabLst>
            </a:pPr>
            <a:r>
              <a:rPr lang="en-US" altLang="ja-JP" sz="1400" dirty="0">
                <a:latin typeface="Lucida Console" panose="020B0609040504020204" pitchFamily="49" charset="0"/>
                <a:ea typeface="游明朝" panose="02020400000000000000" pitchFamily="18" charset="-128"/>
                <a:cs typeface="Lucida Console" panose="020B0609040504020204" pitchFamily="49" charset="0"/>
              </a:rPr>
              <a:t>[</a:t>
            </a:r>
            <a:r>
              <a:rPr lang="en-US" altLang="ja-JP" sz="1400" dirty="0">
                <a:solidFill>
                  <a:srgbClr val="00BF00"/>
                </a:solidFill>
                <a:latin typeface="Lucida Console" panose="020B0609040504020204" pitchFamily="49" charset="0"/>
                <a:ea typeface="游明朝" panose="02020400000000000000" pitchFamily="18" charset="-128"/>
                <a:cs typeface="Lucida Console" panose="020B0609040504020204" pitchFamily="49" charset="0"/>
              </a:rPr>
              <a:t>maxmtt8</a:t>
            </a:r>
            <a:r>
              <a:rPr lang="en-US" altLang="ja-JP" sz="1400" dirty="0">
                <a:latin typeface="Lucida Console" panose="020B0609040504020204" pitchFamily="49" charset="0"/>
                <a:ea typeface="游明朝" panose="02020400000000000000" pitchFamily="18" charset="-128"/>
                <a:cs typeface="Lucida Console" panose="020B0609040504020204" pitchFamily="49" charset="0"/>
              </a:rPr>
              <a:t>]</a:t>
            </a:r>
            <a:endParaRPr lang="ja-JP" altLang="ja-JP" sz="2000" dirty="0"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33400" algn="l"/>
              </a:tabLst>
            </a:pPr>
            <a:r>
              <a:rPr lang="en-US" altLang="ja-JP" sz="1400" dirty="0">
                <a:latin typeface="Lucida Console" panose="020B0609040504020204" pitchFamily="49" charset="0"/>
                <a:ea typeface="游明朝" panose="02020400000000000000" pitchFamily="18" charset="-128"/>
                <a:cs typeface="Lucida Console" panose="020B0609040504020204" pitchFamily="49" charset="0"/>
              </a:rPr>
              <a:t>--</a:t>
            </a:r>
            <a:r>
              <a:rPr lang="en-US" altLang="ja-JP" sz="1400" dirty="0" err="1">
                <a:latin typeface="Lucida Console" panose="020B0609040504020204" pitchFamily="49" charset="0"/>
                <a:ea typeface="游明朝" panose="02020400000000000000" pitchFamily="18" charset="-128"/>
                <a:cs typeface="Lucida Console" panose="020B0609040504020204" pitchFamily="49" charset="0"/>
              </a:rPr>
              <a:t>MaxBTLumaISlice</a:t>
            </a:r>
            <a:r>
              <a:rPr lang="en-US" altLang="ja-JP" sz="1400" dirty="0">
                <a:latin typeface="Lucida Console" panose="020B0609040504020204" pitchFamily="49" charset="0"/>
                <a:ea typeface="游明朝" panose="02020400000000000000" pitchFamily="18" charset="-128"/>
                <a:cs typeface="Lucida Console" panose="020B0609040504020204" pitchFamily="49" charset="0"/>
              </a:rPr>
              <a:t>=8 --</a:t>
            </a:r>
            <a:r>
              <a:rPr lang="en-US" altLang="ja-JP" sz="1400" dirty="0" err="1">
                <a:latin typeface="Lucida Console" panose="020B0609040504020204" pitchFamily="49" charset="0"/>
                <a:ea typeface="游明朝" panose="02020400000000000000" pitchFamily="18" charset="-128"/>
                <a:cs typeface="Lucida Console" panose="020B0609040504020204" pitchFamily="49" charset="0"/>
              </a:rPr>
              <a:t>MaxBTNonISlice</a:t>
            </a:r>
            <a:r>
              <a:rPr lang="en-US" altLang="ja-JP" sz="1400" dirty="0">
                <a:latin typeface="Lucida Console" panose="020B0609040504020204" pitchFamily="49" charset="0"/>
                <a:ea typeface="游明朝" panose="02020400000000000000" pitchFamily="18" charset="-128"/>
                <a:cs typeface="Lucida Console" panose="020B0609040504020204" pitchFamily="49" charset="0"/>
              </a:rPr>
              <a:t>=8 --</a:t>
            </a:r>
            <a:r>
              <a:rPr lang="en-US" altLang="ja-JP" sz="1400" dirty="0" err="1">
                <a:latin typeface="Lucida Console" panose="020B0609040504020204" pitchFamily="49" charset="0"/>
                <a:ea typeface="游明朝" panose="02020400000000000000" pitchFamily="18" charset="-128"/>
                <a:cs typeface="Lucida Console" panose="020B0609040504020204" pitchFamily="49" charset="0"/>
              </a:rPr>
              <a:t>MaxTTLumaISlice</a:t>
            </a:r>
            <a:r>
              <a:rPr lang="en-US" altLang="ja-JP" sz="1400" dirty="0">
                <a:latin typeface="Lucida Console" panose="020B0609040504020204" pitchFamily="49" charset="0"/>
                <a:ea typeface="游明朝" panose="02020400000000000000" pitchFamily="18" charset="-128"/>
                <a:cs typeface="Lucida Console" panose="020B0609040504020204" pitchFamily="49" charset="0"/>
              </a:rPr>
              <a:t>=8 --</a:t>
            </a:r>
            <a:r>
              <a:rPr lang="en-US" altLang="ja-JP" sz="1400" dirty="0" err="1">
                <a:latin typeface="Lucida Console" panose="020B0609040504020204" pitchFamily="49" charset="0"/>
                <a:ea typeface="游明朝" panose="02020400000000000000" pitchFamily="18" charset="-128"/>
                <a:cs typeface="Lucida Console" panose="020B0609040504020204" pitchFamily="49" charset="0"/>
              </a:rPr>
              <a:t>MaxTTNonISlice</a:t>
            </a:r>
            <a:r>
              <a:rPr lang="en-US" altLang="ja-JP" sz="1400" dirty="0">
                <a:latin typeface="Lucida Console" panose="020B0609040504020204" pitchFamily="49" charset="0"/>
                <a:ea typeface="游明朝" panose="02020400000000000000" pitchFamily="18" charset="-128"/>
                <a:cs typeface="Lucida Console" panose="020B0609040504020204" pitchFamily="49" charset="0"/>
              </a:rPr>
              <a:t>=8</a:t>
            </a:r>
            <a:endParaRPr lang="ja-JP" altLang="ja-JP" sz="2000" dirty="0"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33400" algn="l"/>
              </a:tabLst>
            </a:pPr>
            <a:r>
              <a:rPr lang="en-US" altLang="ja-JP" sz="1400" dirty="0">
                <a:latin typeface="Lucida Console" panose="020B0609040504020204" pitchFamily="49" charset="0"/>
                <a:ea typeface="游明朝" panose="02020400000000000000" pitchFamily="18" charset="-128"/>
                <a:cs typeface="Lucida Console" panose="020B0609040504020204" pitchFamily="49" charset="0"/>
              </a:rPr>
              <a:t>[</a:t>
            </a:r>
            <a:r>
              <a:rPr lang="en-US" altLang="ja-JP" sz="1400" dirty="0">
                <a:solidFill>
                  <a:srgbClr val="00BF00"/>
                </a:solidFill>
                <a:latin typeface="Lucida Console" panose="020B0609040504020204" pitchFamily="49" charset="0"/>
                <a:ea typeface="游明朝" panose="02020400000000000000" pitchFamily="18" charset="-128"/>
                <a:cs typeface="Lucida Console" panose="020B0609040504020204" pitchFamily="49" charset="0"/>
              </a:rPr>
              <a:t>maxmtt16</a:t>
            </a:r>
            <a:r>
              <a:rPr lang="en-US" altLang="ja-JP" sz="1400" dirty="0">
                <a:latin typeface="Lucida Console" panose="020B0609040504020204" pitchFamily="49" charset="0"/>
                <a:ea typeface="游明朝" panose="02020400000000000000" pitchFamily="18" charset="-128"/>
                <a:cs typeface="Lucida Console" panose="020B0609040504020204" pitchFamily="49" charset="0"/>
              </a:rPr>
              <a:t>]</a:t>
            </a:r>
            <a:endParaRPr lang="ja-JP" altLang="ja-JP" sz="2000" dirty="0"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33400" algn="l"/>
              </a:tabLst>
            </a:pPr>
            <a:r>
              <a:rPr lang="en-US" altLang="ja-JP" sz="1400" dirty="0">
                <a:highlight>
                  <a:srgbClr val="FFFF00"/>
                </a:highlight>
                <a:latin typeface="Lucida Console" panose="020B0609040504020204" pitchFamily="49" charset="0"/>
                <a:ea typeface="游明朝" panose="02020400000000000000" pitchFamily="18" charset="-128"/>
                <a:cs typeface="Lucida Console" panose="020B0609040504020204" pitchFamily="49" charset="0"/>
              </a:rPr>
              <a:t>--</a:t>
            </a:r>
            <a:r>
              <a:rPr lang="en-US" altLang="ja-JP" sz="1400" dirty="0" err="1">
                <a:highlight>
                  <a:srgbClr val="FFFF00"/>
                </a:highlight>
                <a:latin typeface="Lucida Console" panose="020B0609040504020204" pitchFamily="49" charset="0"/>
                <a:ea typeface="游明朝" panose="02020400000000000000" pitchFamily="18" charset="-128"/>
                <a:cs typeface="Lucida Console" panose="020B0609040504020204" pitchFamily="49" charset="0"/>
              </a:rPr>
              <a:t>MaxBTLumaISlice</a:t>
            </a:r>
            <a:r>
              <a:rPr lang="en-US" altLang="ja-JP" sz="1400" dirty="0">
                <a:highlight>
                  <a:srgbClr val="FFFF00"/>
                </a:highlight>
                <a:latin typeface="Lucida Console" panose="020B0609040504020204" pitchFamily="49" charset="0"/>
                <a:ea typeface="游明朝" panose="02020400000000000000" pitchFamily="18" charset="-128"/>
                <a:cs typeface="Lucida Console" panose="020B0609040504020204" pitchFamily="49" charset="0"/>
              </a:rPr>
              <a:t>=16 --</a:t>
            </a:r>
            <a:r>
              <a:rPr lang="en-US" altLang="ja-JP" sz="1400" dirty="0" err="1">
                <a:highlight>
                  <a:srgbClr val="FFFF00"/>
                </a:highlight>
                <a:latin typeface="Lucida Console" panose="020B0609040504020204" pitchFamily="49" charset="0"/>
                <a:ea typeface="游明朝" panose="02020400000000000000" pitchFamily="18" charset="-128"/>
                <a:cs typeface="Lucida Console" panose="020B0609040504020204" pitchFamily="49" charset="0"/>
              </a:rPr>
              <a:t>MaxBTNonISlice</a:t>
            </a:r>
            <a:r>
              <a:rPr lang="en-US" altLang="ja-JP" sz="1400" dirty="0">
                <a:highlight>
                  <a:srgbClr val="FFFF00"/>
                </a:highlight>
                <a:latin typeface="Lucida Console" panose="020B0609040504020204" pitchFamily="49" charset="0"/>
                <a:ea typeface="游明朝" panose="02020400000000000000" pitchFamily="18" charset="-128"/>
                <a:cs typeface="Lucida Console" panose="020B0609040504020204" pitchFamily="49" charset="0"/>
              </a:rPr>
              <a:t>=16 --</a:t>
            </a:r>
            <a:r>
              <a:rPr lang="en-US" altLang="ja-JP" sz="1400" dirty="0" err="1">
                <a:highlight>
                  <a:srgbClr val="FFFF00"/>
                </a:highlight>
                <a:latin typeface="Lucida Console" panose="020B0609040504020204" pitchFamily="49" charset="0"/>
                <a:ea typeface="游明朝" panose="02020400000000000000" pitchFamily="18" charset="-128"/>
                <a:cs typeface="Lucida Console" panose="020B0609040504020204" pitchFamily="49" charset="0"/>
              </a:rPr>
              <a:t>MaxTTLumaISlice</a:t>
            </a:r>
            <a:r>
              <a:rPr lang="en-US" altLang="ja-JP" sz="1400" dirty="0">
                <a:highlight>
                  <a:srgbClr val="FFFF00"/>
                </a:highlight>
                <a:latin typeface="Lucida Console" panose="020B0609040504020204" pitchFamily="49" charset="0"/>
                <a:ea typeface="游明朝" panose="02020400000000000000" pitchFamily="18" charset="-128"/>
                <a:cs typeface="Lucida Console" panose="020B0609040504020204" pitchFamily="49" charset="0"/>
              </a:rPr>
              <a:t>=16 --</a:t>
            </a:r>
            <a:r>
              <a:rPr lang="en-US" altLang="ja-JP" sz="1400" dirty="0" err="1">
                <a:highlight>
                  <a:srgbClr val="FFFF00"/>
                </a:highlight>
                <a:latin typeface="Lucida Console" panose="020B0609040504020204" pitchFamily="49" charset="0"/>
                <a:ea typeface="游明朝" panose="02020400000000000000" pitchFamily="18" charset="-128"/>
                <a:cs typeface="Lucida Console" panose="020B0609040504020204" pitchFamily="49" charset="0"/>
              </a:rPr>
              <a:t>MaxTTNonISlice</a:t>
            </a:r>
            <a:r>
              <a:rPr lang="en-US" altLang="ja-JP" sz="1400" dirty="0">
                <a:highlight>
                  <a:srgbClr val="FFFF00"/>
                </a:highlight>
                <a:latin typeface="Lucida Console" panose="020B0609040504020204" pitchFamily="49" charset="0"/>
                <a:ea typeface="游明朝" panose="02020400000000000000" pitchFamily="18" charset="-128"/>
                <a:cs typeface="Lucida Console" panose="020B0609040504020204" pitchFamily="49" charset="0"/>
              </a:rPr>
              <a:t>=16</a:t>
            </a:r>
            <a:endParaRPr lang="ja-JP" altLang="ja-JP" sz="2000" dirty="0">
              <a:effectLst/>
              <a:highlight>
                <a:srgbClr val="FFFF00"/>
              </a:highlight>
              <a:latin typeface="Times New Roman" panose="02020603050405020304" pitchFamily="18" charset="0"/>
              <a:ea typeface="游明朝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428776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DEFFA4D1-07AE-4EDC-9CAD-59E8FFDC83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lang="ja-JP" altLang="en-US" smtClean="0"/>
              <a:pPr/>
              <a:t>8</a:t>
            </a:fld>
            <a:endParaRPr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B868414F-C1B7-4956-87E3-87F651829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Fast CTC proposal (3) – maxmtt16 shows significant speed up</a:t>
            </a:r>
            <a:endParaRPr kumimoji="1" lang="ja-JP" altLang="en-US" dirty="0"/>
          </a:p>
        </p:txBody>
      </p:sp>
      <p:graphicFrame>
        <p:nvGraphicFramePr>
          <p:cNvPr id="5" name="コンテンツ プレースホルダー 4">
            <a:extLst>
              <a:ext uri="{FF2B5EF4-FFF2-40B4-BE49-F238E27FC236}">
                <a16:creationId xmlns:a16="http://schemas.microsoft.com/office/drawing/2014/main" id="{0FA0F788-F544-43C0-9E28-094EECA15B6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50250180"/>
              </p:ext>
            </p:extLst>
          </p:nvPr>
        </p:nvGraphicFramePr>
        <p:xfrm>
          <a:off x="336550" y="844550"/>
          <a:ext cx="11518900" cy="57546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2019374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E6B4F81D-551F-450B-9A2E-20408C109D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lang="ja-JP" altLang="en-US" smtClean="0"/>
              <a:pPr/>
              <a:t>9</a:t>
            </a:fld>
            <a:endParaRPr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93024F77-55B7-4E55-B9FE-A793018E6E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Fast CTC proposal (4) - Results</a:t>
            </a:r>
            <a:endParaRPr kumimoji="1" lang="ja-JP" altLang="en-US" dirty="0"/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FC36131C-9499-4719-9640-D5CD96845F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sz="2400" dirty="0"/>
              <a:t>CTC32 shows up to 23% encoding time reduction with 0.32% loss in LDB12</a:t>
            </a:r>
          </a:p>
          <a:p>
            <a:r>
              <a:rPr lang="en-US" altLang="ja-JP" sz="2400" dirty="0"/>
              <a:t>maxmtt8 shows up to 84% encoding time reduction but 0.53 % loss in AI-12</a:t>
            </a:r>
          </a:p>
          <a:p>
            <a:r>
              <a:rPr lang="en-US" altLang="ja-JP" sz="2400" dirty="0"/>
              <a:t>Maxmtt16 shows up to 46% encoding time reduction with </a:t>
            </a:r>
            <a:r>
              <a:rPr lang="en-US" altLang="ja-JP" sz="2400" dirty="0">
                <a:highlight>
                  <a:srgbClr val="FF00FF"/>
                </a:highlight>
              </a:rPr>
              <a:t>0.19 % loss</a:t>
            </a:r>
            <a:endParaRPr kumimoji="1" lang="en-US" altLang="ja-JP" sz="2400" dirty="0">
              <a:highlight>
                <a:srgbClr val="FF00FF"/>
              </a:highlight>
            </a:endParaRPr>
          </a:p>
          <a:p>
            <a:endParaRPr kumimoji="1" lang="ja-JP" altLang="en-US" dirty="0"/>
          </a:p>
        </p:txBody>
      </p:sp>
      <p:graphicFrame>
        <p:nvGraphicFramePr>
          <p:cNvPr id="2" name="表 1">
            <a:extLst>
              <a:ext uri="{FF2B5EF4-FFF2-40B4-BE49-F238E27FC236}">
                <a16:creationId xmlns:a16="http://schemas.microsoft.com/office/drawing/2014/main" id="{F9DDCF4D-C525-4360-B784-92AEEE3A4F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9067723"/>
              </p:ext>
            </p:extLst>
          </p:nvPr>
        </p:nvGraphicFramePr>
        <p:xfrm>
          <a:off x="875420" y="2384827"/>
          <a:ext cx="9937103" cy="18288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52549">
                  <a:extLst>
                    <a:ext uri="{9D8B030D-6E8A-4147-A177-3AD203B41FA5}">
                      <a16:colId xmlns:a16="http://schemas.microsoft.com/office/drawing/2014/main" val="3027182511"/>
                    </a:ext>
                  </a:extLst>
                </a:gridCol>
                <a:gridCol w="1036177">
                  <a:extLst>
                    <a:ext uri="{9D8B030D-6E8A-4147-A177-3AD203B41FA5}">
                      <a16:colId xmlns:a16="http://schemas.microsoft.com/office/drawing/2014/main" val="3010891373"/>
                    </a:ext>
                  </a:extLst>
                </a:gridCol>
                <a:gridCol w="1127479">
                  <a:extLst>
                    <a:ext uri="{9D8B030D-6E8A-4147-A177-3AD203B41FA5}">
                      <a16:colId xmlns:a16="http://schemas.microsoft.com/office/drawing/2014/main" val="1536463955"/>
                    </a:ext>
                  </a:extLst>
                </a:gridCol>
                <a:gridCol w="1127479">
                  <a:extLst>
                    <a:ext uri="{9D8B030D-6E8A-4147-A177-3AD203B41FA5}">
                      <a16:colId xmlns:a16="http://schemas.microsoft.com/office/drawing/2014/main" val="1237673310"/>
                    </a:ext>
                  </a:extLst>
                </a:gridCol>
                <a:gridCol w="1127479">
                  <a:extLst>
                    <a:ext uri="{9D8B030D-6E8A-4147-A177-3AD203B41FA5}">
                      <a16:colId xmlns:a16="http://schemas.microsoft.com/office/drawing/2014/main" val="1156658476"/>
                    </a:ext>
                  </a:extLst>
                </a:gridCol>
                <a:gridCol w="1127479">
                  <a:extLst>
                    <a:ext uri="{9D8B030D-6E8A-4147-A177-3AD203B41FA5}">
                      <a16:colId xmlns:a16="http://schemas.microsoft.com/office/drawing/2014/main" val="1484267140"/>
                    </a:ext>
                  </a:extLst>
                </a:gridCol>
                <a:gridCol w="1127479">
                  <a:extLst>
                    <a:ext uri="{9D8B030D-6E8A-4147-A177-3AD203B41FA5}">
                      <a16:colId xmlns:a16="http://schemas.microsoft.com/office/drawing/2014/main" val="1950899224"/>
                    </a:ext>
                  </a:extLst>
                </a:gridCol>
                <a:gridCol w="897176">
                  <a:extLst>
                    <a:ext uri="{9D8B030D-6E8A-4147-A177-3AD203B41FA5}">
                      <a16:colId xmlns:a16="http://schemas.microsoft.com/office/drawing/2014/main" val="3588583973"/>
                    </a:ext>
                  </a:extLst>
                </a:gridCol>
                <a:gridCol w="1013806">
                  <a:extLst>
                    <a:ext uri="{9D8B030D-6E8A-4147-A177-3AD203B41FA5}">
                      <a16:colId xmlns:a16="http://schemas.microsoft.com/office/drawing/2014/main" val="325988874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lang="ja-JP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 gridSpan="4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altLang="ja-JP" sz="2400" dirty="0" err="1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Bdrate</a:t>
                      </a:r>
                      <a:endParaRPr lang="ja-JP" sz="2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2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2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2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b"/>
                </a:tc>
                <a:tc gridSpan="4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altLang="ja-JP" sz="2400" dirty="0" err="1"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</a:rPr>
                        <a:t>EncT</a:t>
                      </a:r>
                      <a:endParaRPr lang="ja-JP" sz="2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2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2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2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85327099"/>
                  </a:ext>
                </a:extLst>
              </a:tr>
              <a:tr h="238125">
                <a:tc>
                  <a:txBody>
                    <a:bodyPr/>
                    <a:lstStyle/>
                    <a:p>
                      <a:endParaRPr lang="ja-JP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400">
                          <a:effectLst/>
                        </a:rPr>
                        <a:t>AI-12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400">
                          <a:effectLst/>
                        </a:rPr>
                        <a:t>AI-16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400">
                          <a:effectLst/>
                        </a:rPr>
                        <a:t>LDB-12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400">
                          <a:effectLst/>
                        </a:rPr>
                        <a:t>LDB-16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400" dirty="0">
                          <a:effectLst/>
                        </a:rPr>
                        <a:t>AI-12</a:t>
                      </a:r>
                      <a:endParaRPr lang="ja-JP" sz="2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400" dirty="0">
                          <a:effectLst/>
                        </a:rPr>
                        <a:t>AI-16</a:t>
                      </a:r>
                      <a:endParaRPr lang="ja-JP" sz="2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400">
                          <a:effectLst/>
                        </a:rPr>
                        <a:t>LDB-12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400">
                          <a:effectLst/>
                        </a:rPr>
                        <a:t>LDB-16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172794848"/>
                  </a:ext>
                </a:extLst>
              </a:tr>
              <a:tr h="264185"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kumimoji="1" lang="en-US" sz="20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CTU32</a:t>
                      </a:r>
                      <a:endParaRPr kumimoji="1" lang="ja-JP" altLang="en-US" sz="20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400">
                          <a:effectLst/>
                        </a:rPr>
                        <a:t>0.11%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400">
                          <a:effectLst/>
                        </a:rPr>
                        <a:t>0.00%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400">
                          <a:effectLst/>
                        </a:rPr>
                        <a:t>0.32%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400">
                          <a:effectLst/>
                        </a:rPr>
                        <a:t>0.14%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400">
                          <a:effectLst/>
                        </a:rPr>
                        <a:t>97%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400">
                          <a:effectLst/>
                        </a:rPr>
                        <a:t>98%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400">
                          <a:effectLst/>
                        </a:rPr>
                        <a:t>85%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400">
                          <a:effectLst/>
                        </a:rPr>
                        <a:t>77%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239408969"/>
                  </a:ext>
                </a:extLst>
              </a:tr>
              <a:tr h="238125"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kumimoji="1" lang="en-US" sz="20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maxmtt8</a:t>
                      </a:r>
                      <a:endParaRPr kumimoji="1" lang="ja-JP" altLang="en-US" sz="20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400">
                          <a:effectLst/>
                        </a:rPr>
                        <a:t>0.60%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400">
                          <a:effectLst/>
                        </a:rPr>
                        <a:t>0.40%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400">
                          <a:effectLst/>
                        </a:rPr>
                        <a:t>0.53%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400">
                          <a:effectLst/>
                        </a:rPr>
                        <a:t>0.18%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400">
                          <a:effectLst/>
                        </a:rPr>
                        <a:t>36%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400">
                          <a:effectLst/>
                        </a:rPr>
                        <a:t>16%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400">
                          <a:effectLst/>
                        </a:rPr>
                        <a:t>42%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400">
                          <a:effectLst/>
                        </a:rPr>
                        <a:t>37%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051482180"/>
                  </a:ext>
                </a:extLst>
              </a:tr>
              <a:tr h="238125"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kumimoji="1" lang="en-US" sz="20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maxmtt16</a:t>
                      </a:r>
                      <a:endParaRPr kumimoji="1" lang="ja-JP" altLang="en-US" sz="20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400" dirty="0">
                          <a:effectLst/>
                        </a:rPr>
                        <a:t>0.05%</a:t>
                      </a:r>
                      <a:endParaRPr lang="ja-JP" sz="2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400">
                          <a:effectLst/>
                        </a:rPr>
                        <a:t>0.08%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400" dirty="0">
                          <a:effectLst/>
                          <a:highlight>
                            <a:srgbClr val="FF00FF"/>
                          </a:highlight>
                        </a:rPr>
                        <a:t>0.19%</a:t>
                      </a:r>
                      <a:endParaRPr lang="ja-JP" sz="2400" dirty="0">
                        <a:effectLst/>
                        <a:highlight>
                          <a:srgbClr val="FF00FF"/>
                        </a:highlight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400">
                          <a:effectLst/>
                        </a:rPr>
                        <a:t>0.08%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400">
                          <a:effectLst/>
                        </a:rPr>
                        <a:t>75%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400">
                          <a:effectLst/>
                        </a:rPr>
                        <a:t>61%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400">
                          <a:effectLst/>
                        </a:rPr>
                        <a:t>61%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400" dirty="0">
                          <a:effectLst/>
                        </a:rPr>
                        <a:t>54%</a:t>
                      </a:r>
                      <a:endParaRPr lang="ja-JP" sz="2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8753246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5956194"/>
      </p:ext>
    </p:extLst>
  </p:cSld>
  <p:clrMapOvr>
    <a:masterClrMapping/>
  </p:clrMapOvr>
</p:sld>
</file>

<file path=ppt/theme/theme1.xml><?xml version="1.0" encoding="utf-8"?>
<a:theme xmlns:a="http://schemas.openxmlformats.org/drawingml/2006/main" name="Be Original. Theme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solidFill>
            <a:srgbClr val="59574C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kumimoji="1" smtClean="0">
            <a:solidFill>
              <a:srgbClr val="59574C"/>
            </a:solidFill>
            <a:latin typeface="HGPｺﾞｼｯｸM" panose="020B0600000000000000" pitchFamily="50" charset="-128"/>
            <a:ea typeface="HGPｺﾞｼｯｸM" panose="020B0600000000000000" pitchFamily="50" charset="-128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kumimoji="1" sz="900" dirty="0">
            <a:latin typeface="源ノ角ゴシック JP Regular" panose="020B0500000000000000" pitchFamily="34" charset="-128"/>
            <a:ea typeface="源ノ角ゴシック JP Regular" panose="020B0500000000000000" pitchFamily="34" charset="-128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Be Original.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30339</TotalTime>
  <Words>1042</Words>
  <Application>Microsoft Office PowerPoint</Application>
  <PresentationFormat>ワイド画面</PresentationFormat>
  <Paragraphs>431</Paragraphs>
  <Slides>11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9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11</vt:i4>
      </vt:variant>
    </vt:vector>
  </HeadingPairs>
  <TitlesOfParts>
    <vt:vector size="22" baseType="lpstr">
      <vt:lpstr>Source Han Sans SC Regular</vt:lpstr>
      <vt:lpstr>源ノ角ゴシック JP Medium</vt:lpstr>
      <vt:lpstr>游ゴシック</vt:lpstr>
      <vt:lpstr>Arial</vt:lpstr>
      <vt:lpstr>Calibri</vt:lpstr>
      <vt:lpstr>Calibri Light</vt:lpstr>
      <vt:lpstr>Lucida Console</vt:lpstr>
      <vt:lpstr>Source Sans Pro</vt:lpstr>
      <vt:lpstr>Times New Roman</vt:lpstr>
      <vt:lpstr>Be Original. Theme</vt:lpstr>
      <vt:lpstr>2_Be Original.テーマ</vt:lpstr>
      <vt:lpstr>AHG12: VVC tool evaluation in high bit rate coding</vt:lpstr>
      <vt:lpstr>Introduction</vt:lpstr>
      <vt:lpstr>Tool’s performance in AI (1)</vt:lpstr>
      <vt:lpstr>Tool’s performance in AI (2)</vt:lpstr>
      <vt:lpstr>Tool’s performance in AI (3)– EncT vs Gain (average of AI-12 and AI-16)</vt:lpstr>
      <vt:lpstr>Fast CTC proposal (1) - Motivation</vt:lpstr>
      <vt:lpstr>Fast CTC proposal (2) - Configuration</vt:lpstr>
      <vt:lpstr>Fast CTC proposal (3) – maxmtt16 shows significant speed up</vt:lpstr>
      <vt:lpstr>Fast CTC proposal (4) - Results</vt:lpstr>
      <vt:lpstr>Fast CTC proposal (5) - Proposal</vt:lpstr>
      <vt:lpstr>PowerPoint プレゼンテーション</vt:lpstr>
    </vt:vector>
  </TitlesOfParts>
  <Company>SHARP Corp.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.</dc:title>
  <dc:creator>.</dc:creator>
  <cp:lastModifiedBy>Tomohiro Ikai</cp:lastModifiedBy>
  <cp:revision>9025</cp:revision>
  <dcterms:created xsi:type="dcterms:W3CDTF">2011-03-24T05:19:20Z</dcterms:created>
  <dcterms:modified xsi:type="dcterms:W3CDTF">2020-10-08T04:48:51Z</dcterms:modified>
</cp:coreProperties>
</file>